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tiff" ContentType="image/tiff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notesSlides/notesSlide8.xml" ContentType="application/vnd.openxmlformats-officedocument.presentationml.notesSlide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theme/themeOverride1.xml" ContentType="application/vnd.openxmlformats-officedocument.themeOverr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rts/chart4.xml" ContentType="application/vnd.openxmlformats-officedocument.drawingml.chart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rts/chart5.xml" ContentType="application/vnd.openxmlformats-officedocument.drawingml.chart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charts/chart6.xml" ContentType="application/vnd.openxmlformats-officedocument.drawingml.chart+xml"/>
  <Override PartName="/ppt/notesSlides/notesSlide31.xml" ContentType="application/vnd.openxmlformats-officedocument.presentationml.notesSlide+xml"/>
  <Override PartName="/ppt/charts/chart7.xml" ContentType="application/vnd.openxmlformats-officedocument.drawingml.chart+xml"/>
  <Override PartName="/ppt/notesSlides/notesSlide32.xml" ContentType="application/vnd.openxmlformats-officedocument.presentationml.notesSlide+xml"/>
  <Override PartName="/ppt/charts/chart8.xml" ContentType="application/vnd.openxmlformats-officedocument.drawingml.chart+xml"/>
  <Override PartName="/ppt/notesSlides/notesSlide33.xml" ContentType="application/vnd.openxmlformats-officedocument.presentationml.notesSlide+xml"/>
  <Override PartName="/ppt/charts/chart9.xml" ContentType="application/vnd.openxmlformats-officedocument.drawingml.chart+xml"/>
  <Override PartName="/ppt/notesSlides/notesSlide34.xml" ContentType="application/vnd.openxmlformats-officedocument.presentationml.notesSlide+xml"/>
  <Override PartName="/ppt/charts/chart10.xml" ContentType="application/vnd.openxmlformats-officedocument.drawingml.chart+xml"/>
  <Override PartName="/ppt/notesSlides/notesSlide35.xml" ContentType="application/vnd.openxmlformats-officedocument.presentationml.notesSlide+xml"/>
  <Override PartName="/ppt/charts/chart11.xml" ContentType="application/vnd.openxmlformats-officedocument.drawingml.chart+xml"/>
  <Override PartName="/ppt/charts/chart12.xml" ContentType="application/vnd.openxmlformats-officedocument.drawingml.chart+xml"/>
  <Override PartName="/ppt/charts/chart13.xml" ContentType="application/vnd.openxmlformats-officedocument.drawingml.chart+xml"/>
  <Override PartName="/ppt/charts/chart14.xml" ContentType="application/vnd.openxmlformats-officedocument.drawingml.chart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charts/chart15.xml" ContentType="application/vnd.openxmlformats-officedocument.drawingml.chart+xml"/>
  <Override PartName="/ppt/notesSlides/notesSlide41.xml" ContentType="application/vnd.openxmlformats-officedocument.presentationml.notesSlide+xml"/>
  <Override PartName="/ppt/charts/chart16.xml" ContentType="application/vnd.openxmlformats-officedocument.drawingml.chart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charts/chart17.xml" ContentType="application/vnd.openxmlformats-officedocument.drawingml.chart+xml"/>
  <Override PartName="/ppt/notesSlides/notesSlide52.xml" ContentType="application/vnd.openxmlformats-officedocument.presentationml.notesSlide+xml"/>
  <Override PartName="/ppt/charts/chart18.xml" ContentType="application/vnd.openxmlformats-officedocument.drawingml.chart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charts/chart19.xml" ContentType="application/vnd.openxmlformats-officedocument.drawingml.chart+xml"/>
  <Override PartName="/ppt/theme/themeOverride2.xml" ContentType="application/vnd.openxmlformats-officedocument.themeOverr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charts/chart20.xml" ContentType="application/vnd.openxmlformats-officedocument.drawingml.chart+xml"/>
  <Override PartName="/ppt/charts/chart21.xml" ContentType="application/vnd.openxmlformats-officedocument.drawingml.chart+xml"/>
  <Override PartName="/ppt/notesSlides/notesSlide66.xml" ContentType="application/vnd.openxmlformats-officedocument.presentationml.notesSlide+xml"/>
  <Override PartName="/ppt/charts/chart22.xml" ContentType="application/vnd.openxmlformats-officedocument.drawingml.chart+xml"/>
  <Override PartName="/ppt/charts/chart23.xml" ContentType="application/vnd.openxmlformats-officedocument.drawingml.chart+xml"/>
  <Override PartName="/ppt/drawings/drawing1.xml" ContentType="application/vnd.openxmlformats-officedocument.drawingml.chartshapes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charts/chart24.xml" ContentType="application/vnd.openxmlformats-officedocument.drawingml.chart+xml"/>
  <Override PartName="/ppt/charts/chart25.xml" ContentType="application/vnd.openxmlformats-officedocument.drawingml.chart+xml"/>
  <Override PartName="/ppt/notesSlides/notesSlide73.xml" ContentType="application/vnd.openxmlformats-officedocument.presentationml.notesSlide+xml"/>
  <Override PartName="/ppt/charts/chart26.xml" ContentType="application/vnd.openxmlformats-officedocument.drawingml.chart+xml"/>
  <Override PartName="/ppt/notesSlides/notesSlide74.xml" ContentType="application/vnd.openxmlformats-officedocument.presentationml.notesSlide+xml"/>
  <Override PartName="/ppt/charts/chart27.xml" ContentType="application/vnd.openxmlformats-officedocument.drawingml.chart+xml"/>
  <Override PartName="/ppt/theme/themeOverride3.xml" ContentType="application/vnd.openxmlformats-officedocument.themeOverride+xml"/>
  <Override PartName="/ppt/drawings/drawing2.xml" ContentType="application/vnd.openxmlformats-officedocument.drawingml.chartshapes+xml"/>
  <Override PartName="/ppt/notesSlides/notesSlide75.xml" ContentType="application/vnd.openxmlformats-officedocument.presentationml.notesSlide+xml"/>
  <Override PartName="/ppt/charts/chart28.xml" ContentType="application/vnd.openxmlformats-officedocument.drawingml.chart+xml"/>
  <Override PartName="/ppt/theme/themeOverride4.xml" ContentType="application/vnd.openxmlformats-officedocument.themeOverride+xml"/>
  <Override PartName="/ppt/charts/chart29.xml" ContentType="application/vnd.openxmlformats-officedocument.drawingml.chart+xml"/>
  <Override PartName="/ppt/theme/themeOverride5.xml" ContentType="application/vnd.openxmlformats-officedocument.themeOverride+xml"/>
  <Override PartName="/ppt/notesSlides/notesSlide7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0"/>
  </p:notesMasterIdLst>
  <p:sldIdLst>
    <p:sldId id="256" r:id="rId2"/>
    <p:sldId id="266" r:id="rId3"/>
    <p:sldId id="265" r:id="rId4"/>
    <p:sldId id="263" r:id="rId5"/>
    <p:sldId id="354" r:id="rId6"/>
    <p:sldId id="355" r:id="rId7"/>
    <p:sldId id="357" r:id="rId8"/>
    <p:sldId id="358" r:id="rId9"/>
    <p:sldId id="267" r:id="rId10"/>
    <p:sldId id="360" r:id="rId11"/>
    <p:sldId id="363" r:id="rId12"/>
    <p:sldId id="262" r:id="rId13"/>
    <p:sldId id="364" r:id="rId14"/>
    <p:sldId id="366" r:id="rId15"/>
    <p:sldId id="367" r:id="rId16"/>
    <p:sldId id="368" r:id="rId17"/>
    <p:sldId id="369" r:id="rId18"/>
    <p:sldId id="370" r:id="rId19"/>
    <p:sldId id="372" r:id="rId20"/>
    <p:sldId id="419" r:id="rId21"/>
    <p:sldId id="371" r:id="rId22"/>
    <p:sldId id="380" r:id="rId23"/>
    <p:sldId id="381" r:id="rId24"/>
    <p:sldId id="382" r:id="rId25"/>
    <p:sldId id="383" r:id="rId26"/>
    <p:sldId id="420" r:id="rId27"/>
    <p:sldId id="384" r:id="rId28"/>
    <p:sldId id="427" r:id="rId29"/>
    <p:sldId id="424" r:id="rId30"/>
    <p:sldId id="425" r:id="rId31"/>
    <p:sldId id="386" r:id="rId32"/>
    <p:sldId id="388" r:id="rId33"/>
    <p:sldId id="390" r:id="rId34"/>
    <p:sldId id="391" r:id="rId35"/>
    <p:sldId id="392" r:id="rId36"/>
    <p:sldId id="393" r:id="rId37"/>
    <p:sldId id="394" r:id="rId38"/>
    <p:sldId id="398" r:id="rId39"/>
    <p:sldId id="421" r:id="rId40"/>
    <p:sldId id="422" r:id="rId41"/>
    <p:sldId id="423" r:id="rId42"/>
    <p:sldId id="400" r:id="rId43"/>
    <p:sldId id="280" r:id="rId44"/>
    <p:sldId id="300" r:id="rId45"/>
    <p:sldId id="301" r:id="rId46"/>
    <p:sldId id="303" r:id="rId47"/>
    <p:sldId id="304" r:id="rId48"/>
    <p:sldId id="306" r:id="rId49"/>
    <p:sldId id="307" r:id="rId50"/>
    <p:sldId id="350" r:id="rId51"/>
    <p:sldId id="308" r:id="rId52"/>
    <p:sldId id="351" r:id="rId53"/>
    <p:sldId id="309" r:id="rId54"/>
    <p:sldId id="352" r:id="rId55"/>
    <p:sldId id="312" r:id="rId56"/>
    <p:sldId id="426" r:id="rId57"/>
    <p:sldId id="314" r:id="rId58"/>
    <p:sldId id="313" r:id="rId59"/>
    <p:sldId id="317" r:id="rId60"/>
    <p:sldId id="406" r:id="rId61"/>
    <p:sldId id="428" r:id="rId62"/>
    <p:sldId id="429" r:id="rId63"/>
    <p:sldId id="430" r:id="rId64"/>
    <p:sldId id="431" r:id="rId65"/>
    <p:sldId id="432" r:id="rId66"/>
    <p:sldId id="433" r:id="rId67"/>
    <p:sldId id="434" r:id="rId68"/>
    <p:sldId id="435" r:id="rId69"/>
    <p:sldId id="436" r:id="rId70"/>
    <p:sldId id="437" r:id="rId71"/>
    <p:sldId id="438" r:id="rId72"/>
    <p:sldId id="439" r:id="rId73"/>
    <p:sldId id="440" r:id="rId74"/>
    <p:sldId id="441" r:id="rId75"/>
    <p:sldId id="442" r:id="rId76"/>
    <p:sldId id="443" r:id="rId77"/>
    <p:sldId id="444" r:id="rId78"/>
    <p:sldId id="445" r:id="rId79"/>
    <p:sldId id="446" r:id="rId80"/>
    <p:sldId id="447" r:id="rId81"/>
    <p:sldId id="448" r:id="rId82"/>
    <p:sldId id="449" r:id="rId83"/>
    <p:sldId id="450" r:id="rId84"/>
    <p:sldId id="451" r:id="rId85"/>
    <p:sldId id="452" r:id="rId86"/>
    <p:sldId id="453" r:id="rId87"/>
    <p:sldId id="417" r:id="rId88"/>
    <p:sldId id="345" r:id="rId89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2D050"/>
    <a:srgbClr val="00B0F0"/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941"/>
    <p:restoredTop sz="80223" autoAdjust="0"/>
  </p:normalViewPr>
  <p:slideViewPr>
    <p:cSldViewPr>
      <p:cViewPr varScale="1">
        <p:scale>
          <a:sx n="91" d="100"/>
          <a:sy n="91" d="100"/>
        </p:scale>
        <p:origin x="-2568" y="-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notesMaster" Target="notesMasters/notesMaster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viewProps" Target="view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\\VBOXSVR\VirtualBox_VMs\Dropbox\Gent\Thesis\public%20defense\data\Motivation_Sharing_SM_&#32769;&#26495;&#35753;&#21152;&#30340;.xlsx" TargetMode="External"/></Relationships>
</file>

<file path=ppt/charts/_rels/chart10.xml.rels><?xml version="1.0" encoding="UTF-8" standalone="yes"?>
<Relationships xmlns="http://schemas.openxmlformats.org/package/2006/relationships"><Relationship Id="rId1" Type="http://schemas.openxmlformats.org/officeDocument/2006/relationships/oleObject" Target="file:///\\Users\xiazhao\VirtualBox%20VMs\Dropbox\Gent\ReNoC\ISCA_preparation\presentaiton\New\Data_used3.xlsx" TargetMode="External"/></Relationships>
</file>

<file path=ppt/charts/_rels/chart1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2.xlsx"/></Relationships>
</file>

<file path=ppt/charts/_rels/chart1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3.xlsx"/></Relationships>
</file>

<file path=ppt/charts/_rels/chart1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4.xlsx"/></Relationships>
</file>

<file path=ppt/charts/_rels/chart1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5.xlsx"/></Relationships>
</file>

<file path=ppt/charts/_rels/chart1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6.xlsx"/></Relationships>
</file>

<file path=ppt/charts/_rels/chart1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7.xlsx"/></Relationships>
</file>

<file path=ppt/charts/_rels/chart1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8.xlsx"/></Relationships>
</file>

<file path=ppt/charts/_rels/chart1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9.xlsx"/></Relationships>
</file>

<file path=ppt/charts/_rels/chart19.xml.rels><?xml version="1.0" encoding="UTF-8" standalone="yes"?>
<Relationships xmlns="http://schemas.openxmlformats.org/package/2006/relationships"><Relationship Id="rId2" Type="http://schemas.openxmlformats.org/officeDocument/2006/relationships/oleObject" Target="file:///C:\Users\KAIN\Dropbox\&#20174;&#26681;&#29305;&#22238;&#26469;\ASPLOS&#25253;&#21578;\perforamnce_changes_Different_SM_count.xlsx" TargetMode="External"/><Relationship Id="rId1" Type="http://schemas.openxmlformats.org/officeDocument/2006/relationships/themeOverride" Target="../theme/themeOverride2.xm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\\VBOXSVR\VirtualBox_VMs\Dropbox\Gent\Thesis\public%20defense\data\Motivation_Sharing_SM_&#32769;&#26495;&#35753;&#21152;&#30340;.xlsx" TargetMode="External"/></Relationships>
</file>

<file path=ppt/charts/_rels/chart20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KAIN\Dropbox\&#20174;&#26681;&#29305;&#22238;&#26469;\ASPLOS&#25253;&#21578;\perforamnce_changes_Different_SM_count.xlsx" TargetMode="External"/></Relationships>
</file>

<file path=ppt/charts/_rels/chart2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KAIN\Dropbox\&#20174;&#26681;&#29305;&#22238;&#26469;\ASPLOS&#25253;&#21578;\Asplos_Recylce\results\bw_changes_Different_SM_count%20-%20&#25805;.xlsx" TargetMode="External"/></Relationships>
</file>

<file path=ppt/charts/_rels/chart2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KAIN\Dropbox\&#20174;&#26681;&#29305;&#22238;&#26469;\ASPLOS&#25253;&#21578;\Asplos_Recylce\results\Row_buffer_locality.xlsx" TargetMode="External"/></Relationships>
</file>

<file path=ppt/charts/_rels/chart23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.xml"/><Relationship Id="rId1" Type="http://schemas.openxmlformats.org/officeDocument/2006/relationships/oleObject" Target="file:///C:\Users\KAIN\Dropbox\&#20174;&#26681;&#29305;&#22238;&#26469;\ASPLOS&#25253;&#21578;\Asplos_Recylce\results\Row_buffer_locality.xlsx" TargetMode="External"/></Relationships>
</file>

<file path=ppt/charts/_rels/chart24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KAIN\Dropbox\&#20174;&#26681;&#29305;&#22238;&#26469;\ASPLOS&#25253;&#21578;\Asplos_Recylce\themis\accurancy%20comparison%20&#25805;.xlsx" TargetMode="External"/></Relationships>
</file>

<file path=ppt/charts/_rels/chart25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KAIN\Dropbox\&#20174;&#26681;&#29305;&#22238;&#26469;\ASPLOS&#25253;&#21578;\Asplos_Recylce\themis\accurancy%20comparison%20&#25805;.xlsx" TargetMode="External"/></Relationships>
</file>

<file path=ppt/charts/_rels/chart26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KAIN\Dropbox\&#20174;&#26681;&#29305;&#22238;&#26469;\ASPLOS&#25253;&#21578;\Asplos_Recylce\themis\fairness-aware.xlsx" TargetMode="External"/></Relationships>
</file>

<file path=ppt/charts/_rels/chart27.xml.rels><?xml version="1.0" encoding="UTF-8" standalone="yes"?>
<Relationships xmlns="http://schemas.openxmlformats.org/package/2006/relationships"><Relationship Id="rId3" Type="http://schemas.openxmlformats.org/officeDocument/2006/relationships/chartUserShapes" Target="../drawings/drawing2.xml"/><Relationship Id="rId2" Type="http://schemas.openxmlformats.org/officeDocument/2006/relationships/oleObject" Target="file:///C:\Users\KAIN\Dropbox\&#20174;&#26681;&#29305;&#22238;&#26469;\ASPLOS&#25253;&#21578;\Asplos_Recylce\themis\QoS_ICPP_His%203%20-%20&#35843;&#25972;&#39034;&#24207;.xlsx" TargetMode="External"/><Relationship Id="rId1" Type="http://schemas.openxmlformats.org/officeDocument/2006/relationships/themeOverride" Target="../theme/themeOverride3.xml"/></Relationships>
</file>

<file path=ppt/charts/_rels/chart28.xml.rels><?xml version="1.0" encoding="UTF-8" standalone="yes"?>
<Relationships xmlns="http://schemas.openxmlformats.org/package/2006/relationships"><Relationship Id="rId2" Type="http://schemas.openxmlformats.org/officeDocument/2006/relationships/oleObject" Target="file:///C:\Users\KAIN\Dropbox\&#20174;&#26681;&#29305;&#22238;&#26469;\ASPLOS&#25253;&#21578;\Asplos_Recylce\results\adwait.xlsx" TargetMode="External"/><Relationship Id="rId1" Type="http://schemas.openxmlformats.org/officeDocument/2006/relationships/themeOverride" Target="../theme/themeOverride4.xml"/></Relationships>
</file>

<file path=ppt/charts/_rels/chart29.xml.rels><?xml version="1.0" encoding="UTF-8" standalone="yes"?>
<Relationships xmlns="http://schemas.openxmlformats.org/package/2006/relationships"><Relationship Id="rId2" Type="http://schemas.openxmlformats.org/officeDocument/2006/relationships/oleObject" Target="file:///C:\Users\KAIN\Dropbox\&#20174;&#26681;&#29305;&#22238;&#26469;\ASPLOS&#25253;&#21578;\Asplos_Recylce\results\adwait.xlsx" TargetMode="External"/><Relationship Id="rId1" Type="http://schemas.openxmlformats.org/officeDocument/2006/relationships/themeOverride" Target="../theme/themeOverride5.xml"/></Relationships>
</file>

<file path=ppt/charts/_rels/chart3.xml.rels><?xml version="1.0" encoding="UTF-8" standalone="yes"?>
<Relationships xmlns="http://schemas.openxmlformats.org/package/2006/relationships"><Relationship Id="rId2" Type="http://schemas.openxmlformats.org/officeDocument/2006/relationships/oleObject" Target="file:///\\VBOXSVR\VirtualBox_VMs\Dropbox\Gent\Thesis\public%20defense\data\Motivation_Sharing_SM_&#32769;&#26495;&#35753;&#21152;&#30340;.xlsx" TargetMode="External"/><Relationship Id="rId1" Type="http://schemas.openxmlformats.org/officeDocument/2006/relationships/themeOverride" Target="../theme/themeOverride1.xm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1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oleObject" Target="file:///\\VBOXSVR\VirtualBox_VMs\Dropbox\Gent\ReNoC\ISCA_preparation\presentaiton\New\Data_used3.xlsx" TargetMode="External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oleObject" Target="file:///\\Users\xiazhao\VirtualBox%20VMs\Dropbox\Gent\ReNoC\ISCA_preparation\presentaiton\New\Data_used3.xlsx" TargetMode="External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oleObject" Target="file:///\\Users\xiazhao\VirtualBox%20VMs\Dropbox\Gent\ReNoC\ISCA_preparation\presentaiton\New\Data_used3.xlsx" TargetMode="External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KAIN\Dropbox\Gent\ReNoC\ISCA_preparation\presentaiton\New\Data_used3.xlsx" TargetMode="External"/></Relationships>
</file>

<file path=ppt/charts/_rels/chart9.xml.rels><?xml version="1.0" encoding="UTF-8" standalone="yes"?>
<Relationships xmlns="http://schemas.openxmlformats.org/package/2006/relationships"><Relationship Id="rId1" Type="http://schemas.openxmlformats.org/officeDocument/2006/relationships/oleObject" Target="file:///\\Users\xiazhao\VirtualBox%20VMs\Dropbox\Gent\ReNoC\ISCA_preparation\presentaiton\New\Data_used3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Sheet1!$E$128</c:f>
              <c:strCache>
                <c:ptCount val="1"/>
                <c:pt idx="0">
                  <c:v>One SM</c:v>
                </c:pt>
              </c:strCache>
            </c:strRef>
          </c:tx>
          <c:spPr>
            <a:solidFill>
              <a:srgbClr val="93CBDB"/>
            </a:solidFill>
            <a:ln>
              <a:solidFill>
                <a:schemeClr val="tx1"/>
              </a:solidFill>
            </a:ln>
          </c:spPr>
          <c:invertIfNegative val="0"/>
          <c:cat>
            <c:strRef>
              <c:f>Sheet1!$F$127:$H$127</c:f>
              <c:strCache>
                <c:ptCount val="3"/>
                <c:pt idx="0">
                  <c:v>No
sharing</c:v>
                </c:pt>
                <c:pt idx="1">
                  <c:v>Moderate sharing</c:v>
                </c:pt>
                <c:pt idx="2">
                  <c:v>High
sharing</c:v>
                </c:pt>
              </c:strCache>
            </c:strRef>
          </c:cat>
          <c:val>
            <c:numRef>
              <c:f>Sheet1!$F$128:$H$128</c:f>
              <c:numCache>
                <c:formatCode>General</c:formatCode>
                <c:ptCount val="3"/>
                <c:pt idx="0">
                  <c:v>1</c:v>
                </c:pt>
                <c:pt idx="1">
                  <c:v>0.77</c:v>
                </c:pt>
                <c:pt idx="2">
                  <c:v>0.33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0B8B-C441-ADB6-1E09C7C2DB83}"/>
            </c:ext>
          </c:extLst>
        </c:ser>
        <c:ser>
          <c:idx val="1"/>
          <c:order val="1"/>
          <c:tx>
            <c:strRef>
              <c:f>Sheet1!$E$129</c:f>
              <c:strCache>
                <c:ptCount val="1"/>
                <c:pt idx="0">
                  <c:v>Multiple SMs</c:v>
                </c:pt>
              </c:strCache>
            </c:strRef>
          </c:tx>
          <c:spPr>
            <a:solidFill>
              <a:srgbClr val="098040"/>
            </a:solidFill>
            <a:ln>
              <a:solidFill>
                <a:schemeClr val="tx1"/>
              </a:solidFill>
            </a:ln>
          </c:spPr>
          <c:invertIfNegative val="0"/>
          <c:cat>
            <c:strRef>
              <c:f>Sheet1!$F$127:$H$127</c:f>
              <c:strCache>
                <c:ptCount val="3"/>
                <c:pt idx="0">
                  <c:v>No
sharing</c:v>
                </c:pt>
                <c:pt idx="1">
                  <c:v>Moderate sharing</c:v>
                </c:pt>
                <c:pt idx="2">
                  <c:v>High
sharing</c:v>
                </c:pt>
              </c:strCache>
            </c:strRef>
          </c:cat>
          <c:val>
            <c:numRef>
              <c:f>Sheet1!$F$129:$H$129</c:f>
              <c:numCache>
                <c:formatCode>General</c:formatCode>
                <c:ptCount val="3"/>
                <c:pt idx="0">
                  <c:v>0</c:v>
                </c:pt>
                <c:pt idx="1">
                  <c:v>0.23</c:v>
                </c:pt>
                <c:pt idx="2">
                  <c:v>0.67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0B8B-C441-ADB6-1E09C7C2DB8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82382336"/>
        <c:axId val="78553088"/>
      </c:barChart>
      <c:catAx>
        <c:axId val="8238233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crossAx val="78553088"/>
        <c:crosses val="autoZero"/>
        <c:auto val="1"/>
        <c:lblAlgn val="ctr"/>
        <c:lblOffset val="100"/>
        <c:noMultiLvlLbl val="0"/>
      </c:catAx>
      <c:valAx>
        <c:axId val="78553088"/>
        <c:scaling>
          <c:orientation val="minMax"/>
          <c:max val="1"/>
          <c:min val="0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Percentage of LLC Lines</a:t>
                </a:r>
                <a:endParaRPr lang="zh-CN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82382336"/>
        <c:crosses val="autoZero"/>
        <c:crossBetween val="between"/>
      </c:valAx>
    </c:plotArea>
    <c:legend>
      <c:legendPos val="t"/>
      <c:layout/>
      <c:overlay val="0"/>
    </c:legend>
    <c:plotVisOnly val="1"/>
    <c:dispBlanksAs val="gap"/>
    <c:showDLblsOverMax val="0"/>
  </c:chart>
  <c:spPr>
    <a:ln>
      <a:noFill/>
    </a:ln>
  </c:spPr>
  <c:txPr>
    <a:bodyPr/>
    <a:lstStyle/>
    <a:p>
      <a:pPr>
        <a:defRPr sz="1400">
          <a:latin typeface="Arial Unicode MS" pitchFamily="34" charset="-122"/>
          <a:ea typeface="Arial Unicode MS" pitchFamily="34" charset="-122"/>
          <a:cs typeface="Arial Unicode MS" pitchFamily="34" charset="-122"/>
        </a:defRPr>
      </a:pPr>
      <a:endParaRPr lang="zh-CN"/>
    </a:p>
  </c:txPr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Sheet1!$D$158</c:f>
              <c:strCache>
                <c:ptCount val="1"/>
                <c:pt idx="0">
                  <c:v>Shared LLC</c:v>
                </c:pt>
              </c:strCache>
            </c:strRef>
          </c:tx>
          <c:spPr>
            <a:solidFill>
              <a:srgbClr val="00B050"/>
            </a:solidFill>
            <a:ln>
              <a:solidFill>
                <a:schemeClr val="tx1"/>
              </a:solidFill>
            </a:ln>
          </c:spPr>
          <c:invertIfNegative val="0"/>
          <c:cat>
            <c:strRef>
              <c:f>Sheet1!$E$157:$G$157</c:f>
              <c:strCache>
                <c:ptCount val="3"/>
                <c:pt idx="0">
                  <c:v>Shared-cache
friendly</c:v>
                </c:pt>
                <c:pt idx="1">
                  <c:v>Private-cache
friendly</c:v>
                </c:pt>
                <c:pt idx="2">
                  <c:v>Neutral</c:v>
                </c:pt>
              </c:strCache>
            </c:strRef>
          </c:cat>
          <c:val>
            <c:numRef>
              <c:f>Sheet1!$E$158:$G$158</c:f>
              <c:numCache>
                <c:formatCode>General</c:formatCode>
                <c:ptCount val="3"/>
                <c:pt idx="0">
                  <c:v>1</c:v>
                </c:pt>
                <c:pt idx="1">
                  <c:v>1</c:v>
                </c:pt>
                <c:pt idx="2">
                  <c:v>1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4E8D-8B4E-821F-C015E084CEDA}"/>
            </c:ext>
          </c:extLst>
        </c:ser>
        <c:ser>
          <c:idx val="1"/>
          <c:order val="1"/>
          <c:tx>
            <c:strRef>
              <c:f>Sheet1!$D$159</c:f>
              <c:strCache>
                <c:ptCount val="1"/>
                <c:pt idx="0">
                  <c:v>Adaptive LLC</c:v>
                </c:pt>
              </c:strCache>
            </c:strRef>
          </c:tx>
          <c:spPr>
            <a:solidFill>
              <a:srgbClr val="FFC000"/>
            </a:solidFill>
            <a:ln>
              <a:solidFill>
                <a:schemeClr val="tx1"/>
              </a:solidFill>
            </a:ln>
          </c:spPr>
          <c:invertIfNegative val="0"/>
          <c:cat>
            <c:strRef>
              <c:f>Sheet1!$E$157:$G$157</c:f>
              <c:strCache>
                <c:ptCount val="3"/>
                <c:pt idx="0">
                  <c:v>Shared-cache
friendly</c:v>
                </c:pt>
                <c:pt idx="1">
                  <c:v>Private-cache
friendly</c:v>
                </c:pt>
                <c:pt idx="2">
                  <c:v>Neutral</c:v>
                </c:pt>
              </c:strCache>
            </c:strRef>
          </c:cat>
          <c:val>
            <c:numRef>
              <c:f>Sheet1!$E$159:$G$159</c:f>
              <c:numCache>
                <c:formatCode>General</c:formatCode>
                <c:ptCount val="3"/>
                <c:pt idx="0">
                  <c:v>1</c:v>
                </c:pt>
                <c:pt idx="1">
                  <c:v>0.75490000000000002</c:v>
                </c:pt>
                <c:pt idx="2">
                  <c:v>0.71560000000000001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4E8D-8B4E-821F-C015E084CED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82304512"/>
        <c:axId val="112740032"/>
      </c:barChart>
      <c:catAx>
        <c:axId val="82304512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2400">
                <a:latin typeface="Arial Unicode MS" pitchFamily="34" charset="-122"/>
                <a:ea typeface="Arial Unicode MS" pitchFamily="34" charset="-122"/>
                <a:cs typeface="Arial Unicode MS" pitchFamily="34" charset="-122"/>
              </a:defRPr>
            </a:pPr>
            <a:endParaRPr lang="zh-CN"/>
          </a:p>
        </c:txPr>
        <c:crossAx val="112740032"/>
        <c:crosses val="autoZero"/>
        <c:auto val="1"/>
        <c:lblAlgn val="ctr"/>
        <c:lblOffset val="100"/>
        <c:noMultiLvlLbl val="0"/>
      </c:catAx>
      <c:valAx>
        <c:axId val="112740032"/>
        <c:scaling>
          <c:orientation val="minMax"/>
          <c:max val="1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 sz="2400">
                    <a:latin typeface="Arial Unicode MS" pitchFamily="34" charset="-122"/>
                    <a:ea typeface="Arial Unicode MS" pitchFamily="34" charset="-122"/>
                    <a:cs typeface="Arial Unicode MS" pitchFamily="34" charset="-122"/>
                  </a:defRPr>
                </a:pPr>
                <a:r>
                  <a:rPr lang="en-US" altLang="zh-CN" sz="2400">
                    <a:latin typeface="Arial Unicode MS" pitchFamily="34" charset="-122"/>
                    <a:ea typeface="Arial Unicode MS" pitchFamily="34" charset="-122"/>
                    <a:cs typeface="Arial Unicode MS" pitchFamily="34" charset="-122"/>
                  </a:rPr>
                  <a:t>Normalized NoC Energy</a:t>
                </a:r>
                <a:endParaRPr lang="zh-CN" altLang="en-US" sz="2400"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2400">
                <a:latin typeface="Arial Unicode MS" pitchFamily="34" charset="-122"/>
                <a:ea typeface="Arial Unicode MS" pitchFamily="34" charset="-122"/>
                <a:cs typeface="Arial Unicode MS" pitchFamily="34" charset="-122"/>
              </a:defRPr>
            </a:pPr>
            <a:endParaRPr lang="zh-CN"/>
          </a:p>
        </c:txPr>
        <c:crossAx val="82304512"/>
        <c:crosses val="autoZero"/>
        <c:crossBetween val="between"/>
      </c:valAx>
    </c:plotArea>
    <c:legend>
      <c:legendPos val="t"/>
      <c:overlay val="0"/>
      <c:txPr>
        <a:bodyPr/>
        <a:lstStyle/>
        <a:p>
          <a:pPr>
            <a:defRPr sz="2400">
              <a:latin typeface="Arial Unicode MS" pitchFamily="34" charset="-122"/>
              <a:ea typeface="Arial Unicode MS" pitchFamily="34" charset="-122"/>
              <a:cs typeface="Arial Unicode MS" pitchFamily="34" charset="-122"/>
            </a:defRPr>
          </a:pPr>
          <a:endParaRPr lang="zh-CN"/>
        </a:p>
      </c:txPr>
    </c:legend>
    <c:plotVisOnly val="1"/>
    <c:dispBlanksAs val="gap"/>
    <c:showDLblsOverMax val="0"/>
  </c:chart>
  <c:spPr>
    <a:ln>
      <a:noFill/>
    </a:ln>
  </c:spPr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/>
          <a:lstStyle/>
          <a:p>
            <a:pPr>
              <a:defRPr/>
            </a:pPr>
            <a:r>
              <a:rPr lang="en-US"/>
              <a:t>GPGPU-sim Results</a:t>
            </a:r>
          </a:p>
        </c:rich>
      </c:tx>
      <c:layout>
        <c:manualLayout>
          <c:xMode val="edge"/>
          <c:yMode val="edge"/>
          <c:x val="0.30276357991669722"/>
          <c:y val="0"/>
          <c:w val="0.60214500000000004"/>
          <c:h val="0.11738"/>
        </c:manualLayout>
      </c:layout>
      <c:overlay val="1"/>
      <c:spPr>
        <a:noFill/>
        <a:effectLst/>
      </c:spPr>
    </c:title>
    <c:autoTitleDeleted val="0"/>
    <c:plotArea>
      <c:layout>
        <c:manualLayout>
          <c:layoutTarget val="inner"/>
          <c:xMode val="edge"/>
          <c:yMode val="edge"/>
          <c:x val="0.15731400000000001"/>
          <c:y val="0.11738"/>
          <c:w val="0.82629600000000003"/>
          <c:h val="0.69050500000000004"/>
        </c:manualLayout>
      </c:layout>
      <c:lineChart>
        <c:grouping val="standar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DXTC</c:v>
                </c:pt>
              </c:strCache>
            </c:strRef>
          </c:tx>
          <c:spPr>
            <a:ln w="76200" cap="flat">
              <a:solidFill>
                <a:schemeClr val="accent1"/>
              </a:solidFill>
              <a:prstDash val="solid"/>
              <a:miter lim="400000"/>
            </a:ln>
            <a:effectLst/>
          </c:spPr>
          <c:marker>
            <c:symbol val="none"/>
          </c:marker>
          <c:cat>
            <c:strRef>
              <c:f>Sheet1!$B$1:$Y$1</c:f>
              <c:strCache>
                <c:ptCount val="2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</c:strCache>
            </c:strRef>
          </c:cat>
          <c:val>
            <c:numRef>
              <c:f>Sheet1!$B$2:$Y$2</c:f>
              <c:numCache>
                <c:formatCode>General</c:formatCode>
                <c:ptCount val="24"/>
                <c:pt idx="0">
                  <c:v>4.0869000000000003E-2</c:v>
                </c:pt>
                <c:pt idx="1">
                  <c:v>8.1553E-2</c:v>
                </c:pt>
                <c:pt idx="2">
                  <c:v>0.122642</c:v>
                </c:pt>
                <c:pt idx="3">
                  <c:v>0.16311899999999999</c:v>
                </c:pt>
                <c:pt idx="4">
                  <c:v>0.204928</c:v>
                </c:pt>
                <c:pt idx="5">
                  <c:v>0.246224</c:v>
                </c:pt>
                <c:pt idx="6">
                  <c:v>0.28645300000000001</c:v>
                </c:pt>
                <c:pt idx="7">
                  <c:v>0.32860099999999998</c:v>
                </c:pt>
                <c:pt idx="8">
                  <c:v>0.372587</c:v>
                </c:pt>
                <c:pt idx="9">
                  <c:v>0.41164200000000001</c:v>
                </c:pt>
                <c:pt idx="10">
                  <c:v>0.45413900000000001</c:v>
                </c:pt>
                <c:pt idx="11">
                  <c:v>0.49577399999999999</c:v>
                </c:pt>
                <c:pt idx="12">
                  <c:v>0.53772299999999995</c:v>
                </c:pt>
                <c:pt idx="13">
                  <c:v>0.58019100000000001</c:v>
                </c:pt>
                <c:pt idx="14">
                  <c:v>0.62090500000000004</c:v>
                </c:pt>
                <c:pt idx="15">
                  <c:v>0.665408</c:v>
                </c:pt>
                <c:pt idx="16">
                  <c:v>0.70365900000000003</c:v>
                </c:pt>
                <c:pt idx="17">
                  <c:v>0.74988299999999997</c:v>
                </c:pt>
                <c:pt idx="18">
                  <c:v>0.79133200000000004</c:v>
                </c:pt>
                <c:pt idx="19">
                  <c:v>0.83180399999999999</c:v>
                </c:pt>
                <c:pt idx="20">
                  <c:v>0.87576100000000001</c:v>
                </c:pt>
                <c:pt idx="21">
                  <c:v>0.92089799999999999</c:v>
                </c:pt>
                <c:pt idx="22">
                  <c:v>0.960399</c:v>
                </c:pt>
                <c:pt idx="23">
                  <c:v>1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4D51-744C-AF7F-BA6FC49E8C7B}"/>
            </c:ext>
          </c:extLst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TPACF</c:v>
                </c:pt>
              </c:strCache>
            </c:strRef>
          </c:tx>
          <c:spPr>
            <a:ln w="76200" cap="flat">
              <a:solidFill>
                <a:schemeClr val="accent3"/>
              </a:solidFill>
              <a:prstDash val="solid"/>
              <a:miter lim="400000"/>
            </a:ln>
            <a:effectLst/>
          </c:spPr>
          <c:marker>
            <c:symbol val="none"/>
          </c:marker>
          <c:cat>
            <c:strRef>
              <c:f>Sheet1!$B$1:$Y$1</c:f>
              <c:strCache>
                <c:ptCount val="2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</c:strCache>
            </c:strRef>
          </c:cat>
          <c:val>
            <c:numRef>
              <c:f>Sheet1!$B$3:$Y$3</c:f>
              <c:numCache>
                <c:formatCode>General</c:formatCode>
                <c:ptCount val="24"/>
                <c:pt idx="0">
                  <c:v>4.2426999999999999E-2</c:v>
                </c:pt>
                <c:pt idx="1">
                  <c:v>8.4414000000000003E-2</c:v>
                </c:pt>
                <c:pt idx="2">
                  <c:v>0.126134</c:v>
                </c:pt>
                <c:pt idx="3">
                  <c:v>0.168215</c:v>
                </c:pt>
                <c:pt idx="4">
                  <c:v>0.21015400000000001</c:v>
                </c:pt>
                <c:pt idx="5">
                  <c:v>0.25197700000000001</c:v>
                </c:pt>
                <c:pt idx="6">
                  <c:v>0.29374800000000001</c:v>
                </c:pt>
                <c:pt idx="7">
                  <c:v>0.33562399999999998</c:v>
                </c:pt>
                <c:pt idx="8">
                  <c:v>0.37751600000000002</c:v>
                </c:pt>
                <c:pt idx="9">
                  <c:v>0.41931600000000002</c:v>
                </c:pt>
                <c:pt idx="10">
                  <c:v>0.46106200000000003</c:v>
                </c:pt>
                <c:pt idx="11">
                  <c:v>0.50276200000000004</c:v>
                </c:pt>
                <c:pt idx="12">
                  <c:v>0.54434899999999997</c:v>
                </c:pt>
                <c:pt idx="13">
                  <c:v>0.58602200000000004</c:v>
                </c:pt>
                <c:pt idx="14">
                  <c:v>0.62767700000000004</c:v>
                </c:pt>
                <c:pt idx="15">
                  <c:v>0.669211</c:v>
                </c:pt>
                <c:pt idx="16">
                  <c:v>0.710816</c:v>
                </c:pt>
                <c:pt idx="17">
                  <c:v>0.75218799999999997</c:v>
                </c:pt>
                <c:pt idx="18">
                  <c:v>0.79356599999999999</c:v>
                </c:pt>
                <c:pt idx="19">
                  <c:v>0.834924</c:v>
                </c:pt>
                <c:pt idx="20">
                  <c:v>0.87634800000000002</c:v>
                </c:pt>
                <c:pt idx="21">
                  <c:v>0.91779999999999995</c:v>
                </c:pt>
                <c:pt idx="22">
                  <c:v>0.95896999999999999</c:v>
                </c:pt>
                <c:pt idx="23">
                  <c:v>1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1-4D51-744C-AF7F-BA6FC49E8C7B}"/>
            </c:ext>
          </c:extLst>
        </c:ser>
        <c:ser>
          <c:idx val="2"/>
          <c:order val="2"/>
          <c:tx>
            <c:strRef>
              <c:f>Sheet1!$A$4</c:f>
              <c:strCache>
                <c:ptCount val="1"/>
                <c:pt idx="0">
                  <c:v>BINO</c:v>
                </c:pt>
              </c:strCache>
            </c:strRef>
          </c:tx>
          <c:spPr>
            <a:ln w="76200" cap="flat">
              <a:solidFill>
                <a:schemeClr val="accent4">
                  <a:hueOff val="-461056"/>
                  <a:satOff val="4338"/>
                  <a:lumOff val="-10225"/>
                </a:schemeClr>
              </a:solidFill>
              <a:prstDash val="solid"/>
              <a:miter lim="400000"/>
            </a:ln>
            <a:effectLst/>
          </c:spPr>
          <c:marker>
            <c:symbol val="none"/>
          </c:marker>
          <c:cat>
            <c:strRef>
              <c:f>Sheet1!$B$1:$Y$1</c:f>
              <c:strCache>
                <c:ptCount val="2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</c:strCache>
            </c:strRef>
          </c:cat>
          <c:val>
            <c:numRef>
              <c:f>Sheet1!$B$4:$Y$4</c:f>
              <c:numCache>
                <c:formatCode>General</c:formatCode>
                <c:ptCount val="24"/>
                <c:pt idx="0">
                  <c:v>4.1929000000000001E-2</c:v>
                </c:pt>
                <c:pt idx="1">
                  <c:v>8.3814E-2</c:v>
                </c:pt>
                <c:pt idx="2">
                  <c:v>0.125748</c:v>
                </c:pt>
                <c:pt idx="3">
                  <c:v>0.167661</c:v>
                </c:pt>
                <c:pt idx="4">
                  <c:v>0.20956</c:v>
                </c:pt>
                <c:pt idx="5">
                  <c:v>0.25146800000000002</c:v>
                </c:pt>
                <c:pt idx="6">
                  <c:v>0.29339399999999999</c:v>
                </c:pt>
                <c:pt idx="7">
                  <c:v>0.33523799999999998</c:v>
                </c:pt>
                <c:pt idx="8">
                  <c:v>0.37725900000000001</c:v>
                </c:pt>
                <c:pt idx="9">
                  <c:v>0.41894900000000002</c:v>
                </c:pt>
                <c:pt idx="10">
                  <c:v>0.46120299999999997</c:v>
                </c:pt>
                <c:pt idx="11">
                  <c:v>0.50276900000000002</c:v>
                </c:pt>
                <c:pt idx="12">
                  <c:v>0.54477799999999998</c:v>
                </c:pt>
                <c:pt idx="13">
                  <c:v>0.58660400000000001</c:v>
                </c:pt>
                <c:pt idx="14">
                  <c:v>0.62868800000000002</c:v>
                </c:pt>
                <c:pt idx="15">
                  <c:v>0.669964</c:v>
                </c:pt>
                <c:pt idx="16">
                  <c:v>0.711565</c:v>
                </c:pt>
                <c:pt idx="17">
                  <c:v>0.753579</c:v>
                </c:pt>
                <c:pt idx="18">
                  <c:v>0.79516500000000001</c:v>
                </c:pt>
                <c:pt idx="19">
                  <c:v>0.83671099999999998</c:v>
                </c:pt>
                <c:pt idx="20">
                  <c:v>0.87805500000000003</c:v>
                </c:pt>
                <c:pt idx="21">
                  <c:v>0.91865200000000002</c:v>
                </c:pt>
                <c:pt idx="22">
                  <c:v>0.95928999999999998</c:v>
                </c:pt>
                <c:pt idx="23">
                  <c:v>1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2-4D51-744C-AF7F-BA6FC49E8C7B}"/>
            </c:ext>
          </c:extLst>
        </c:ser>
        <c:ser>
          <c:idx val="3"/>
          <c:order val="3"/>
          <c:tx>
            <c:strRef>
              <c:f>Sheet1!$A$5</c:f>
              <c:strCache>
                <c:ptCount val="1"/>
                <c:pt idx="0">
                  <c:v>LEU</c:v>
                </c:pt>
              </c:strCache>
            </c:strRef>
          </c:tx>
          <c:spPr>
            <a:ln w="76200" cap="flat">
              <a:solidFill>
                <a:srgbClr val="FF2600"/>
              </a:solidFill>
              <a:prstDash val="solid"/>
              <a:miter lim="400000"/>
            </a:ln>
            <a:effectLst/>
          </c:spPr>
          <c:marker>
            <c:symbol val="none"/>
          </c:marker>
          <c:cat>
            <c:strRef>
              <c:f>Sheet1!$B$1:$Y$1</c:f>
              <c:strCache>
                <c:ptCount val="2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</c:strCache>
            </c:strRef>
          </c:cat>
          <c:val>
            <c:numRef>
              <c:f>Sheet1!$B$5:$Y$5</c:f>
              <c:numCache>
                <c:formatCode>General</c:formatCode>
                <c:ptCount val="24"/>
                <c:pt idx="0">
                  <c:v>4.3191E-2</c:v>
                </c:pt>
                <c:pt idx="1">
                  <c:v>8.6775000000000005E-2</c:v>
                </c:pt>
                <c:pt idx="2">
                  <c:v>0.130638</c:v>
                </c:pt>
                <c:pt idx="3">
                  <c:v>0.17493600000000001</c:v>
                </c:pt>
                <c:pt idx="4">
                  <c:v>0.218832</c:v>
                </c:pt>
                <c:pt idx="5">
                  <c:v>0.262044</c:v>
                </c:pt>
                <c:pt idx="6">
                  <c:v>0.30469600000000002</c:v>
                </c:pt>
                <c:pt idx="7">
                  <c:v>0.34856599999999999</c:v>
                </c:pt>
                <c:pt idx="8">
                  <c:v>0.39057700000000001</c:v>
                </c:pt>
                <c:pt idx="9">
                  <c:v>0.432253</c:v>
                </c:pt>
                <c:pt idx="10">
                  <c:v>0.475078</c:v>
                </c:pt>
                <c:pt idx="11">
                  <c:v>0.51670899999999997</c:v>
                </c:pt>
                <c:pt idx="12">
                  <c:v>0.55660699999999996</c:v>
                </c:pt>
                <c:pt idx="13">
                  <c:v>0.59939299999999995</c:v>
                </c:pt>
                <c:pt idx="14">
                  <c:v>0.64153199999999999</c:v>
                </c:pt>
                <c:pt idx="15">
                  <c:v>0.68495399999999995</c:v>
                </c:pt>
                <c:pt idx="16">
                  <c:v>0.72412900000000002</c:v>
                </c:pt>
                <c:pt idx="17">
                  <c:v>0.76343399999999995</c:v>
                </c:pt>
                <c:pt idx="18">
                  <c:v>0.80395499999999998</c:v>
                </c:pt>
                <c:pt idx="19">
                  <c:v>0.84424200000000005</c:v>
                </c:pt>
                <c:pt idx="20">
                  <c:v>0.88428300000000004</c:v>
                </c:pt>
                <c:pt idx="21">
                  <c:v>0.92395899999999997</c:v>
                </c:pt>
                <c:pt idx="22">
                  <c:v>0.96206100000000006</c:v>
                </c:pt>
                <c:pt idx="23">
                  <c:v>1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3-4D51-744C-AF7F-BA6FC49E8C7B}"/>
            </c:ext>
          </c:extLst>
        </c:ser>
        <c:ser>
          <c:idx val="4"/>
          <c:order val="4"/>
          <c:tx>
            <c:strRef>
              <c:f>Sheet1!$A$6</c:f>
              <c:strCache>
                <c:ptCount val="1"/>
                <c:pt idx="0">
                  <c:v>CP</c:v>
                </c:pt>
              </c:strCache>
            </c:strRef>
          </c:tx>
          <c:spPr>
            <a:ln w="76200" cap="flat">
              <a:solidFill>
                <a:srgbClr val="C24885"/>
              </a:solidFill>
              <a:prstDash val="solid"/>
              <a:miter lim="400000"/>
            </a:ln>
            <a:effectLst/>
          </c:spPr>
          <c:marker>
            <c:symbol val="none"/>
          </c:marker>
          <c:cat>
            <c:strRef>
              <c:f>Sheet1!$B$1:$Y$1</c:f>
              <c:strCache>
                <c:ptCount val="2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</c:strCache>
            </c:strRef>
          </c:cat>
          <c:val>
            <c:numRef>
              <c:f>Sheet1!$B$6:$Y$6</c:f>
              <c:numCache>
                <c:formatCode>General</c:formatCode>
                <c:ptCount val="24"/>
                <c:pt idx="0">
                  <c:v>4.1669999999999999E-2</c:v>
                </c:pt>
                <c:pt idx="1">
                  <c:v>8.3280000000000007E-2</c:v>
                </c:pt>
                <c:pt idx="2">
                  <c:v>0.125198</c:v>
                </c:pt>
                <c:pt idx="3">
                  <c:v>0.16683999999999999</c:v>
                </c:pt>
                <c:pt idx="4">
                  <c:v>0.20860699999999999</c:v>
                </c:pt>
                <c:pt idx="5">
                  <c:v>0.25003999999999998</c:v>
                </c:pt>
                <c:pt idx="6">
                  <c:v>0.29168699999999997</c:v>
                </c:pt>
                <c:pt idx="7">
                  <c:v>0.33363300000000001</c:v>
                </c:pt>
                <c:pt idx="8">
                  <c:v>0.37515700000000002</c:v>
                </c:pt>
                <c:pt idx="9">
                  <c:v>0.41640300000000002</c:v>
                </c:pt>
                <c:pt idx="10">
                  <c:v>0.45846199999999998</c:v>
                </c:pt>
                <c:pt idx="11">
                  <c:v>0.49993300000000002</c:v>
                </c:pt>
                <c:pt idx="12">
                  <c:v>0.54165300000000005</c:v>
                </c:pt>
                <c:pt idx="13">
                  <c:v>0.58351200000000003</c:v>
                </c:pt>
                <c:pt idx="14">
                  <c:v>0.62517900000000004</c:v>
                </c:pt>
                <c:pt idx="15">
                  <c:v>0.66663099999999997</c:v>
                </c:pt>
                <c:pt idx="16">
                  <c:v>0.70818499999999995</c:v>
                </c:pt>
                <c:pt idx="17">
                  <c:v>0.75003699999999995</c:v>
                </c:pt>
                <c:pt idx="18">
                  <c:v>0.79210800000000003</c:v>
                </c:pt>
                <c:pt idx="19">
                  <c:v>0.83361200000000002</c:v>
                </c:pt>
                <c:pt idx="20">
                  <c:v>0.87472000000000005</c:v>
                </c:pt>
                <c:pt idx="21">
                  <c:v>0.91696200000000005</c:v>
                </c:pt>
                <c:pt idx="22">
                  <c:v>0.95883700000000005</c:v>
                </c:pt>
                <c:pt idx="23">
                  <c:v>1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4-4D51-744C-AF7F-BA6FC49E8C7B}"/>
            </c:ext>
          </c:extLst>
        </c:ser>
        <c:ser>
          <c:idx val="5"/>
          <c:order val="5"/>
          <c:tx>
            <c:strRef>
              <c:f>Sheet1!$A$7</c:f>
              <c:strCache>
                <c:ptCount val="1"/>
                <c:pt idx="0">
                  <c:v>MERGE</c:v>
                </c:pt>
              </c:strCache>
            </c:strRef>
          </c:tx>
          <c:spPr>
            <a:ln w="76200" cap="flat">
              <a:solidFill>
                <a:srgbClr val="5F5F5F"/>
              </a:solidFill>
              <a:prstDash val="solid"/>
              <a:miter lim="400000"/>
            </a:ln>
            <a:effectLst/>
          </c:spPr>
          <c:marker>
            <c:symbol val="none"/>
          </c:marker>
          <c:cat>
            <c:strRef>
              <c:f>Sheet1!$B$1:$Y$1</c:f>
              <c:strCache>
                <c:ptCount val="2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</c:strCache>
            </c:strRef>
          </c:cat>
          <c:val>
            <c:numRef>
              <c:f>Sheet1!$B$7:$Y$7</c:f>
              <c:numCache>
                <c:formatCode>General</c:formatCode>
                <c:ptCount val="24"/>
                <c:pt idx="0">
                  <c:v>4.1873E-2</c:v>
                </c:pt>
                <c:pt idx="1">
                  <c:v>8.3751000000000006E-2</c:v>
                </c:pt>
                <c:pt idx="2">
                  <c:v>0.12564700000000001</c:v>
                </c:pt>
                <c:pt idx="3">
                  <c:v>0.16737199999999999</c:v>
                </c:pt>
                <c:pt idx="4">
                  <c:v>0.20923900000000001</c:v>
                </c:pt>
                <c:pt idx="5">
                  <c:v>0.251081</c:v>
                </c:pt>
                <c:pt idx="6">
                  <c:v>0.29294599999999998</c:v>
                </c:pt>
                <c:pt idx="7">
                  <c:v>0.33456599999999997</c:v>
                </c:pt>
                <c:pt idx="8">
                  <c:v>0.376606</c:v>
                </c:pt>
                <c:pt idx="9">
                  <c:v>0.41830299999999998</c:v>
                </c:pt>
                <c:pt idx="10">
                  <c:v>0.45984799999999998</c:v>
                </c:pt>
                <c:pt idx="11">
                  <c:v>0.50193200000000004</c:v>
                </c:pt>
                <c:pt idx="12">
                  <c:v>0.54361800000000005</c:v>
                </c:pt>
                <c:pt idx="13">
                  <c:v>0.58523999999999998</c:v>
                </c:pt>
                <c:pt idx="14">
                  <c:v>0.62685000000000002</c:v>
                </c:pt>
                <c:pt idx="15">
                  <c:v>0.66846300000000003</c:v>
                </c:pt>
                <c:pt idx="16">
                  <c:v>0.70982699999999999</c:v>
                </c:pt>
                <c:pt idx="17">
                  <c:v>0.75131400000000004</c:v>
                </c:pt>
                <c:pt idx="18">
                  <c:v>0.79289200000000004</c:v>
                </c:pt>
                <c:pt idx="19">
                  <c:v>0.83428899999999995</c:v>
                </c:pt>
                <c:pt idx="20">
                  <c:v>0.87550799999999995</c:v>
                </c:pt>
                <c:pt idx="21">
                  <c:v>0.91743399999999997</c:v>
                </c:pt>
                <c:pt idx="22">
                  <c:v>0.95827700000000005</c:v>
                </c:pt>
                <c:pt idx="23">
                  <c:v>1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5-4D51-744C-AF7F-BA6FC49E8C7B}"/>
            </c:ext>
          </c:extLst>
        </c:ser>
        <c:ser>
          <c:idx val="6"/>
          <c:order val="6"/>
          <c:tx>
            <c:strRef>
              <c:f>Sheet1!$A$8</c:f>
              <c:strCache>
                <c:ptCount val="1"/>
                <c:pt idx="0">
                  <c:v>PATHFINDER</c:v>
                </c:pt>
              </c:strCache>
            </c:strRef>
          </c:tx>
          <c:spPr>
            <a:ln w="76200" cap="flat">
              <a:solidFill>
                <a:srgbClr val="22AEFF"/>
              </a:solidFill>
              <a:prstDash val="solid"/>
              <a:miter lim="400000"/>
            </a:ln>
            <a:effectLst/>
          </c:spPr>
          <c:marker>
            <c:symbol val="none"/>
          </c:marker>
          <c:cat>
            <c:strRef>
              <c:f>Sheet1!$B$1:$Y$1</c:f>
              <c:strCache>
                <c:ptCount val="2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</c:strCache>
            </c:strRef>
          </c:cat>
          <c:val>
            <c:numRef>
              <c:f>Sheet1!$B$8:$Y$8</c:f>
              <c:numCache>
                <c:formatCode>General</c:formatCode>
                <c:ptCount val="24"/>
                <c:pt idx="0">
                  <c:v>4.1994999999999998E-2</c:v>
                </c:pt>
                <c:pt idx="1">
                  <c:v>8.3960999999999994E-2</c:v>
                </c:pt>
                <c:pt idx="2">
                  <c:v>0.126002</c:v>
                </c:pt>
                <c:pt idx="3">
                  <c:v>0.167985</c:v>
                </c:pt>
                <c:pt idx="4">
                  <c:v>0.210004</c:v>
                </c:pt>
                <c:pt idx="5">
                  <c:v>0.25198300000000001</c:v>
                </c:pt>
                <c:pt idx="6">
                  <c:v>0.293958</c:v>
                </c:pt>
                <c:pt idx="7">
                  <c:v>0.33601300000000001</c:v>
                </c:pt>
                <c:pt idx="8">
                  <c:v>0.378056</c:v>
                </c:pt>
                <c:pt idx="9">
                  <c:v>0.42000700000000002</c:v>
                </c:pt>
                <c:pt idx="10">
                  <c:v>0.46198600000000001</c:v>
                </c:pt>
                <c:pt idx="11">
                  <c:v>0.50390100000000004</c:v>
                </c:pt>
                <c:pt idx="12">
                  <c:v>0.54143399999999997</c:v>
                </c:pt>
                <c:pt idx="13">
                  <c:v>0.58361099999999999</c:v>
                </c:pt>
                <c:pt idx="14">
                  <c:v>0.62505100000000002</c:v>
                </c:pt>
                <c:pt idx="15">
                  <c:v>0.66787099999999999</c:v>
                </c:pt>
                <c:pt idx="16">
                  <c:v>0.70784999999999998</c:v>
                </c:pt>
                <c:pt idx="17">
                  <c:v>0.75093799999999999</c:v>
                </c:pt>
                <c:pt idx="18">
                  <c:v>0.79309600000000002</c:v>
                </c:pt>
                <c:pt idx="19">
                  <c:v>0.83475500000000002</c:v>
                </c:pt>
                <c:pt idx="20">
                  <c:v>0.87446199999999996</c:v>
                </c:pt>
                <c:pt idx="21">
                  <c:v>0.91611699999999996</c:v>
                </c:pt>
                <c:pt idx="22">
                  <c:v>0.95924399999999999</c:v>
                </c:pt>
                <c:pt idx="23">
                  <c:v>1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6-4D51-744C-AF7F-BA6FC49E8C7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62206208"/>
        <c:axId val="39739968"/>
      </c:lineChart>
      <c:catAx>
        <c:axId val="162206208"/>
        <c:scaling>
          <c:orientation val="minMax"/>
        </c:scaling>
        <c:delete val="0"/>
        <c:axPos val="b"/>
        <c:title>
          <c:tx>
            <c:rich>
              <a:bodyPr rot="0"/>
              <a:lstStyle/>
              <a:p>
                <a:pPr>
                  <a:defRPr/>
                </a:pPr>
                <a:r>
                  <a:rPr lang="en-US"/>
                  <a:t># of SMs
</a:t>
                </a:r>
              </a:p>
            </c:rich>
          </c:tx>
          <c:overlay val="1"/>
        </c:title>
        <c:numFmt formatCode="General" sourceLinked="0"/>
        <c:majorTickMark val="none"/>
        <c:minorTickMark val="none"/>
        <c:tickLblPos val="low"/>
        <c:spPr>
          <a:ln w="12700" cap="flat">
            <a:solidFill>
              <a:srgbClr val="000000"/>
            </a:solidFill>
            <a:prstDash val="solid"/>
            <a:miter lim="400000"/>
          </a:ln>
        </c:spPr>
        <c:txPr>
          <a:bodyPr rot="0"/>
          <a:lstStyle/>
          <a:p>
            <a:pPr>
              <a:defRPr/>
            </a:pPr>
            <a:endParaRPr lang="zh-CN"/>
          </a:p>
        </c:txPr>
        <c:crossAx val="39739968"/>
        <c:crosses val="autoZero"/>
        <c:auto val="1"/>
        <c:lblAlgn val="ctr"/>
        <c:lblOffset val="100"/>
        <c:noMultiLvlLbl val="1"/>
      </c:catAx>
      <c:valAx>
        <c:axId val="39739968"/>
        <c:scaling>
          <c:orientation val="minMax"/>
          <c:max val="1"/>
          <c:min val="0"/>
        </c:scaling>
        <c:delete val="0"/>
        <c:axPos val="l"/>
        <c:majorGridlines>
          <c:spPr>
            <a:ln w="12700" cap="flat">
              <a:solidFill>
                <a:srgbClr val="B8B8B8"/>
              </a:solidFill>
              <a:prstDash val="solid"/>
              <a:miter lim="400000"/>
            </a:ln>
          </c:spPr>
        </c:majorGridlines>
        <c:title>
          <c:tx>
            <c:rich>
              <a:bodyPr rot="-5400000"/>
              <a:lstStyle/>
              <a:p>
                <a:pPr>
                  <a:defRPr/>
                </a:pPr>
                <a:r>
                  <a:rPr lang="en-US" dirty="0"/>
                  <a:t>Normalized </a:t>
                </a:r>
                <a:r>
                  <a:rPr lang="en-US" altLang="zh-CN" dirty="0"/>
                  <a:t>Performance</a:t>
                </a:r>
                <a:endParaRPr lang="en-US" dirty="0"/>
              </a:p>
            </c:rich>
          </c:tx>
          <c:overlay val="1"/>
        </c:title>
        <c:numFmt formatCode="General" sourceLinked="0"/>
        <c:majorTickMark val="none"/>
        <c:minorTickMark val="none"/>
        <c:tickLblPos val="nextTo"/>
        <c:spPr>
          <a:ln w="12700" cap="flat">
            <a:noFill/>
            <a:prstDash val="solid"/>
            <a:miter lim="400000"/>
          </a:ln>
        </c:spPr>
        <c:txPr>
          <a:bodyPr rot="0"/>
          <a:lstStyle/>
          <a:p>
            <a:pPr>
              <a:defRPr/>
            </a:pPr>
            <a:endParaRPr lang="zh-CN"/>
          </a:p>
        </c:txPr>
        <c:crossAx val="162206208"/>
        <c:crosses val="autoZero"/>
        <c:crossBetween val="between"/>
        <c:majorUnit val="0.5"/>
        <c:minorUnit val="0.25"/>
      </c:valAx>
      <c:spPr>
        <a:noFill/>
        <a:ln w="12700" cap="flat">
          <a:noFill/>
          <a:miter lim="400000"/>
        </a:ln>
        <a:effectLst/>
      </c:spPr>
    </c:plotArea>
    <c:legend>
      <c:legendPos val="r"/>
      <c:layout>
        <c:manualLayout>
          <c:xMode val="edge"/>
          <c:yMode val="edge"/>
          <c:x val="0.137847"/>
          <c:y val="8.9305700000000002E-2"/>
          <c:w val="0.34308780896894719"/>
          <c:h val="0.48679553767530104"/>
        </c:manualLayout>
      </c:layout>
      <c:overlay val="1"/>
      <c:spPr>
        <a:noFill/>
        <a:ln w="12700" cap="flat">
          <a:noFill/>
          <a:miter lim="400000"/>
        </a:ln>
        <a:effectLst/>
      </c:spPr>
      <c:txPr>
        <a:bodyPr rot="0"/>
        <a:lstStyle/>
        <a:p>
          <a:pPr>
            <a:defRPr/>
          </a:pPr>
          <a:endParaRPr lang="zh-CN"/>
        </a:p>
      </c:txPr>
    </c:legend>
    <c:plotVisOnly val="1"/>
    <c:dispBlanksAs val="gap"/>
    <c:showDLblsOverMax val="1"/>
  </c:chart>
  <c:spPr>
    <a:noFill/>
    <a:ln>
      <a:noFill/>
    </a:ln>
    <a:effectLst/>
  </c:spPr>
  <c:txPr>
    <a:bodyPr/>
    <a:lstStyle/>
    <a:p>
      <a:pPr>
        <a:defRPr sz="1200"/>
      </a:pPr>
      <a:endParaRPr lang="zh-CN"/>
    </a:p>
  </c:txPr>
  <c:externalData r:id="rId1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/>
          <a:lstStyle/>
          <a:p>
            <a:pPr>
              <a:defRPr/>
            </a:pPr>
            <a:r>
              <a:rPr lang="en-US"/>
              <a:t>P100 Results</a:t>
            </a:r>
          </a:p>
        </c:rich>
      </c:tx>
      <c:layout>
        <c:manualLayout>
          <c:xMode val="edge"/>
          <c:yMode val="edge"/>
          <c:x val="0.41805810544775962"/>
          <c:y val="0"/>
          <c:w val="0.38737300000000002"/>
          <c:h val="0.11791"/>
        </c:manualLayout>
      </c:layout>
      <c:overlay val="1"/>
      <c:spPr>
        <a:noFill/>
        <a:effectLst/>
      </c:spPr>
    </c:title>
    <c:autoTitleDeleted val="0"/>
    <c:plotArea>
      <c:layout>
        <c:manualLayout>
          <c:layoutTarget val="inner"/>
          <c:xMode val="edge"/>
          <c:yMode val="edge"/>
          <c:x val="0.15627099999999999"/>
          <c:y val="0.11791"/>
          <c:w val="0.82081899999999997"/>
          <c:h val="0.689774"/>
        </c:manualLayout>
      </c:layout>
      <c:lineChart>
        <c:grouping val="standar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DXTC</c:v>
                </c:pt>
              </c:strCache>
            </c:strRef>
          </c:tx>
          <c:spPr>
            <a:ln w="76200" cap="flat">
              <a:solidFill>
                <a:schemeClr val="accent1"/>
              </a:solidFill>
              <a:prstDash val="solid"/>
              <a:miter lim="400000"/>
            </a:ln>
            <a:effectLst/>
          </c:spPr>
          <c:marker>
            <c:symbol val="none"/>
          </c:marker>
          <c:cat>
            <c:strRef>
              <c:f>Sheet1!$B$1:$P$1</c:f>
              <c:strCache>
                <c:ptCount val="15"/>
                <c:pt idx="0">
                  <c:v>1</c:v>
                </c:pt>
                <c:pt idx="1">
                  <c:v>4</c:v>
                </c:pt>
                <c:pt idx="2">
                  <c:v>8</c:v>
                </c:pt>
                <c:pt idx="3">
                  <c:v>12</c:v>
                </c:pt>
                <c:pt idx="4">
                  <c:v>16</c:v>
                </c:pt>
                <c:pt idx="5">
                  <c:v>20</c:v>
                </c:pt>
                <c:pt idx="6">
                  <c:v>24</c:v>
                </c:pt>
                <c:pt idx="7">
                  <c:v>28</c:v>
                </c:pt>
                <c:pt idx="8">
                  <c:v>32</c:v>
                </c:pt>
                <c:pt idx="9">
                  <c:v>36</c:v>
                </c:pt>
                <c:pt idx="10">
                  <c:v>40</c:v>
                </c:pt>
                <c:pt idx="11">
                  <c:v>44</c:v>
                </c:pt>
                <c:pt idx="12">
                  <c:v>48</c:v>
                </c:pt>
                <c:pt idx="13">
                  <c:v>52</c:v>
                </c:pt>
                <c:pt idx="14">
                  <c:v>56</c:v>
                </c:pt>
              </c:strCache>
            </c:strRef>
          </c:cat>
          <c:val>
            <c:numRef>
              <c:f>Sheet1!$B$2:$P$2</c:f>
              <c:numCache>
                <c:formatCode>General</c:formatCode>
                <c:ptCount val="15"/>
                <c:pt idx="0">
                  <c:v>1.8284999999999999E-2</c:v>
                </c:pt>
                <c:pt idx="1">
                  <c:v>7.2949E-2</c:v>
                </c:pt>
                <c:pt idx="2">
                  <c:v>0.145067</c:v>
                </c:pt>
                <c:pt idx="3">
                  <c:v>0.21854699999999999</c:v>
                </c:pt>
                <c:pt idx="4">
                  <c:v>0.290709</c:v>
                </c:pt>
                <c:pt idx="5">
                  <c:v>0.36277999999999999</c:v>
                </c:pt>
                <c:pt idx="6">
                  <c:v>0.433693</c:v>
                </c:pt>
                <c:pt idx="7">
                  <c:v>0.50758599999999998</c:v>
                </c:pt>
                <c:pt idx="8">
                  <c:v>0.57622099999999998</c:v>
                </c:pt>
                <c:pt idx="9">
                  <c:v>0.64741300000000002</c:v>
                </c:pt>
                <c:pt idx="10">
                  <c:v>0.72243800000000002</c:v>
                </c:pt>
                <c:pt idx="11">
                  <c:v>0.788829</c:v>
                </c:pt>
                <c:pt idx="12">
                  <c:v>0.85968299999999997</c:v>
                </c:pt>
                <c:pt idx="13">
                  <c:v>0.93058700000000005</c:v>
                </c:pt>
                <c:pt idx="14">
                  <c:v>1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4A82-D146-8B83-4707121E2940}"/>
            </c:ext>
          </c:extLst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TPACF</c:v>
                </c:pt>
              </c:strCache>
            </c:strRef>
          </c:tx>
          <c:spPr>
            <a:ln w="76200" cap="flat">
              <a:solidFill>
                <a:schemeClr val="accent3"/>
              </a:solidFill>
              <a:prstDash val="solid"/>
              <a:miter lim="400000"/>
            </a:ln>
            <a:effectLst/>
          </c:spPr>
          <c:marker>
            <c:symbol val="none"/>
          </c:marker>
          <c:cat>
            <c:strRef>
              <c:f>Sheet1!$B$1:$P$1</c:f>
              <c:strCache>
                <c:ptCount val="15"/>
                <c:pt idx="0">
                  <c:v>1</c:v>
                </c:pt>
                <c:pt idx="1">
                  <c:v>4</c:v>
                </c:pt>
                <c:pt idx="2">
                  <c:v>8</c:v>
                </c:pt>
                <c:pt idx="3">
                  <c:v>12</c:v>
                </c:pt>
                <c:pt idx="4">
                  <c:v>16</c:v>
                </c:pt>
                <c:pt idx="5">
                  <c:v>20</c:v>
                </c:pt>
                <c:pt idx="6">
                  <c:v>24</c:v>
                </c:pt>
                <c:pt idx="7">
                  <c:v>28</c:v>
                </c:pt>
                <c:pt idx="8">
                  <c:v>32</c:v>
                </c:pt>
                <c:pt idx="9">
                  <c:v>36</c:v>
                </c:pt>
                <c:pt idx="10">
                  <c:v>40</c:v>
                </c:pt>
                <c:pt idx="11">
                  <c:v>44</c:v>
                </c:pt>
                <c:pt idx="12">
                  <c:v>48</c:v>
                </c:pt>
                <c:pt idx="13">
                  <c:v>52</c:v>
                </c:pt>
                <c:pt idx="14">
                  <c:v>56</c:v>
                </c:pt>
              </c:strCache>
            </c:strRef>
          </c:cat>
          <c:val>
            <c:numRef>
              <c:f>Sheet1!$B$3:$P$3</c:f>
              <c:numCache>
                <c:formatCode>General</c:formatCode>
                <c:ptCount val="15"/>
                <c:pt idx="0">
                  <c:v>2.1173000000000001E-2</c:v>
                </c:pt>
                <c:pt idx="1">
                  <c:v>8.3412E-2</c:v>
                </c:pt>
                <c:pt idx="2">
                  <c:v>0.16158900000000001</c:v>
                </c:pt>
                <c:pt idx="3">
                  <c:v>0.24248500000000001</c:v>
                </c:pt>
                <c:pt idx="4">
                  <c:v>0.31633899999999998</c:v>
                </c:pt>
                <c:pt idx="5">
                  <c:v>0.39045000000000002</c:v>
                </c:pt>
                <c:pt idx="6">
                  <c:v>0.45153700000000002</c:v>
                </c:pt>
                <c:pt idx="7">
                  <c:v>0.51684600000000003</c:v>
                </c:pt>
                <c:pt idx="8">
                  <c:v>0.57427099999999998</c:v>
                </c:pt>
                <c:pt idx="9">
                  <c:v>0.67757699999999998</c:v>
                </c:pt>
                <c:pt idx="10">
                  <c:v>0.67580399999999996</c:v>
                </c:pt>
                <c:pt idx="11">
                  <c:v>0.764073</c:v>
                </c:pt>
                <c:pt idx="12">
                  <c:v>0.77516600000000002</c:v>
                </c:pt>
                <c:pt idx="13">
                  <c:v>1.002472</c:v>
                </c:pt>
                <c:pt idx="14">
                  <c:v>1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1-4A82-D146-8B83-4707121E2940}"/>
            </c:ext>
          </c:extLst>
        </c:ser>
        <c:ser>
          <c:idx val="2"/>
          <c:order val="2"/>
          <c:tx>
            <c:strRef>
              <c:f>Sheet1!$A$4</c:f>
              <c:strCache>
                <c:ptCount val="1"/>
                <c:pt idx="0">
                  <c:v>BINO</c:v>
                </c:pt>
              </c:strCache>
            </c:strRef>
          </c:tx>
          <c:spPr>
            <a:ln w="76200" cap="flat">
              <a:solidFill>
                <a:schemeClr val="accent4">
                  <a:hueOff val="-461056"/>
                  <a:satOff val="4338"/>
                  <a:lumOff val="-10225"/>
                </a:schemeClr>
              </a:solidFill>
              <a:prstDash val="solid"/>
              <a:miter lim="400000"/>
            </a:ln>
            <a:effectLst/>
          </c:spPr>
          <c:marker>
            <c:symbol val="none"/>
          </c:marker>
          <c:cat>
            <c:strRef>
              <c:f>Sheet1!$B$1:$P$1</c:f>
              <c:strCache>
                <c:ptCount val="15"/>
                <c:pt idx="0">
                  <c:v>1</c:v>
                </c:pt>
                <c:pt idx="1">
                  <c:v>4</c:v>
                </c:pt>
                <c:pt idx="2">
                  <c:v>8</c:v>
                </c:pt>
                <c:pt idx="3">
                  <c:v>12</c:v>
                </c:pt>
                <c:pt idx="4">
                  <c:v>16</c:v>
                </c:pt>
                <c:pt idx="5">
                  <c:v>20</c:v>
                </c:pt>
                <c:pt idx="6">
                  <c:v>24</c:v>
                </c:pt>
                <c:pt idx="7">
                  <c:v>28</c:v>
                </c:pt>
                <c:pt idx="8">
                  <c:v>32</c:v>
                </c:pt>
                <c:pt idx="9">
                  <c:v>36</c:v>
                </c:pt>
                <c:pt idx="10">
                  <c:v>40</c:v>
                </c:pt>
                <c:pt idx="11">
                  <c:v>44</c:v>
                </c:pt>
                <c:pt idx="12">
                  <c:v>48</c:v>
                </c:pt>
                <c:pt idx="13">
                  <c:v>52</c:v>
                </c:pt>
                <c:pt idx="14">
                  <c:v>56</c:v>
                </c:pt>
              </c:strCache>
            </c:strRef>
          </c:cat>
          <c:val>
            <c:numRef>
              <c:f>Sheet1!$B$4:$P$4</c:f>
              <c:numCache>
                <c:formatCode>General</c:formatCode>
                <c:ptCount val="15"/>
                <c:pt idx="0">
                  <c:v>2.1028999999999999E-2</c:v>
                </c:pt>
                <c:pt idx="1">
                  <c:v>7.9301999999999997E-2</c:v>
                </c:pt>
                <c:pt idx="2">
                  <c:v>0.15803900000000001</c:v>
                </c:pt>
                <c:pt idx="3">
                  <c:v>0.23589599999999999</c:v>
                </c:pt>
                <c:pt idx="4">
                  <c:v>0.31297599999999998</c:v>
                </c:pt>
                <c:pt idx="5">
                  <c:v>0.38991700000000001</c:v>
                </c:pt>
                <c:pt idx="6">
                  <c:v>0.46654800000000002</c:v>
                </c:pt>
                <c:pt idx="7">
                  <c:v>0.546323</c:v>
                </c:pt>
                <c:pt idx="8">
                  <c:v>0.62409000000000003</c:v>
                </c:pt>
                <c:pt idx="9">
                  <c:v>0.67775700000000005</c:v>
                </c:pt>
                <c:pt idx="10">
                  <c:v>0.74433000000000005</c:v>
                </c:pt>
                <c:pt idx="11">
                  <c:v>0.84115200000000001</c:v>
                </c:pt>
                <c:pt idx="12">
                  <c:v>0.921852</c:v>
                </c:pt>
                <c:pt idx="13">
                  <c:v>1.0066090000000001</c:v>
                </c:pt>
                <c:pt idx="14">
                  <c:v>1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2-4A82-D146-8B83-4707121E2940}"/>
            </c:ext>
          </c:extLst>
        </c:ser>
        <c:ser>
          <c:idx val="3"/>
          <c:order val="3"/>
          <c:tx>
            <c:strRef>
              <c:f>Sheet1!$A$5</c:f>
              <c:strCache>
                <c:ptCount val="1"/>
                <c:pt idx="0">
                  <c:v>LEU</c:v>
                </c:pt>
              </c:strCache>
            </c:strRef>
          </c:tx>
          <c:spPr>
            <a:ln w="76200" cap="flat">
              <a:solidFill>
                <a:srgbClr val="FF2600"/>
              </a:solidFill>
              <a:prstDash val="solid"/>
              <a:miter lim="400000"/>
            </a:ln>
            <a:effectLst/>
          </c:spPr>
          <c:marker>
            <c:symbol val="none"/>
          </c:marker>
          <c:cat>
            <c:strRef>
              <c:f>Sheet1!$B$1:$P$1</c:f>
              <c:strCache>
                <c:ptCount val="15"/>
                <c:pt idx="0">
                  <c:v>1</c:v>
                </c:pt>
                <c:pt idx="1">
                  <c:v>4</c:v>
                </c:pt>
                <c:pt idx="2">
                  <c:v>8</c:v>
                </c:pt>
                <c:pt idx="3">
                  <c:v>12</c:v>
                </c:pt>
                <c:pt idx="4">
                  <c:v>16</c:v>
                </c:pt>
                <c:pt idx="5">
                  <c:v>20</c:v>
                </c:pt>
                <c:pt idx="6">
                  <c:v>24</c:v>
                </c:pt>
                <c:pt idx="7">
                  <c:v>28</c:v>
                </c:pt>
                <c:pt idx="8">
                  <c:v>32</c:v>
                </c:pt>
                <c:pt idx="9">
                  <c:v>36</c:v>
                </c:pt>
                <c:pt idx="10">
                  <c:v>40</c:v>
                </c:pt>
                <c:pt idx="11">
                  <c:v>44</c:v>
                </c:pt>
                <c:pt idx="12">
                  <c:v>48</c:v>
                </c:pt>
                <c:pt idx="13">
                  <c:v>52</c:v>
                </c:pt>
                <c:pt idx="14">
                  <c:v>56</c:v>
                </c:pt>
              </c:strCache>
            </c:strRef>
          </c:cat>
          <c:val>
            <c:numRef>
              <c:f>Sheet1!$B$5:$P$5</c:f>
              <c:numCache>
                <c:formatCode>General</c:formatCode>
                <c:ptCount val="15"/>
                <c:pt idx="0">
                  <c:v>1.9776999999999999E-2</c:v>
                </c:pt>
                <c:pt idx="1">
                  <c:v>5.3548999999999999E-2</c:v>
                </c:pt>
                <c:pt idx="2">
                  <c:v>0.11631</c:v>
                </c:pt>
                <c:pt idx="3">
                  <c:v>0.199464</c:v>
                </c:pt>
                <c:pt idx="4">
                  <c:v>0.29324600000000001</c:v>
                </c:pt>
                <c:pt idx="5">
                  <c:v>0.37069299999999999</c:v>
                </c:pt>
                <c:pt idx="6">
                  <c:v>0.45144299999999998</c:v>
                </c:pt>
                <c:pt idx="7">
                  <c:v>0.56186199999999997</c:v>
                </c:pt>
                <c:pt idx="8">
                  <c:v>0.63947200000000004</c:v>
                </c:pt>
                <c:pt idx="9">
                  <c:v>0.68065900000000001</c:v>
                </c:pt>
                <c:pt idx="10">
                  <c:v>0.74161200000000005</c:v>
                </c:pt>
                <c:pt idx="11">
                  <c:v>0.81234799999999996</c:v>
                </c:pt>
                <c:pt idx="12">
                  <c:v>0.86827900000000002</c:v>
                </c:pt>
                <c:pt idx="13">
                  <c:v>0.93666499999999997</c:v>
                </c:pt>
                <c:pt idx="14">
                  <c:v>1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3-4A82-D146-8B83-4707121E2940}"/>
            </c:ext>
          </c:extLst>
        </c:ser>
        <c:ser>
          <c:idx val="4"/>
          <c:order val="4"/>
          <c:tx>
            <c:strRef>
              <c:f>Sheet1!$A$6</c:f>
              <c:strCache>
                <c:ptCount val="1"/>
                <c:pt idx="0">
                  <c:v>CP</c:v>
                </c:pt>
              </c:strCache>
            </c:strRef>
          </c:tx>
          <c:spPr>
            <a:ln w="76200" cap="flat">
              <a:solidFill>
                <a:srgbClr val="C24885"/>
              </a:solidFill>
              <a:prstDash val="solid"/>
              <a:miter lim="400000"/>
            </a:ln>
            <a:effectLst/>
          </c:spPr>
          <c:marker>
            <c:symbol val="none"/>
          </c:marker>
          <c:cat>
            <c:strRef>
              <c:f>Sheet1!$B$1:$P$1</c:f>
              <c:strCache>
                <c:ptCount val="15"/>
                <c:pt idx="0">
                  <c:v>1</c:v>
                </c:pt>
                <c:pt idx="1">
                  <c:v>4</c:v>
                </c:pt>
                <c:pt idx="2">
                  <c:v>8</c:v>
                </c:pt>
                <c:pt idx="3">
                  <c:v>12</c:v>
                </c:pt>
                <c:pt idx="4">
                  <c:v>16</c:v>
                </c:pt>
                <c:pt idx="5">
                  <c:v>20</c:v>
                </c:pt>
                <c:pt idx="6">
                  <c:v>24</c:v>
                </c:pt>
                <c:pt idx="7">
                  <c:v>28</c:v>
                </c:pt>
                <c:pt idx="8">
                  <c:v>32</c:v>
                </c:pt>
                <c:pt idx="9">
                  <c:v>36</c:v>
                </c:pt>
                <c:pt idx="10">
                  <c:v>40</c:v>
                </c:pt>
                <c:pt idx="11">
                  <c:v>44</c:v>
                </c:pt>
                <c:pt idx="12">
                  <c:v>48</c:v>
                </c:pt>
                <c:pt idx="13">
                  <c:v>52</c:v>
                </c:pt>
                <c:pt idx="14">
                  <c:v>56</c:v>
                </c:pt>
              </c:strCache>
            </c:strRef>
          </c:cat>
          <c:val>
            <c:numRef>
              <c:f>Sheet1!$B$6:$P$6</c:f>
              <c:numCache>
                <c:formatCode>General</c:formatCode>
                <c:ptCount val="15"/>
                <c:pt idx="0">
                  <c:v>1.8846999999999999E-2</c:v>
                </c:pt>
                <c:pt idx="1">
                  <c:v>7.4248999999999996E-2</c:v>
                </c:pt>
                <c:pt idx="2">
                  <c:v>0.14874499999999999</c:v>
                </c:pt>
                <c:pt idx="3">
                  <c:v>0.22370799999999999</c:v>
                </c:pt>
                <c:pt idx="4">
                  <c:v>0.29626999999999998</c:v>
                </c:pt>
                <c:pt idx="5">
                  <c:v>0.37125200000000003</c:v>
                </c:pt>
                <c:pt idx="6">
                  <c:v>0.44209799999999999</c:v>
                </c:pt>
                <c:pt idx="7">
                  <c:v>0.51643799999999995</c:v>
                </c:pt>
                <c:pt idx="8">
                  <c:v>0.58738900000000005</c:v>
                </c:pt>
                <c:pt idx="9">
                  <c:v>0.65948499999999999</c:v>
                </c:pt>
                <c:pt idx="10">
                  <c:v>0.73099099999999995</c:v>
                </c:pt>
                <c:pt idx="11">
                  <c:v>0.80032199999999998</c:v>
                </c:pt>
                <c:pt idx="12">
                  <c:v>0.872915</c:v>
                </c:pt>
                <c:pt idx="13">
                  <c:v>0.93918400000000002</c:v>
                </c:pt>
                <c:pt idx="14">
                  <c:v>1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4-4A82-D146-8B83-4707121E2940}"/>
            </c:ext>
          </c:extLst>
        </c:ser>
        <c:ser>
          <c:idx val="5"/>
          <c:order val="5"/>
          <c:tx>
            <c:strRef>
              <c:f>Sheet1!$A$7</c:f>
              <c:strCache>
                <c:ptCount val="1"/>
                <c:pt idx="0">
                  <c:v>MERGE</c:v>
                </c:pt>
              </c:strCache>
            </c:strRef>
          </c:tx>
          <c:spPr>
            <a:ln w="76200" cap="flat">
              <a:solidFill>
                <a:srgbClr val="5F5F5F"/>
              </a:solidFill>
              <a:prstDash val="solid"/>
              <a:miter lim="400000"/>
            </a:ln>
            <a:effectLst/>
          </c:spPr>
          <c:marker>
            <c:symbol val="none"/>
          </c:marker>
          <c:cat>
            <c:strRef>
              <c:f>Sheet1!$B$1:$P$1</c:f>
              <c:strCache>
                <c:ptCount val="15"/>
                <c:pt idx="0">
                  <c:v>1</c:v>
                </c:pt>
                <c:pt idx="1">
                  <c:v>4</c:v>
                </c:pt>
                <c:pt idx="2">
                  <c:v>8</c:v>
                </c:pt>
                <c:pt idx="3">
                  <c:v>12</c:v>
                </c:pt>
                <c:pt idx="4">
                  <c:v>16</c:v>
                </c:pt>
                <c:pt idx="5">
                  <c:v>20</c:v>
                </c:pt>
                <c:pt idx="6">
                  <c:v>24</c:v>
                </c:pt>
                <c:pt idx="7">
                  <c:v>28</c:v>
                </c:pt>
                <c:pt idx="8">
                  <c:v>32</c:v>
                </c:pt>
                <c:pt idx="9">
                  <c:v>36</c:v>
                </c:pt>
                <c:pt idx="10">
                  <c:v>40</c:v>
                </c:pt>
                <c:pt idx="11">
                  <c:v>44</c:v>
                </c:pt>
                <c:pt idx="12">
                  <c:v>48</c:v>
                </c:pt>
                <c:pt idx="13">
                  <c:v>52</c:v>
                </c:pt>
                <c:pt idx="14">
                  <c:v>56</c:v>
                </c:pt>
              </c:strCache>
            </c:strRef>
          </c:cat>
          <c:val>
            <c:numRef>
              <c:f>Sheet1!$B$7:$P$7</c:f>
              <c:numCache>
                <c:formatCode>General</c:formatCode>
                <c:ptCount val="15"/>
                <c:pt idx="0">
                  <c:v>1.8315999999999999E-2</c:v>
                </c:pt>
                <c:pt idx="1">
                  <c:v>7.3082999999999995E-2</c:v>
                </c:pt>
                <c:pt idx="2">
                  <c:v>0.14593700000000001</c:v>
                </c:pt>
                <c:pt idx="3">
                  <c:v>0.21890899999999999</c:v>
                </c:pt>
                <c:pt idx="4">
                  <c:v>0.29123300000000002</c:v>
                </c:pt>
                <c:pt idx="5">
                  <c:v>0.36360399999999998</c:v>
                </c:pt>
                <c:pt idx="6">
                  <c:v>0.43595600000000001</c:v>
                </c:pt>
                <c:pt idx="7">
                  <c:v>0.50383299999999998</c:v>
                </c:pt>
                <c:pt idx="8">
                  <c:v>0.58076399999999995</c:v>
                </c:pt>
                <c:pt idx="9">
                  <c:v>0.65444500000000005</c:v>
                </c:pt>
                <c:pt idx="10">
                  <c:v>0.71900900000000001</c:v>
                </c:pt>
                <c:pt idx="11">
                  <c:v>0.78647999999999996</c:v>
                </c:pt>
                <c:pt idx="12">
                  <c:v>0.85925200000000002</c:v>
                </c:pt>
                <c:pt idx="13">
                  <c:v>0.93284699999999998</c:v>
                </c:pt>
                <c:pt idx="14">
                  <c:v>1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5-4A82-D146-8B83-4707121E2940}"/>
            </c:ext>
          </c:extLst>
        </c:ser>
        <c:ser>
          <c:idx val="6"/>
          <c:order val="6"/>
          <c:tx>
            <c:strRef>
              <c:f>Sheet1!$A$8</c:f>
              <c:strCache>
                <c:ptCount val="1"/>
                <c:pt idx="0">
                  <c:v>PATHFINDER</c:v>
                </c:pt>
              </c:strCache>
            </c:strRef>
          </c:tx>
          <c:spPr>
            <a:ln w="76200" cap="flat">
              <a:solidFill>
                <a:srgbClr val="22AEFF"/>
              </a:solidFill>
              <a:prstDash val="solid"/>
              <a:miter lim="400000"/>
            </a:ln>
            <a:effectLst/>
          </c:spPr>
          <c:marker>
            <c:symbol val="none"/>
          </c:marker>
          <c:cat>
            <c:strRef>
              <c:f>Sheet1!$B$1:$P$1</c:f>
              <c:strCache>
                <c:ptCount val="15"/>
                <c:pt idx="0">
                  <c:v>1</c:v>
                </c:pt>
                <c:pt idx="1">
                  <c:v>4</c:v>
                </c:pt>
                <c:pt idx="2">
                  <c:v>8</c:v>
                </c:pt>
                <c:pt idx="3">
                  <c:v>12</c:v>
                </c:pt>
                <c:pt idx="4">
                  <c:v>16</c:v>
                </c:pt>
                <c:pt idx="5">
                  <c:v>20</c:v>
                </c:pt>
                <c:pt idx="6">
                  <c:v>24</c:v>
                </c:pt>
                <c:pt idx="7">
                  <c:v>28</c:v>
                </c:pt>
                <c:pt idx="8">
                  <c:v>32</c:v>
                </c:pt>
                <c:pt idx="9">
                  <c:v>36</c:v>
                </c:pt>
                <c:pt idx="10">
                  <c:v>40</c:v>
                </c:pt>
                <c:pt idx="11">
                  <c:v>44</c:v>
                </c:pt>
                <c:pt idx="12">
                  <c:v>48</c:v>
                </c:pt>
                <c:pt idx="13">
                  <c:v>52</c:v>
                </c:pt>
                <c:pt idx="14">
                  <c:v>56</c:v>
                </c:pt>
              </c:strCache>
            </c:strRef>
          </c:cat>
          <c:val>
            <c:numRef>
              <c:f>Sheet1!$B$8:$P$8</c:f>
              <c:numCache>
                <c:formatCode>General</c:formatCode>
                <c:ptCount val="15"/>
                <c:pt idx="0">
                  <c:v>1.7951000000000002E-2</c:v>
                </c:pt>
                <c:pt idx="1">
                  <c:v>7.1698999999999999E-2</c:v>
                </c:pt>
                <c:pt idx="2">
                  <c:v>0.14335500000000001</c:v>
                </c:pt>
                <c:pt idx="3">
                  <c:v>0.215034</c:v>
                </c:pt>
                <c:pt idx="4">
                  <c:v>0.28653600000000001</c:v>
                </c:pt>
                <c:pt idx="5">
                  <c:v>0.35816199999999998</c:v>
                </c:pt>
                <c:pt idx="6">
                  <c:v>0.42962499999999998</c:v>
                </c:pt>
                <c:pt idx="7">
                  <c:v>0.50107500000000005</c:v>
                </c:pt>
                <c:pt idx="8">
                  <c:v>0.57251300000000005</c:v>
                </c:pt>
                <c:pt idx="9">
                  <c:v>0.643841</c:v>
                </c:pt>
                <c:pt idx="10">
                  <c:v>0.71509299999999998</c:v>
                </c:pt>
                <c:pt idx="11">
                  <c:v>0.78630699999999998</c:v>
                </c:pt>
                <c:pt idx="12">
                  <c:v>0.85682899999999995</c:v>
                </c:pt>
                <c:pt idx="13">
                  <c:v>0.92878899999999998</c:v>
                </c:pt>
                <c:pt idx="14">
                  <c:v>1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6-4A82-D146-8B83-4707121E29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61644544"/>
        <c:axId val="39741120"/>
      </c:lineChart>
      <c:catAx>
        <c:axId val="161644544"/>
        <c:scaling>
          <c:orientation val="minMax"/>
        </c:scaling>
        <c:delete val="0"/>
        <c:axPos val="b"/>
        <c:title>
          <c:tx>
            <c:rich>
              <a:bodyPr rot="0"/>
              <a:lstStyle/>
              <a:p>
                <a:pPr>
                  <a:defRPr/>
                </a:pPr>
                <a:r>
                  <a:rPr lang="en-US"/>
                  <a:t># of SMs
</a:t>
                </a:r>
              </a:p>
            </c:rich>
          </c:tx>
          <c:overlay val="1"/>
        </c:title>
        <c:numFmt formatCode="General" sourceLinked="0"/>
        <c:majorTickMark val="none"/>
        <c:minorTickMark val="none"/>
        <c:tickLblPos val="low"/>
        <c:spPr>
          <a:ln w="38100" cap="flat">
            <a:noFill/>
            <a:prstDash val="solid"/>
            <a:miter lim="400000"/>
          </a:ln>
        </c:spPr>
        <c:txPr>
          <a:bodyPr rot="0"/>
          <a:lstStyle/>
          <a:p>
            <a:pPr>
              <a:defRPr/>
            </a:pPr>
            <a:endParaRPr lang="zh-CN"/>
          </a:p>
        </c:txPr>
        <c:crossAx val="39741120"/>
        <c:crosses val="autoZero"/>
        <c:auto val="1"/>
        <c:lblAlgn val="ctr"/>
        <c:lblOffset val="100"/>
        <c:noMultiLvlLbl val="1"/>
      </c:catAx>
      <c:valAx>
        <c:axId val="39741120"/>
        <c:scaling>
          <c:orientation val="minMax"/>
          <c:max val="1"/>
          <c:min val="0"/>
        </c:scaling>
        <c:delete val="0"/>
        <c:axPos val="l"/>
        <c:majorGridlines>
          <c:spPr>
            <a:ln w="12700" cap="flat">
              <a:solidFill>
                <a:srgbClr val="B8B8B8"/>
              </a:solidFill>
              <a:prstDash val="solid"/>
              <a:miter lim="400000"/>
            </a:ln>
          </c:spPr>
        </c:majorGridlines>
        <c:title>
          <c:tx>
            <c:rich>
              <a:bodyPr rot="-5400000"/>
              <a:lstStyle/>
              <a:p>
                <a:pPr>
                  <a:defRPr/>
                </a:pPr>
                <a:r>
                  <a:rPr lang="en-US" dirty="0"/>
                  <a:t>Normalized Performance</a:t>
                </a:r>
              </a:p>
            </c:rich>
          </c:tx>
          <c:overlay val="1"/>
        </c:title>
        <c:numFmt formatCode="General" sourceLinked="0"/>
        <c:majorTickMark val="none"/>
        <c:minorTickMark val="none"/>
        <c:tickLblPos val="nextTo"/>
        <c:spPr>
          <a:ln w="38100" cap="flat">
            <a:noFill/>
            <a:prstDash val="solid"/>
            <a:miter lim="400000"/>
          </a:ln>
        </c:spPr>
        <c:txPr>
          <a:bodyPr rot="0"/>
          <a:lstStyle/>
          <a:p>
            <a:pPr>
              <a:defRPr/>
            </a:pPr>
            <a:endParaRPr lang="zh-CN"/>
          </a:p>
        </c:txPr>
        <c:crossAx val="161644544"/>
        <c:crosses val="autoZero"/>
        <c:crossBetween val="between"/>
        <c:majorUnit val="0.5"/>
        <c:minorUnit val="0.25"/>
      </c:valAx>
      <c:spPr>
        <a:noFill/>
        <a:ln w="12700" cap="flat">
          <a:noFill/>
          <a:miter lim="400000"/>
        </a:ln>
        <a:effectLst/>
      </c:spPr>
    </c:plotArea>
    <c:legend>
      <c:legendPos val="r"/>
      <c:layout>
        <c:manualLayout>
          <c:xMode val="edge"/>
          <c:yMode val="edge"/>
          <c:x val="0.16412437211479505"/>
          <c:y val="8.778499919762002E-2"/>
          <c:w val="0.29537258565396218"/>
          <c:h val="0.48679553767530104"/>
        </c:manualLayout>
      </c:layout>
      <c:overlay val="1"/>
      <c:spPr>
        <a:noFill/>
        <a:ln w="12700" cap="flat">
          <a:noFill/>
          <a:miter lim="400000"/>
        </a:ln>
        <a:effectLst/>
      </c:spPr>
      <c:txPr>
        <a:bodyPr rot="0"/>
        <a:lstStyle/>
        <a:p>
          <a:pPr>
            <a:defRPr/>
          </a:pPr>
          <a:endParaRPr lang="zh-CN"/>
        </a:p>
      </c:txPr>
    </c:legend>
    <c:plotVisOnly val="1"/>
    <c:dispBlanksAs val="gap"/>
    <c:showDLblsOverMax val="1"/>
  </c:chart>
  <c:spPr>
    <a:noFill/>
    <a:ln>
      <a:noFill/>
    </a:ln>
    <a:effectLst/>
  </c:spPr>
  <c:txPr>
    <a:bodyPr/>
    <a:lstStyle/>
    <a:p>
      <a:pPr>
        <a:defRPr sz="1200"/>
      </a:pPr>
      <a:endParaRPr lang="zh-CN"/>
    </a:p>
  </c:txPr>
  <c:externalData r:id="rId1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/>
          <a:lstStyle/>
          <a:p>
            <a:pPr>
              <a:defRPr/>
            </a:pPr>
            <a:r>
              <a:rPr lang="en-US"/>
              <a:t>P100 Results</a:t>
            </a:r>
          </a:p>
        </c:rich>
      </c:tx>
      <c:layout>
        <c:manualLayout>
          <c:xMode val="edge"/>
          <c:yMode val="edge"/>
          <c:x val="0.37119256132026096"/>
          <c:y val="0"/>
          <c:w val="0.351217"/>
          <c:h val="0.11791"/>
        </c:manualLayout>
      </c:layout>
      <c:overlay val="1"/>
      <c:spPr>
        <a:noFill/>
        <a:effectLst/>
      </c:spPr>
    </c:title>
    <c:autoTitleDeleted val="0"/>
    <c:plotArea>
      <c:layout>
        <c:manualLayout>
          <c:layoutTarget val="inner"/>
          <c:xMode val="edge"/>
          <c:yMode val="edge"/>
          <c:x val="0.14168600000000001"/>
          <c:y val="0.11791"/>
          <c:w val="0.74420799999999998"/>
          <c:h val="0.689774"/>
        </c:manualLayout>
      </c:layout>
      <c:lineChart>
        <c:grouping val="standar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LAVAMD</c:v>
                </c:pt>
              </c:strCache>
            </c:strRef>
          </c:tx>
          <c:spPr>
            <a:ln w="76200" cap="flat">
              <a:solidFill>
                <a:schemeClr val="accent1"/>
              </a:solidFill>
              <a:prstDash val="solid"/>
              <a:miter lim="400000"/>
            </a:ln>
            <a:effectLst/>
          </c:spPr>
          <c:marker>
            <c:symbol val="none"/>
          </c:marker>
          <c:cat>
            <c:strRef>
              <c:f>Sheet1!$B$1:$P$1</c:f>
              <c:strCache>
                <c:ptCount val="15"/>
                <c:pt idx="0">
                  <c:v>1</c:v>
                </c:pt>
                <c:pt idx="1">
                  <c:v>4</c:v>
                </c:pt>
                <c:pt idx="2">
                  <c:v>8</c:v>
                </c:pt>
                <c:pt idx="3">
                  <c:v>12</c:v>
                </c:pt>
                <c:pt idx="4">
                  <c:v>16</c:v>
                </c:pt>
                <c:pt idx="5">
                  <c:v>20</c:v>
                </c:pt>
                <c:pt idx="6">
                  <c:v>24</c:v>
                </c:pt>
                <c:pt idx="7">
                  <c:v>28</c:v>
                </c:pt>
                <c:pt idx="8">
                  <c:v>32</c:v>
                </c:pt>
                <c:pt idx="9">
                  <c:v>36</c:v>
                </c:pt>
                <c:pt idx="10">
                  <c:v>40</c:v>
                </c:pt>
                <c:pt idx="11">
                  <c:v>44</c:v>
                </c:pt>
                <c:pt idx="12">
                  <c:v>48</c:v>
                </c:pt>
                <c:pt idx="13">
                  <c:v>52</c:v>
                </c:pt>
                <c:pt idx="14">
                  <c:v>56</c:v>
                </c:pt>
              </c:strCache>
            </c:strRef>
          </c:cat>
          <c:val>
            <c:numRef>
              <c:f>Sheet1!$B$2:$P$2</c:f>
              <c:numCache>
                <c:formatCode>General</c:formatCode>
                <c:ptCount val="15"/>
                <c:pt idx="0">
                  <c:v>8.5563E-2</c:v>
                </c:pt>
                <c:pt idx="1">
                  <c:v>0.29764499999999999</c:v>
                </c:pt>
                <c:pt idx="2">
                  <c:v>0.52237800000000001</c:v>
                </c:pt>
                <c:pt idx="3">
                  <c:v>0.72616999999999998</c:v>
                </c:pt>
                <c:pt idx="4">
                  <c:v>0.88948700000000003</c:v>
                </c:pt>
                <c:pt idx="5">
                  <c:v>0.88772600000000002</c:v>
                </c:pt>
                <c:pt idx="6">
                  <c:v>0.93486899999999995</c:v>
                </c:pt>
                <c:pt idx="7">
                  <c:v>0.92483400000000004</c:v>
                </c:pt>
                <c:pt idx="8">
                  <c:v>0.95707500000000001</c:v>
                </c:pt>
                <c:pt idx="9">
                  <c:v>0.95913300000000001</c:v>
                </c:pt>
                <c:pt idx="10">
                  <c:v>0.95697500000000002</c:v>
                </c:pt>
                <c:pt idx="11">
                  <c:v>0.97535499999999997</c:v>
                </c:pt>
                <c:pt idx="12">
                  <c:v>0.99963000000000002</c:v>
                </c:pt>
                <c:pt idx="13">
                  <c:v>0.99990500000000004</c:v>
                </c:pt>
                <c:pt idx="14">
                  <c:v>1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A872-5542-993D-6241104AF06C}"/>
            </c:ext>
          </c:extLst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GAUSSIAN</c:v>
                </c:pt>
              </c:strCache>
            </c:strRef>
          </c:tx>
          <c:spPr>
            <a:ln w="76200" cap="flat">
              <a:solidFill>
                <a:schemeClr val="accent3"/>
              </a:solidFill>
              <a:prstDash val="solid"/>
              <a:miter lim="400000"/>
            </a:ln>
            <a:effectLst/>
          </c:spPr>
          <c:marker>
            <c:symbol val="none"/>
          </c:marker>
          <c:cat>
            <c:strRef>
              <c:f>Sheet1!$B$1:$P$1</c:f>
              <c:strCache>
                <c:ptCount val="15"/>
                <c:pt idx="0">
                  <c:v>1</c:v>
                </c:pt>
                <c:pt idx="1">
                  <c:v>4</c:v>
                </c:pt>
                <c:pt idx="2">
                  <c:v>8</c:v>
                </c:pt>
                <c:pt idx="3">
                  <c:v>12</c:v>
                </c:pt>
                <c:pt idx="4">
                  <c:v>16</c:v>
                </c:pt>
                <c:pt idx="5">
                  <c:v>20</c:v>
                </c:pt>
                <c:pt idx="6">
                  <c:v>24</c:v>
                </c:pt>
                <c:pt idx="7">
                  <c:v>28</c:v>
                </c:pt>
                <c:pt idx="8">
                  <c:v>32</c:v>
                </c:pt>
                <c:pt idx="9">
                  <c:v>36</c:v>
                </c:pt>
                <c:pt idx="10">
                  <c:v>40</c:v>
                </c:pt>
                <c:pt idx="11">
                  <c:v>44</c:v>
                </c:pt>
                <c:pt idx="12">
                  <c:v>48</c:v>
                </c:pt>
                <c:pt idx="13">
                  <c:v>52</c:v>
                </c:pt>
                <c:pt idx="14">
                  <c:v>56</c:v>
                </c:pt>
              </c:strCache>
            </c:strRef>
          </c:cat>
          <c:val>
            <c:numRef>
              <c:f>Sheet1!$B$3:$P$3</c:f>
              <c:numCache>
                <c:formatCode>General</c:formatCode>
                <c:ptCount val="15"/>
                <c:pt idx="0">
                  <c:v>5.4424E-2</c:v>
                </c:pt>
                <c:pt idx="1">
                  <c:v>0.126167</c:v>
                </c:pt>
                <c:pt idx="2">
                  <c:v>0.25287999999999999</c:v>
                </c:pt>
                <c:pt idx="3">
                  <c:v>0.384274</c:v>
                </c:pt>
                <c:pt idx="4">
                  <c:v>0.50933200000000001</c:v>
                </c:pt>
                <c:pt idx="5">
                  <c:v>0.63829800000000003</c:v>
                </c:pt>
                <c:pt idx="6">
                  <c:v>0.764123</c:v>
                </c:pt>
                <c:pt idx="7">
                  <c:v>0.892957</c:v>
                </c:pt>
                <c:pt idx="8">
                  <c:v>1.0041439999999999</c:v>
                </c:pt>
                <c:pt idx="9">
                  <c:v>1.051639</c:v>
                </c:pt>
                <c:pt idx="10">
                  <c:v>0.97190600000000005</c:v>
                </c:pt>
                <c:pt idx="11">
                  <c:v>0.96401199999999998</c:v>
                </c:pt>
                <c:pt idx="12">
                  <c:v>0.96305399999999997</c:v>
                </c:pt>
                <c:pt idx="13">
                  <c:v>0.99338400000000004</c:v>
                </c:pt>
                <c:pt idx="14">
                  <c:v>1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1-A872-5542-993D-6241104AF06C}"/>
            </c:ext>
          </c:extLst>
        </c:ser>
        <c:ser>
          <c:idx val="2"/>
          <c:order val="2"/>
          <c:tx>
            <c:strRef>
              <c:f>Sheet1!$A$4</c:f>
              <c:strCache>
                <c:ptCount val="1"/>
                <c:pt idx="0">
                  <c:v>LBM</c:v>
                </c:pt>
              </c:strCache>
            </c:strRef>
          </c:tx>
          <c:spPr>
            <a:ln w="76200" cap="flat">
              <a:solidFill>
                <a:schemeClr val="accent4">
                  <a:hueOff val="-461056"/>
                  <a:satOff val="4338"/>
                  <a:lumOff val="-10225"/>
                </a:schemeClr>
              </a:solidFill>
              <a:prstDash val="solid"/>
              <a:miter lim="400000"/>
            </a:ln>
            <a:effectLst/>
          </c:spPr>
          <c:marker>
            <c:symbol val="none"/>
          </c:marker>
          <c:cat>
            <c:strRef>
              <c:f>Sheet1!$B$1:$P$1</c:f>
              <c:strCache>
                <c:ptCount val="15"/>
                <c:pt idx="0">
                  <c:v>1</c:v>
                </c:pt>
                <c:pt idx="1">
                  <c:v>4</c:v>
                </c:pt>
                <c:pt idx="2">
                  <c:v>8</c:v>
                </c:pt>
                <c:pt idx="3">
                  <c:v>12</c:v>
                </c:pt>
                <c:pt idx="4">
                  <c:v>16</c:v>
                </c:pt>
                <c:pt idx="5">
                  <c:v>20</c:v>
                </c:pt>
                <c:pt idx="6">
                  <c:v>24</c:v>
                </c:pt>
                <c:pt idx="7">
                  <c:v>28</c:v>
                </c:pt>
                <c:pt idx="8">
                  <c:v>32</c:v>
                </c:pt>
                <c:pt idx="9">
                  <c:v>36</c:v>
                </c:pt>
                <c:pt idx="10">
                  <c:v>40</c:v>
                </c:pt>
                <c:pt idx="11">
                  <c:v>44</c:v>
                </c:pt>
                <c:pt idx="12">
                  <c:v>48</c:v>
                </c:pt>
                <c:pt idx="13">
                  <c:v>52</c:v>
                </c:pt>
                <c:pt idx="14">
                  <c:v>56</c:v>
                </c:pt>
              </c:strCache>
            </c:strRef>
          </c:cat>
          <c:val>
            <c:numRef>
              <c:f>Sheet1!$B$4:$P$4</c:f>
              <c:numCache>
                <c:formatCode>General</c:formatCode>
                <c:ptCount val="15"/>
                <c:pt idx="0">
                  <c:v>5.8471000000000002E-2</c:v>
                </c:pt>
                <c:pt idx="1">
                  <c:v>0.20729300000000001</c:v>
                </c:pt>
                <c:pt idx="2">
                  <c:v>0.387154</c:v>
                </c:pt>
                <c:pt idx="3">
                  <c:v>0.54985099999999998</c:v>
                </c:pt>
                <c:pt idx="4">
                  <c:v>0.68936600000000003</c:v>
                </c:pt>
                <c:pt idx="5">
                  <c:v>0.81112600000000001</c:v>
                </c:pt>
                <c:pt idx="6">
                  <c:v>0.91002400000000006</c:v>
                </c:pt>
                <c:pt idx="7">
                  <c:v>0.95079100000000005</c:v>
                </c:pt>
                <c:pt idx="8">
                  <c:v>0.97283399999999998</c:v>
                </c:pt>
                <c:pt idx="9">
                  <c:v>0.98371500000000001</c:v>
                </c:pt>
                <c:pt idx="10">
                  <c:v>0.98516999999999999</c:v>
                </c:pt>
                <c:pt idx="11">
                  <c:v>0.99551800000000001</c:v>
                </c:pt>
                <c:pt idx="12">
                  <c:v>0.99470700000000001</c:v>
                </c:pt>
                <c:pt idx="13">
                  <c:v>0.99669099999999999</c:v>
                </c:pt>
                <c:pt idx="14">
                  <c:v>1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2-A872-5542-993D-6241104AF06C}"/>
            </c:ext>
          </c:extLst>
        </c:ser>
        <c:ser>
          <c:idx val="3"/>
          <c:order val="3"/>
          <c:tx>
            <c:strRef>
              <c:f>Sheet1!$A$5</c:f>
              <c:strCache>
                <c:ptCount val="1"/>
                <c:pt idx="0">
                  <c:v>DWT2D</c:v>
                </c:pt>
              </c:strCache>
            </c:strRef>
          </c:tx>
          <c:spPr>
            <a:ln w="76200" cap="flat">
              <a:solidFill>
                <a:srgbClr val="FF2600"/>
              </a:solidFill>
              <a:prstDash val="solid"/>
              <a:miter lim="400000"/>
            </a:ln>
            <a:effectLst/>
          </c:spPr>
          <c:marker>
            <c:symbol val="none"/>
          </c:marker>
          <c:cat>
            <c:strRef>
              <c:f>Sheet1!$B$1:$P$1</c:f>
              <c:strCache>
                <c:ptCount val="15"/>
                <c:pt idx="0">
                  <c:v>1</c:v>
                </c:pt>
                <c:pt idx="1">
                  <c:v>4</c:v>
                </c:pt>
                <c:pt idx="2">
                  <c:v>8</c:v>
                </c:pt>
                <c:pt idx="3">
                  <c:v>12</c:v>
                </c:pt>
                <c:pt idx="4">
                  <c:v>16</c:v>
                </c:pt>
                <c:pt idx="5">
                  <c:v>20</c:v>
                </c:pt>
                <c:pt idx="6">
                  <c:v>24</c:v>
                </c:pt>
                <c:pt idx="7">
                  <c:v>28</c:v>
                </c:pt>
                <c:pt idx="8">
                  <c:v>32</c:v>
                </c:pt>
                <c:pt idx="9">
                  <c:v>36</c:v>
                </c:pt>
                <c:pt idx="10">
                  <c:v>40</c:v>
                </c:pt>
                <c:pt idx="11">
                  <c:v>44</c:v>
                </c:pt>
                <c:pt idx="12">
                  <c:v>48</c:v>
                </c:pt>
                <c:pt idx="13">
                  <c:v>52</c:v>
                </c:pt>
                <c:pt idx="14">
                  <c:v>56</c:v>
                </c:pt>
              </c:strCache>
            </c:strRef>
          </c:cat>
          <c:val>
            <c:numRef>
              <c:f>Sheet1!$B$5:$P$5</c:f>
              <c:numCache>
                <c:formatCode>General</c:formatCode>
                <c:ptCount val="15"/>
                <c:pt idx="0">
                  <c:v>4.4678000000000002E-2</c:v>
                </c:pt>
                <c:pt idx="1">
                  <c:v>0.13488600000000001</c:v>
                </c:pt>
                <c:pt idx="2">
                  <c:v>0.257739</c:v>
                </c:pt>
                <c:pt idx="3">
                  <c:v>0.380054</c:v>
                </c:pt>
                <c:pt idx="4">
                  <c:v>0.49655300000000002</c:v>
                </c:pt>
                <c:pt idx="5">
                  <c:v>0.61761100000000002</c:v>
                </c:pt>
                <c:pt idx="6">
                  <c:v>0.752224</c:v>
                </c:pt>
                <c:pt idx="7">
                  <c:v>0.87345300000000003</c:v>
                </c:pt>
                <c:pt idx="8">
                  <c:v>0.95330000000000004</c:v>
                </c:pt>
                <c:pt idx="9">
                  <c:v>0.97621599999999997</c:v>
                </c:pt>
                <c:pt idx="10">
                  <c:v>0.98686300000000005</c:v>
                </c:pt>
                <c:pt idx="11">
                  <c:v>0.99303699999999995</c:v>
                </c:pt>
                <c:pt idx="12">
                  <c:v>0.996174</c:v>
                </c:pt>
                <c:pt idx="13">
                  <c:v>0.99804999999999999</c:v>
                </c:pt>
                <c:pt idx="14">
                  <c:v>1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3-A872-5542-993D-6241104AF06C}"/>
            </c:ext>
          </c:extLst>
        </c:ser>
        <c:ser>
          <c:idx val="4"/>
          <c:order val="4"/>
          <c:tx>
            <c:strRef>
              <c:f>Sheet1!$A$6</c:f>
              <c:strCache>
                <c:ptCount val="1"/>
                <c:pt idx="0">
                  <c:v>GESUMMV</c:v>
                </c:pt>
              </c:strCache>
            </c:strRef>
          </c:tx>
          <c:spPr>
            <a:ln w="76200" cap="flat">
              <a:solidFill>
                <a:srgbClr val="C24885"/>
              </a:solidFill>
              <a:prstDash val="solid"/>
              <a:miter lim="400000"/>
            </a:ln>
            <a:effectLst/>
          </c:spPr>
          <c:marker>
            <c:symbol val="none"/>
          </c:marker>
          <c:cat>
            <c:strRef>
              <c:f>Sheet1!$B$1:$P$1</c:f>
              <c:strCache>
                <c:ptCount val="15"/>
                <c:pt idx="0">
                  <c:v>1</c:v>
                </c:pt>
                <c:pt idx="1">
                  <c:v>4</c:v>
                </c:pt>
                <c:pt idx="2">
                  <c:v>8</c:v>
                </c:pt>
                <c:pt idx="3">
                  <c:v>12</c:v>
                </c:pt>
                <c:pt idx="4">
                  <c:v>16</c:v>
                </c:pt>
                <c:pt idx="5">
                  <c:v>20</c:v>
                </c:pt>
                <c:pt idx="6">
                  <c:v>24</c:v>
                </c:pt>
                <c:pt idx="7">
                  <c:v>28</c:v>
                </c:pt>
                <c:pt idx="8">
                  <c:v>32</c:v>
                </c:pt>
                <c:pt idx="9">
                  <c:v>36</c:v>
                </c:pt>
                <c:pt idx="10">
                  <c:v>40</c:v>
                </c:pt>
                <c:pt idx="11">
                  <c:v>44</c:v>
                </c:pt>
                <c:pt idx="12">
                  <c:v>48</c:v>
                </c:pt>
                <c:pt idx="13">
                  <c:v>52</c:v>
                </c:pt>
                <c:pt idx="14">
                  <c:v>56</c:v>
                </c:pt>
              </c:strCache>
            </c:strRef>
          </c:cat>
          <c:val>
            <c:numRef>
              <c:f>Sheet1!$B$6:$P$6</c:f>
              <c:numCache>
                <c:formatCode>General</c:formatCode>
                <c:ptCount val="15"/>
                <c:pt idx="0">
                  <c:v>8.5760000000000003E-2</c:v>
                </c:pt>
                <c:pt idx="1">
                  <c:v>0.33167099999999999</c:v>
                </c:pt>
                <c:pt idx="2">
                  <c:v>0.64453199999999999</c:v>
                </c:pt>
                <c:pt idx="3">
                  <c:v>0.95330899999999996</c:v>
                </c:pt>
                <c:pt idx="4">
                  <c:v>1.2104699999999999</c:v>
                </c:pt>
                <c:pt idx="5">
                  <c:v>1.3695759999999999</c:v>
                </c:pt>
                <c:pt idx="6">
                  <c:v>1.3948259999999999</c:v>
                </c:pt>
                <c:pt idx="7">
                  <c:v>1.265029</c:v>
                </c:pt>
                <c:pt idx="8">
                  <c:v>1.1404069999999999</c:v>
                </c:pt>
                <c:pt idx="9">
                  <c:v>1.0468869999999999</c:v>
                </c:pt>
                <c:pt idx="10">
                  <c:v>1.0300480000000001</c:v>
                </c:pt>
                <c:pt idx="11">
                  <c:v>1.017182</c:v>
                </c:pt>
                <c:pt idx="12">
                  <c:v>0.98660199999999998</c:v>
                </c:pt>
                <c:pt idx="13">
                  <c:v>0.95921299999999998</c:v>
                </c:pt>
                <c:pt idx="14">
                  <c:v>1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4-A872-5542-993D-6241104AF06C}"/>
            </c:ext>
          </c:extLst>
        </c:ser>
        <c:ser>
          <c:idx val="5"/>
          <c:order val="5"/>
          <c:tx>
            <c:strRef>
              <c:f>Sheet1!$A$7</c:f>
              <c:strCache>
                <c:ptCount val="1"/>
                <c:pt idx="0">
                  <c:v>PVC</c:v>
                </c:pt>
              </c:strCache>
            </c:strRef>
          </c:tx>
          <c:spPr>
            <a:ln w="76200" cap="flat">
              <a:solidFill>
                <a:srgbClr val="5F5F5F"/>
              </a:solidFill>
              <a:prstDash val="solid"/>
              <a:miter lim="400000"/>
            </a:ln>
            <a:effectLst/>
          </c:spPr>
          <c:marker>
            <c:symbol val="none"/>
          </c:marker>
          <c:cat>
            <c:strRef>
              <c:f>Sheet1!$B$1:$P$1</c:f>
              <c:strCache>
                <c:ptCount val="15"/>
                <c:pt idx="0">
                  <c:v>1</c:v>
                </c:pt>
                <c:pt idx="1">
                  <c:v>4</c:v>
                </c:pt>
                <c:pt idx="2">
                  <c:v>8</c:v>
                </c:pt>
                <c:pt idx="3">
                  <c:v>12</c:v>
                </c:pt>
                <c:pt idx="4">
                  <c:v>16</c:v>
                </c:pt>
                <c:pt idx="5">
                  <c:v>20</c:v>
                </c:pt>
                <c:pt idx="6">
                  <c:v>24</c:v>
                </c:pt>
                <c:pt idx="7">
                  <c:v>28</c:v>
                </c:pt>
                <c:pt idx="8">
                  <c:v>32</c:v>
                </c:pt>
                <c:pt idx="9">
                  <c:v>36</c:v>
                </c:pt>
                <c:pt idx="10">
                  <c:v>40</c:v>
                </c:pt>
                <c:pt idx="11">
                  <c:v>44</c:v>
                </c:pt>
                <c:pt idx="12">
                  <c:v>48</c:v>
                </c:pt>
                <c:pt idx="13">
                  <c:v>52</c:v>
                </c:pt>
                <c:pt idx="14">
                  <c:v>56</c:v>
                </c:pt>
              </c:strCache>
            </c:strRef>
          </c:cat>
          <c:val>
            <c:numRef>
              <c:f>Sheet1!$B$7:$P$7</c:f>
              <c:numCache>
                <c:formatCode>General</c:formatCode>
                <c:ptCount val="15"/>
                <c:pt idx="0">
                  <c:v>6.7643999999999996E-2</c:v>
                </c:pt>
                <c:pt idx="1">
                  <c:v>0.24693799999999999</c:v>
                </c:pt>
                <c:pt idx="2">
                  <c:v>0.44588100000000003</c:v>
                </c:pt>
                <c:pt idx="3">
                  <c:v>0.58374000000000004</c:v>
                </c:pt>
                <c:pt idx="4">
                  <c:v>0.72910600000000003</c:v>
                </c:pt>
                <c:pt idx="5">
                  <c:v>0.80981400000000003</c:v>
                </c:pt>
                <c:pt idx="6">
                  <c:v>0.85348199999999996</c:v>
                </c:pt>
                <c:pt idx="7">
                  <c:v>0.89596200000000004</c:v>
                </c:pt>
                <c:pt idx="8">
                  <c:v>0.92290000000000005</c:v>
                </c:pt>
                <c:pt idx="9">
                  <c:v>0.94601000000000002</c:v>
                </c:pt>
                <c:pt idx="10">
                  <c:v>0.960731</c:v>
                </c:pt>
                <c:pt idx="11">
                  <c:v>0.975715</c:v>
                </c:pt>
                <c:pt idx="12">
                  <c:v>0.98950499999999997</c:v>
                </c:pt>
                <c:pt idx="13">
                  <c:v>0.99174200000000001</c:v>
                </c:pt>
                <c:pt idx="14">
                  <c:v>1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5-A872-5542-993D-6241104AF06C}"/>
            </c:ext>
          </c:extLst>
        </c:ser>
        <c:ser>
          <c:idx val="6"/>
          <c:order val="6"/>
          <c:tx>
            <c:strRef>
              <c:f>Sheet1!$A$8</c:f>
              <c:strCache>
                <c:ptCount val="1"/>
                <c:pt idx="0">
                  <c:v>SC</c:v>
                </c:pt>
              </c:strCache>
            </c:strRef>
          </c:tx>
          <c:spPr>
            <a:ln w="76200" cap="flat">
              <a:solidFill>
                <a:srgbClr val="22AEFF"/>
              </a:solidFill>
              <a:prstDash val="solid"/>
              <a:miter lim="400000"/>
            </a:ln>
            <a:effectLst/>
          </c:spPr>
          <c:marker>
            <c:symbol val="none"/>
          </c:marker>
          <c:cat>
            <c:strRef>
              <c:f>Sheet1!$B$1:$P$1</c:f>
              <c:strCache>
                <c:ptCount val="15"/>
                <c:pt idx="0">
                  <c:v>1</c:v>
                </c:pt>
                <c:pt idx="1">
                  <c:v>4</c:v>
                </c:pt>
                <c:pt idx="2">
                  <c:v>8</c:v>
                </c:pt>
                <c:pt idx="3">
                  <c:v>12</c:v>
                </c:pt>
                <c:pt idx="4">
                  <c:v>16</c:v>
                </c:pt>
                <c:pt idx="5">
                  <c:v>20</c:v>
                </c:pt>
                <c:pt idx="6">
                  <c:v>24</c:v>
                </c:pt>
                <c:pt idx="7">
                  <c:v>28</c:v>
                </c:pt>
                <c:pt idx="8">
                  <c:v>32</c:v>
                </c:pt>
                <c:pt idx="9">
                  <c:v>36</c:v>
                </c:pt>
                <c:pt idx="10">
                  <c:v>40</c:v>
                </c:pt>
                <c:pt idx="11">
                  <c:v>44</c:v>
                </c:pt>
                <c:pt idx="12">
                  <c:v>48</c:v>
                </c:pt>
                <c:pt idx="13">
                  <c:v>52</c:v>
                </c:pt>
                <c:pt idx="14">
                  <c:v>56</c:v>
                </c:pt>
              </c:strCache>
            </c:strRef>
          </c:cat>
          <c:val>
            <c:numRef>
              <c:f>Sheet1!$B$8:$P$8</c:f>
              <c:numCache>
                <c:formatCode>General</c:formatCode>
                <c:ptCount val="15"/>
                <c:pt idx="0">
                  <c:v>6.0823000000000002E-2</c:v>
                </c:pt>
                <c:pt idx="1">
                  <c:v>0.198491</c:v>
                </c:pt>
                <c:pt idx="2">
                  <c:v>0.37153399999999998</c:v>
                </c:pt>
                <c:pt idx="3">
                  <c:v>0.53892899999999999</c:v>
                </c:pt>
                <c:pt idx="4">
                  <c:v>0.54013900000000004</c:v>
                </c:pt>
                <c:pt idx="5">
                  <c:v>0.99330399999999996</c:v>
                </c:pt>
                <c:pt idx="6">
                  <c:v>0.99237600000000004</c:v>
                </c:pt>
                <c:pt idx="7">
                  <c:v>0.99206799999999995</c:v>
                </c:pt>
                <c:pt idx="8">
                  <c:v>0.99578500000000003</c:v>
                </c:pt>
                <c:pt idx="9">
                  <c:v>0.99671799999999999</c:v>
                </c:pt>
                <c:pt idx="10">
                  <c:v>0.99376799999999998</c:v>
                </c:pt>
                <c:pt idx="11">
                  <c:v>0.99594000000000005</c:v>
                </c:pt>
                <c:pt idx="12">
                  <c:v>0.98388100000000001</c:v>
                </c:pt>
                <c:pt idx="13">
                  <c:v>0.99175899999999995</c:v>
                </c:pt>
                <c:pt idx="14">
                  <c:v>1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6-A872-5542-993D-6241104AF06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61638400"/>
        <c:axId val="37760384"/>
      </c:lineChart>
      <c:catAx>
        <c:axId val="161638400"/>
        <c:scaling>
          <c:orientation val="minMax"/>
        </c:scaling>
        <c:delete val="0"/>
        <c:axPos val="b"/>
        <c:title>
          <c:tx>
            <c:rich>
              <a:bodyPr rot="0"/>
              <a:lstStyle/>
              <a:p>
                <a:pPr>
                  <a:defRPr/>
                </a:pPr>
                <a:r>
                  <a:rPr lang="en-US"/>
                  <a:t># of SMs
</a:t>
                </a:r>
              </a:p>
            </c:rich>
          </c:tx>
          <c:overlay val="1"/>
        </c:title>
        <c:numFmt formatCode="General" sourceLinked="0"/>
        <c:majorTickMark val="none"/>
        <c:minorTickMark val="none"/>
        <c:tickLblPos val="low"/>
        <c:spPr>
          <a:ln w="38100" cap="flat">
            <a:noFill/>
            <a:prstDash val="solid"/>
            <a:miter lim="400000"/>
          </a:ln>
        </c:spPr>
        <c:txPr>
          <a:bodyPr rot="0"/>
          <a:lstStyle/>
          <a:p>
            <a:pPr>
              <a:defRPr/>
            </a:pPr>
            <a:endParaRPr lang="zh-CN"/>
          </a:p>
        </c:txPr>
        <c:crossAx val="37760384"/>
        <c:crosses val="autoZero"/>
        <c:auto val="1"/>
        <c:lblAlgn val="ctr"/>
        <c:lblOffset val="100"/>
        <c:noMultiLvlLbl val="1"/>
      </c:catAx>
      <c:valAx>
        <c:axId val="37760384"/>
        <c:scaling>
          <c:orientation val="minMax"/>
          <c:max val="1.4"/>
          <c:min val="0"/>
        </c:scaling>
        <c:delete val="0"/>
        <c:axPos val="l"/>
        <c:majorGridlines>
          <c:spPr>
            <a:ln w="12700" cap="flat">
              <a:solidFill>
                <a:srgbClr val="B8B8B8"/>
              </a:solidFill>
              <a:prstDash val="solid"/>
              <a:miter lim="400000"/>
            </a:ln>
          </c:spPr>
        </c:majorGridlines>
        <c:title>
          <c:tx>
            <c:rich>
              <a:bodyPr rot="-5400000"/>
              <a:lstStyle/>
              <a:p>
                <a:pPr>
                  <a:defRPr/>
                </a:pPr>
                <a:r>
                  <a:rPr lang="en-US" dirty="0"/>
                  <a:t>Normalized Performance</a:t>
                </a:r>
              </a:p>
            </c:rich>
          </c:tx>
          <c:overlay val="1"/>
        </c:title>
        <c:numFmt formatCode="General" sourceLinked="0"/>
        <c:majorTickMark val="none"/>
        <c:minorTickMark val="none"/>
        <c:tickLblPos val="nextTo"/>
        <c:spPr>
          <a:ln w="38100" cap="flat">
            <a:noFill/>
            <a:prstDash val="solid"/>
            <a:miter lim="400000"/>
          </a:ln>
        </c:spPr>
        <c:txPr>
          <a:bodyPr rot="0"/>
          <a:lstStyle/>
          <a:p>
            <a:pPr>
              <a:defRPr/>
            </a:pPr>
            <a:endParaRPr lang="zh-CN"/>
          </a:p>
        </c:txPr>
        <c:crossAx val="161638400"/>
        <c:crosses val="autoZero"/>
        <c:crossBetween val="between"/>
        <c:majorUnit val="0.2"/>
        <c:minorUnit val="0.1"/>
      </c:valAx>
      <c:spPr>
        <a:noFill/>
        <a:ln w="12700" cap="flat">
          <a:noFill/>
          <a:miter lim="400000"/>
        </a:ln>
        <a:effectLst/>
      </c:spPr>
    </c:plotArea>
    <c:legend>
      <c:legendPos val="r"/>
      <c:layout>
        <c:manualLayout>
          <c:xMode val="edge"/>
          <c:yMode val="edge"/>
          <c:x val="0.58447000000000005"/>
          <c:y val="0.40944999999999998"/>
          <c:w val="0.2907050848714281"/>
          <c:h val="0.3804061990436528"/>
        </c:manualLayout>
      </c:layout>
      <c:overlay val="1"/>
      <c:spPr>
        <a:noFill/>
        <a:ln w="12700" cap="flat">
          <a:noFill/>
          <a:miter lim="400000"/>
        </a:ln>
        <a:effectLst/>
      </c:spPr>
      <c:txPr>
        <a:bodyPr rot="0"/>
        <a:lstStyle/>
        <a:p>
          <a:pPr>
            <a:defRPr/>
          </a:pPr>
          <a:endParaRPr lang="zh-CN"/>
        </a:p>
      </c:txPr>
    </c:legend>
    <c:plotVisOnly val="1"/>
    <c:dispBlanksAs val="gap"/>
    <c:showDLblsOverMax val="1"/>
  </c:chart>
  <c:spPr>
    <a:noFill/>
    <a:ln>
      <a:noFill/>
    </a:ln>
    <a:effectLst/>
  </c:spPr>
  <c:txPr>
    <a:bodyPr/>
    <a:lstStyle/>
    <a:p>
      <a:pPr>
        <a:defRPr sz="1200"/>
      </a:pPr>
      <a:endParaRPr lang="zh-CN"/>
    </a:p>
  </c:txPr>
  <c:externalData r:id="rId1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/>
          <a:lstStyle/>
          <a:p>
            <a:pPr>
              <a:defRPr/>
            </a:pPr>
            <a:r>
              <a:rPr lang="en-US"/>
              <a:t>GPGPU-sim Results</a:t>
            </a:r>
          </a:p>
        </c:rich>
      </c:tx>
      <c:layout>
        <c:manualLayout>
          <c:xMode val="edge"/>
          <c:yMode val="edge"/>
          <c:x val="0.32819207039546888"/>
          <c:y val="0"/>
          <c:w val="0.58516500000000005"/>
          <c:h val="0.11738"/>
        </c:manualLayout>
      </c:layout>
      <c:overlay val="1"/>
      <c:spPr>
        <a:noFill/>
        <a:effectLst/>
      </c:spPr>
    </c:title>
    <c:autoTitleDeleted val="0"/>
    <c:plotArea>
      <c:layout>
        <c:manualLayout>
          <c:layoutTarget val="inner"/>
          <c:xMode val="edge"/>
          <c:yMode val="edge"/>
          <c:x val="0.15287800000000001"/>
          <c:y val="0.11738"/>
          <c:w val="0.80299500000000001"/>
          <c:h val="0.69050500000000004"/>
        </c:manualLayout>
      </c:layout>
      <c:lineChart>
        <c:grouping val="standar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LAVAMD</c:v>
                </c:pt>
              </c:strCache>
            </c:strRef>
          </c:tx>
          <c:spPr>
            <a:ln w="76200" cap="flat">
              <a:solidFill>
                <a:schemeClr val="accent1"/>
              </a:solidFill>
              <a:prstDash val="solid"/>
              <a:miter lim="400000"/>
            </a:ln>
            <a:effectLst/>
          </c:spPr>
          <c:marker>
            <c:symbol val="none"/>
          </c:marker>
          <c:cat>
            <c:strRef>
              <c:f>Sheet1!$B$1:$Y$1</c:f>
              <c:strCache>
                <c:ptCount val="2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</c:strCache>
            </c:strRef>
          </c:cat>
          <c:val>
            <c:numRef>
              <c:f>Sheet1!$B$2:$Y$2</c:f>
              <c:numCache>
                <c:formatCode>General</c:formatCode>
                <c:ptCount val="24"/>
                <c:pt idx="0">
                  <c:v>0.150501</c:v>
                </c:pt>
                <c:pt idx="1">
                  <c:v>0.29902499999999999</c:v>
                </c:pt>
                <c:pt idx="2">
                  <c:v>0.44511600000000001</c:v>
                </c:pt>
                <c:pt idx="3">
                  <c:v>0.58430099999999996</c:v>
                </c:pt>
                <c:pt idx="4">
                  <c:v>0.71959799999999996</c:v>
                </c:pt>
                <c:pt idx="5">
                  <c:v>0.84800799999999998</c:v>
                </c:pt>
                <c:pt idx="6">
                  <c:v>0.94791400000000003</c:v>
                </c:pt>
                <c:pt idx="7">
                  <c:v>0.987618</c:v>
                </c:pt>
                <c:pt idx="8">
                  <c:v>0.95987199999999995</c:v>
                </c:pt>
                <c:pt idx="9">
                  <c:v>0.94993700000000003</c:v>
                </c:pt>
                <c:pt idx="10">
                  <c:v>0.94663299999999995</c:v>
                </c:pt>
                <c:pt idx="11">
                  <c:v>0.95346600000000004</c:v>
                </c:pt>
                <c:pt idx="12">
                  <c:v>0.95129900000000001</c:v>
                </c:pt>
                <c:pt idx="13">
                  <c:v>0.94861499999999999</c:v>
                </c:pt>
                <c:pt idx="14">
                  <c:v>0.94606999999999997</c:v>
                </c:pt>
                <c:pt idx="15">
                  <c:v>0.94270500000000002</c:v>
                </c:pt>
                <c:pt idx="16">
                  <c:v>0.95852800000000005</c:v>
                </c:pt>
                <c:pt idx="17">
                  <c:v>0.96591000000000005</c:v>
                </c:pt>
                <c:pt idx="18">
                  <c:v>0.96085200000000004</c:v>
                </c:pt>
                <c:pt idx="19">
                  <c:v>0.96480100000000002</c:v>
                </c:pt>
                <c:pt idx="20">
                  <c:v>0.97469700000000004</c:v>
                </c:pt>
                <c:pt idx="21">
                  <c:v>0.98707599999999995</c:v>
                </c:pt>
                <c:pt idx="22">
                  <c:v>0.99265300000000001</c:v>
                </c:pt>
                <c:pt idx="23">
                  <c:v>1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4EB3-844C-80E3-AF23D1AF6D49}"/>
            </c:ext>
          </c:extLst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GAUSSIAN</c:v>
                </c:pt>
              </c:strCache>
            </c:strRef>
          </c:tx>
          <c:spPr>
            <a:ln w="76200" cap="flat">
              <a:solidFill>
                <a:schemeClr val="accent3"/>
              </a:solidFill>
              <a:prstDash val="solid"/>
              <a:miter lim="400000"/>
            </a:ln>
            <a:effectLst/>
          </c:spPr>
          <c:marker>
            <c:symbol val="none"/>
          </c:marker>
          <c:cat>
            <c:strRef>
              <c:f>Sheet1!$B$1:$Y$1</c:f>
              <c:strCache>
                <c:ptCount val="2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</c:strCache>
            </c:strRef>
          </c:cat>
          <c:val>
            <c:numRef>
              <c:f>Sheet1!$B$3:$Y$3</c:f>
              <c:numCache>
                <c:formatCode>General</c:formatCode>
                <c:ptCount val="24"/>
                <c:pt idx="0">
                  <c:v>0.30351699999999998</c:v>
                </c:pt>
                <c:pt idx="1">
                  <c:v>0.59520799999999996</c:v>
                </c:pt>
                <c:pt idx="2">
                  <c:v>0.824048</c:v>
                </c:pt>
                <c:pt idx="3">
                  <c:v>0.96380299999999997</c:v>
                </c:pt>
                <c:pt idx="4">
                  <c:v>1.1414280000000001</c:v>
                </c:pt>
                <c:pt idx="5">
                  <c:v>1.215425</c:v>
                </c:pt>
                <c:pt idx="6">
                  <c:v>1.1968129999999999</c:v>
                </c:pt>
                <c:pt idx="7">
                  <c:v>1.1871689999999999</c:v>
                </c:pt>
                <c:pt idx="8">
                  <c:v>1.1652640000000001</c:v>
                </c:pt>
                <c:pt idx="9">
                  <c:v>1.1464890000000001</c:v>
                </c:pt>
                <c:pt idx="10">
                  <c:v>1.1319790000000001</c:v>
                </c:pt>
                <c:pt idx="11">
                  <c:v>1.1149819999999999</c:v>
                </c:pt>
                <c:pt idx="12">
                  <c:v>1.100128</c:v>
                </c:pt>
                <c:pt idx="13">
                  <c:v>1.090471</c:v>
                </c:pt>
                <c:pt idx="14">
                  <c:v>1.075304</c:v>
                </c:pt>
                <c:pt idx="15">
                  <c:v>1.06864</c:v>
                </c:pt>
                <c:pt idx="16">
                  <c:v>1.0588949999999999</c:v>
                </c:pt>
                <c:pt idx="17">
                  <c:v>1.0497030000000001</c:v>
                </c:pt>
                <c:pt idx="18">
                  <c:v>1.0374810000000001</c:v>
                </c:pt>
                <c:pt idx="19">
                  <c:v>1.02511</c:v>
                </c:pt>
                <c:pt idx="20">
                  <c:v>1.015706</c:v>
                </c:pt>
                <c:pt idx="21">
                  <c:v>1.0118640000000001</c:v>
                </c:pt>
                <c:pt idx="22">
                  <c:v>1.0074890000000001</c:v>
                </c:pt>
                <c:pt idx="23">
                  <c:v>1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1-4EB3-844C-80E3-AF23D1AF6D49}"/>
            </c:ext>
          </c:extLst>
        </c:ser>
        <c:ser>
          <c:idx val="2"/>
          <c:order val="2"/>
          <c:tx>
            <c:strRef>
              <c:f>Sheet1!$A$4</c:f>
              <c:strCache>
                <c:ptCount val="1"/>
                <c:pt idx="0">
                  <c:v>LBM</c:v>
                </c:pt>
              </c:strCache>
            </c:strRef>
          </c:tx>
          <c:spPr>
            <a:ln w="76200" cap="flat">
              <a:solidFill>
                <a:schemeClr val="accent4">
                  <a:hueOff val="-461056"/>
                  <a:satOff val="4338"/>
                  <a:lumOff val="-10225"/>
                </a:schemeClr>
              </a:solidFill>
              <a:prstDash val="solid"/>
              <a:miter lim="400000"/>
            </a:ln>
            <a:effectLst/>
          </c:spPr>
          <c:marker>
            <c:symbol val="none"/>
          </c:marker>
          <c:cat>
            <c:strRef>
              <c:f>Sheet1!$B$1:$Y$1</c:f>
              <c:strCache>
                <c:ptCount val="2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</c:strCache>
            </c:strRef>
          </c:cat>
          <c:val>
            <c:numRef>
              <c:f>Sheet1!$B$4:$Y$4</c:f>
              <c:numCache>
                <c:formatCode>General</c:formatCode>
                <c:ptCount val="24"/>
                <c:pt idx="0">
                  <c:v>0.20960000000000001</c:v>
                </c:pt>
                <c:pt idx="1">
                  <c:v>0.429147</c:v>
                </c:pt>
                <c:pt idx="2">
                  <c:v>0.62095999999999996</c:v>
                </c:pt>
                <c:pt idx="3">
                  <c:v>0.76629999999999998</c:v>
                </c:pt>
                <c:pt idx="4">
                  <c:v>0.87211799999999995</c:v>
                </c:pt>
                <c:pt idx="5">
                  <c:v>0.93056700000000003</c:v>
                </c:pt>
                <c:pt idx="6">
                  <c:v>0.96280200000000005</c:v>
                </c:pt>
                <c:pt idx="7">
                  <c:v>0.96906800000000004</c:v>
                </c:pt>
                <c:pt idx="8">
                  <c:v>0.97794300000000001</c:v>
                </c:pt>
                <c:pt idx="9">
                  <c:v>0.98295900000000003</c:v>
                </c:pt>
                <c:pt idx="10">
                  <c:v>0.98471299999999995</c:v>
                </c:pt>
                <c:pt idx="11">
                  <c:v>0.98410900000000001</c:v>
                </c:pt>
                <c:pt idx="12">
                  <c:v>0.98898299999999995</c:v>
                </c:pt>
                <c:pt idx="13">
                  <c:v>0.98897299999999999</c:v>
                </c:pt>
                <c:pt idx="14">
                  <c:v>0.99071699999999996</c:v>
                </c:pt>
                <c:pt idx="15">
                  <c:v>0.99635899999999999</c:v>
                </c:pt>
                <c:pt idx="16">
                  <c:v>0.99866200000000005</c:v>
                </c:pt>
                <c:pt idx="17">
                  <c:v>0.99534500000000004</c:v>
                </c:pt>
                <c:pt idx="18">
                  <c:v>0.99617599999999995</c:v>
                </c:pt>
                <c:pt idx="19">
                  <c:v>0.99434900000000004</c:v>
                </c:pt>
                <c:pt idx="20">
                  <c:v>0.99914099999999995</c:v>
                </c:pt>
                <c:pt idx="21">
                  <c:v>1.000745</c:v>
                </c:pt>
                <c:pt idx="22">
                  <c:v>1.001633</c:v>
                </c:pt>
                <c:pt idx="23">
                  <c:v>1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2-4EB3-844C-80E3-AF23D1AF6D49}"/>
            </c:ext>
          </c:extLst>
        </c:ser>
        <c:ser>
          <c:idx val="3"/>
          <c:order val="3"/>
          <c:tx>
            <c:strRef>
              <c:f>Sheet1!$A$5</c:f>
              <c:strCache>
                <c:ptCount val="1"/>
                <c:pt idx="0">
                  <c:v>DWT2D</c:v>
                </c:pt>
              </c:strCache>
            </c:strRef>
          </c:tx>
          <c:spPr>
            <a:ln w="76200" cap="flat">
              <a:solidFill>
                <a:srgbClr val="FF2600"/>
              </a:solidFill>
              <a:prstDash val="solid"/>
              <a:miter lim="400000"/>
            </a:ln>
            <a:effectLst/>
          </c:spPr>
          <c:marker>
            <c:symbol val="none"/>
          </c:marker>
          <c:cat>
            <c:strRef>
              <c:f>Sheet1!$B$1:$Y$1</c:f>
              <c:strCache>
                <c:ptCount val="2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</c:strCache>
            </c:strRef>
          </c:cat>
          <c:val>
            <c:numRef>
              <c:f>Sheet1!$B$5:$Y$5</c:f>
              <c:numCache>
                <c:formatCode>General</c:formatCode>
                <c:ptCount val="24"/>
                <c:pt idx="0">
                  <c:v>0.19458700000000001</c:v>
                </c:pt>
                <c:pt idx="1">
                  <c:v>0.38505200000000001</c:v>
                </c:pt>
                <c:pt idx="2">
                  <c:v>0.56765500000000002</c:v>
                </c:pt>
                <c:pt idx="3">
                  <c:v>0.71425399999999994</c:v>
                </c:pt>
                <c:pt idx="4">
                  <c:v>0.80291400000000002</c:v>
                </c:pt>
                <c:pt idx="5">
                  <c:v>0.86068500000000003</c:v>
                </c:pt>
                <c:pt idx="6">
                  <c:v>0.905196</c:v>
                </c:pt>
                <c:pt idx="7">
                  <c:v>0.93283300000000002</c:v>
                </c:pt>
                <c:pt idx="8">
                  <c:v>0.93861300000000003</c:v>
                </c:pt>
                <c:pt idx="9">
                  <c:v>0.94217499999999998</c:v>
                </c:pt>
                <c:pt idx="10">
                  <c:v>0.94834300000000005</c:v>
                </c:pt>
                <c:pt idx="11">
                  <c:v>0.95059499999999997</c:v>
                </c:pt>
                <c:pt idx="12">
                  <c:v>0.95579199999999997</c:v>
                </c:pt>
                <c:pt idx="13">
                  <c:v>0.96309299999999998</c:v>
                </c:pt>
                <c:pt idx="14">
                  <c:v>0.96710200000000002</c:v>
                </c:pt>
                <c:pt idx="15">
                  <c:v>0.97226400000000002</c:v>
                </c:pt>
                <c:pt idx="16">
                  <c:v>0.97659399999999996</c:v>
                </c:pt>
                <c:pt idx="17">
                  <c:v>0.97982000000000002</c:v>
                </c:pt>
                <c:pt idx="18">
                  <c:v>0.98447099999999998</c:v>
                </c:pt>
                <c:pt idx="19">
                  <c:v>0.98834999999999995</c:v>
                </c:pt>
                <c:pt idx="20">
                  <c:v>0.99167400000000006</c:v>
                </c:pt>
                <c:pt idx="21">
                  <c:v>0.995035</c:v>
                </c:pt>
                <c:pt idx="22">
                  <c:v>1.0000009999999999</c:v>
                </c:pt>
                <c:pt idx="23">
                  <c:v>1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3-4EB3-844C-80E3-AF23D1AF6D49}"/>
            </c:ext>
          </c:extLst>
        </c:ser>
        <c:ser>
          <c:idx val="4"/>
          <c:order val="4"/>
          <c:tx>
            <c:strRef>
              <c:f>Sheet1!$A$6</c:f>
              <c:strCache>
                <c:ptCount val="1"/>
                <c:pt idx="0">
                  <c:v>GESUMMV</c:v>
                </c:pt>
              </c:strCache>
            </c:strRef>
          </c:tx>
          <c:spPr>
            <a:ln w="76200" cap="flat">
              <a:solidFill>
                <a:srgbClr val="C24885"/>
              </a:solidFill>
              <a:prstDash val="solid"/>
              <a:miter lim="400000"/>
            </a:ln>
            <a:effectLst/>
          </c:spPr>
          <c:marker>
            <c:symbol val="none"/>
          </c:marker>
          <c:cat>
            <c:strRef>
              <c:f>Sheet1!$B$1:$Y$1</c:f>
              <c:strCache>
                <c:ptCount val="2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</c:strCache>
            </c:strRef>
          </c:cat>
          <c:val>
            <c:numRef>
              <c:f>Sheet1!$B$6:$Y$6</c:f>
              <c:numCache>
                <c:formatCode>General</c:formatCode>
                <c:ptCount val="24"/>
                <c:pt idx="0">
                  <c:v>0.327403</c:v>
                </c:pt>
                <c:pt idx="1">
                  <c:v>0.65287499999999998</c:v>
                </c:pt>
                <c:pt idx="2">
                  <c:v>0.95779899999999996</c:v>
                </c:pt>
                <c:pt idx="3">
                  <c:v>1.193146</c:v>
                </c:pt>
                <c:pt idx="4">
                  <c:v>1.3458140000000001</c:v>
                </c:pt>
                <c:pt idx="5">
                  <c:v>1.401945</c:v>
                </c:pt>
                <c:pt idx="6">
                  <c:v>1.369604</c:v>
                </c:pt>
                <c:pt idx="7">
                  <c:v>1.352986</c:v>
                </c:pt>
                <c:pt idx="8">
                  <c:v>1.3218179999999999</c:v>
                </c:pt>
                <c:pt idx="9">
                  <c:v>1.2358979999999999</c:v>
                </c:pt>
                <c:pt idx="10">
                  <c:v>1.247207</c:v>
                </c:pt>
                <c:pt idx="11">
                  <c:v>1.2097640000000001</c:v>
                </c:pt>
                <c:pt idx="12">
                  <c:v>1.1843189999999999</c:v>
                </c:pt>
                <c:pt idx="13">
                  <c:v>1.1907319999999999</c:v>
                </c:pt>
                <c:pt idx="14">
                  <c:v>1.1552199999999999</c:v>
                </c:pt>
                <c:pt idx="15">
                  <c:v>1.141222</c:v>
                </c:pt>
                <c:pt idx="16">
                  <c:v>1.1442559999999999</c:v>
                </c:pt>
                <c:pt idx="17">
                  <c:v>1.1312230000000001</c:v>
                </c:pt>
                <c:pt idx="18">
                  <c:v>1.0940559999999999</c:v>
                </c:pt>
                <c:pt idx="19">
                  <c:v>1.0578540000000001</c:v>
                </c:pt>
                <c:pt idx="20">
                  <c:v>1.0210319999999999</c:v>
                </c:pt>
                <c:pt idx="21">
                  <c:v>1.0083439999999999</c:v>
                </c:pt>
                <c:pt idx="22">
                  <c:v>1.003379</c:v>
                </c:pt>
                <c:pt idx="23">
                  <c:v>1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4-4EB3-844C-80E3-AF23D1AF6D49}"/>
            </c:ext>
          </c:extLst>
        </c:ser>
        <c:ser>
          <c:idx val="5"/>
          <c:order val="5"/>
          <c:tx>
            <c:strRef>
              <c:f>Sheet1!$A$7</c:f>
              <c:strCache>
                <c:ptCount val="1"/>
                <c:pt idx="0">
                  <c:v>PVC</c:v>
                </c:pt>
              </c:strCache>
            </c:strRef>
          </c:tx>
          <c:spPr>
            <a:ln w="76200" cap="flat">
              <a:solidFill>
                <a:srgbClr val="5F5F5F"/>
              </a:solidFill>
              <a:prstDash val="solid"/>
              <a:miter lim="400000"/>
            </a:ln>
            <a:effectLst/>
          </c:spPr>
          <c:marker>
            <c:symbol val="none"/>
          </c:marker>
          <c:cat>
            <c:strRef>
              <c:f>Sheet1!$B$1:$Y$1</c:f>
              <c:strCache>
                <c:ptCount val="2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</c:strCache>
            </c:strRef>
          </c:cat>
          <c:val>
            <c:numRef>
              <c:f>Sheet1!$B$7:$Y$7</c:f>
              <c:numCache>
                <c:formatCode>General</c:formatCode>
                <c:ptCount val="24"/>
                <c:pt idx="0">
                  <c:v>0.114885</c:v>
                </c:pt>
                <c:pt idx="1">
                  <c:v>0.22802800000000001</c:v>
                </c:pt>
                <c:pt idx="2">
                  <c:v>0.338781</c:v>
                </c:pt>
                <c:pt idx="3">
                  <c:v>0.44610699999999998</c:v>
                </c:pt>
                <c:pt idx="4">
                  <c:v>0.55067999999999995</c:v>
                </c:pt>
                <c:pt idx="5">
                  <c:v>0.651424</c:v>
                </c:pt>
                <c:pt idx="6">
                  <c:v>0.74548999999999999</c:v>
                </c:pt>
                <c:pt idx="7">
                  <c:v>0.82858500000000002</c:v>
                </c:pt>
                <c:pt idx="8">
                  <c:v>0.89397800000000005</c:v>
                </c:pt>
                <c:pt idx="9">
                  <c:v>0.93891100000000005</c:v>
                </c:pt>
                <c:pt idx="10">
                  <c:v>0.96411500000000006</c:v>
                </c:pt>
                <c:pt idx="11">
                  <c:v>0.97634799999999999</c:v>
                </c:pt>
                <c:pt idx="12">
                  <c:v>0.98316499999999996</c:v>
                </c:pt>
                <c:pt idx="13">
                  <c:v>0.98712900000000003</c:v>
                </c:pt>
                <c:pt idx="14">
                  <c:v>0.99021199999999998</c:v>
                </c:pt>
                <c:pt idx="15">
                  <c:v>0.991757</c:v>
                </c:pt>
                <c:pt idx="16">
                  <c:v>0.99447600000000003</c:v>
                </c:pt>
                <c:pt idx="17">
                  <c:v>0.99696499999999999</c:v>
                </c:pt>
                <c:pt idx="18">
                  <c:v>0.99856100000000003</c:v>
                </c:pt>
                <c:pt idx="19">
                  <c:v>1.0005010000000001</c:v>
                </c:pt>
                <c:pt idx="20">
                  <c:v>1.0008459999999999</c:v>
                </c:pt>
                <c:pt idx="21">
                  <c:v>1.001217</c:v>
                </c:pt>
                <c:pt idx="22">
                  <c:v>1.0007379999999999</c:v>
                </c:pt>
                <c:pt idx="23">
                  <c:v>1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5-4EB3-844C-80E3-AF23D1AF6D49}"/>
            </c:ext>
          </c:extLst>
        </c:ser>
        <c:ser>
          <c:idx val="6"/>
          <c:order val="6"/>
          <c:tx>
            <c:strRef>
              <c:f>Sheet1!$A$8</c:f>
              <c:strCache>
                <c:ptCount val="1"/>
                <c:pt idx="0">
                  <c:v>SC</c:v>
                </c:pt>
              </c:strCache>
            </c:strRef>
          </c:tx>
          <c:spPr>
            <a:ln w="76200" cap="flat">
              <a:solidFill>
                <a:srgbClr val="22AEFF"/>
              </a:solidFill>
              <a:prstDash val="solid"/>
              <a:miter lim="400000"/>
            </a:ln>
            <a:effectLst/>
          </c:spPr>
          <c:marker>
            <c:symbol val="none"/>
          </c:marker>
          <c:cat>
            <c:strRef>
              <c:f>Sheet1!$B$1:$Y$1</c:f>
              <c:strCache>
                <c:ptCount val="2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</c:strCache>
            </c:strRef>
          </c:cat>
          <c:val>
            <c:numRef>
              <c:f>Sheet1!$B$8:$Y$8</c:f>
              <c:numCache>
                <c:formatCode>General</c:formatCode>
                <c:ptCount val="24"/>
                <c:pt idx="0">
                  <c:v>0.133627</c:v>
                </c:pt>
                <c:pt idx="1">
                  <c:v>0.241177</c:v>
                </c:pt>
                <c:pt idx="2">
                  <c:v>0.36223499999999997</c:v>
                </c:pt>
                <c:pt idx="3">
                  <c:v>0.46313399999999999</c:v>
                </c:pt>
                <c:pt idx="4">
                  <c:v>0.57739300000000005</c:v>
                </c:pt>
                <c:pt idx="5">
                  <c:v>0.64610500000000004</c:v>
                </c:pt>
                <c:pt idx="6">
                  <c:v>0.72801400000000005</c:v>
                </c:pt>
                <c:pt idx="7">
                  <c:v>0.78435999999999995</c:v>
                </c:pt>
                <c:pt idx="8">
                  <c:v>0.82346699999999995</c:v>
                </c:pt>
                <c:pt idx="9">
                  <c:v>0.84460199999999996</c:v>
                </c:pt>
                <c:pt idx="10">
                  <c:v>0.87354500000000002</c:v>
                </c:pt>
                <c:pt idx="11">
                  <c:v>0.882386</c:v>
                </c:pt>
                <c:pt idx="12">
                  <c:v>0.88525900000000002</c:v>
                </c:pt>
                <c:pt idx="13">
                  <c:v>0.90337000000000001</c:v>
                </c:pt>
                <c:pt idx="14">
                  <c:v>0.89199700000000004</c:v>
                </c:pt>
                <c:pt idx="15">
                  <c:v>0.90087700000000004</c:v>
                </c:pt>
                <c:pt idx="16">
                  <c:v>0.91189399999999998</c:v>
                </c:pt>
                <c:pt idx="17">
                  <c:v>0.92275300000000005</c:v>
                </c:pt>
                <c:pt idx="18">
                  <c:v>0.95094100000000004</c:v>
                </c:pt>
                <c:pt idx="19">
                  <c:v>0.95478700000000005</c:v>
                </c:pt>
                <c:pt idx="20">
                  <c:v>0.96718899999999997</c:v>
                </c:pt>
                <c:pt idx="21">
                  <c:v>0.97365500000000005</c:v>
                </c:pt>
                <c:pt idx="22">
                  <c:v>0.98311499999999996</c:v>
                </c:pt>
                <c:pt idx="23">
                  <c:v>1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6-4EB3-844C-80E3-AF23D1AF6D4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61637888"/>
        <c:axId val="39746304"/>
      </c:lineChart>
      <c:catAx>
        <c:axId val="161637888"/>
        <c:scaling>
          <c:orientation val="minMax"/>
        </c:scaling>
        <c:delete val="0"/>
        <c:axPos val="b"/>
        <c:title>
          <c:tx>
            <c:rich>
              <a:bodyPr rot="0"/>
              <a:lstStyle/>
              <a:p>
                <a:pPr>
                  <a:defRPr/>
                </a:pPr>
                <a:r>
                  <a:rPr lang="en-US"/>
                  <a:t># of SMs
</a:t>
                </a:r>
              </a:p>
            </c:rich>
          </c:tx>
          <c:overlay val="1"/>
        </c:title>
        <c:numFmt formatCode="General" sourceLinked="0"/>
        <c:majorTickMark val="none"/>
        <c:minorTickMark val="none"/>
        <c:tickLblPos val="low"/>
        <c:spPr>
          <a:ln w="12700" cap="flat">
            <a:solidFill>
              <a:srgbClr val="000000"/>
            </a:solidFill>
            <a:prstDash val="solid"/>
            <a:miter lim="400000"/>
          </a:ln>
        </c:spPr>
        <c:txPr>
          <a:bodyPr rot="0"/>
          <a:lstStyle/>
          <a:p>
            <a:pPr>
              <a:defRPr/>
            </a:pPr>
            <a:endParaRPr lang="zh-CN"/>
          </a:p>
        </c:txPr>
        <c:crossAx val="39746304"/>
        <c:crosses val="autoZero"/>
        <c:auto val="1"/>
        <c:lblAlgn val="ctr"/>
        <c:lblOffset val="100"/>
        <c:noMultiLvlLbl val="1"/>
      </c:catAx>
      <c:valAx>
        <c:axId val="39746304"/>
        <c:scaling>
          <c:orientation val="minMax"/>
          <c:max val="1.5"/>
          <c:min val="0"/>
        </c:scaling>
        <c:delete val="0"/>
        <c:axPos val="l"/>
        <c:majorGridlines>
          <c:spPr>
            <a:ln w="12700" cap="flat">
              <a:solidFill>
                <a:srgbClr val="B8B8B8"/>
              </a:solidFill>
              <a:prstDash val="solid"/>
              <a:miter lim="400000"/>
            </a:ln>
          </c:spPr>
        </c:majorGridlines>
        <c:title>
          <c:tx>
            <c:rich>
              <a:bodyPr rot="-5400000"/>
              <a:lstStyle/>
              <a:p>
                <a:pPr>
                  <a:defRPr/>
                </a:pPr>
                <a:r>
                  <a:rPr lang="en-US" dirty="0"/>
                  <a:t>Normalized Performance</a:t>
                </a:r>
              </a:p>
            </c:rich>
          </c:tx>
          <c:overlay val="1"/>
        </c:title>
        <c:numFmt formatCode="General" sourceLinked="0"/>
        <c:majorTickMark val="none"/>
        <c:minorTickMark val="none"/>
        <c:tickLblPos val="nextTo"/>
        <c:spPr>
          <a:ln w="12700" cap="flat">
            <a:noFill/>
            <a:prstDash val="solid"/>
            <a:miter lim="400000"/>
          </a:ln>
        </c:spPr>
        <c:txPr>
          <a:bodyPr rot="0"/>
          <a:lstStyle/>
          <a:p>
            <a:pPr>
              <a:defRPr/>
            </a:pPr>
            <a:endParaRPr lang="zh-CN"/>
          </a:p>
        </c:txPr>
        <c:crossAx val="161637888"/>
        <c:crosses val="autoZero"/>
        <c:crossBetween val="between"/>
        <c:majorUnit val="0.5"/>
        <c:minorUnit val="0.25"/>
      </c:valAx>
      <c:spPr>
        <a:noFill/>
        <a:ln w="12700" cap="flat">
          <a:noFill/>
          <a:miter lim="400000"/>
        </a:ln>
        <a:effectLst/>
      </c:spPr>
    </c:plotArea>
    <c:legend>
      <c:legendPos val="r"/>
      <c:layout>
        <c:manualLayout>
          <c:xMode val="edge"/>
          <c:yMode val="edge"/>
          <c:x val="0.59567700000000001"/>
          <c:y val="0.40952499999999997"/>
          <c:w val="0.34996662283807017"/>
          <c:h val="0.39309189075609957"/>
        </c:manualLayout>
      </c:layout>
      <c:overlay val="1"/>
      <c:spPr>
        <a:noFill/>
        <a:ln w="12700" cap="flat">
          <a:noFill/>
          <a:miter lim="400000"/>
        </a:ln>
        <a:effectLst/>
      </c:spPr>
      <c:txPr>
        <a:bodyPr rot="0"/>
        <a:lstStyle/>
        <a:p>
          <a:pPr>
            <a:defRPr/>
          </a:pPr>
          <a:endParaRPr lang="zh-CN"/>
        </a:p>
      </c:txPr>
    </c:legend>
    <c:plotVisOnly val="1"/>
    <c:dispBlanksAs val="gap"/>
    <c:showDLblsOverMax val="1"/>
  </c:chart>
  <c:spPr>
    <a:noFill/>
    <a:ln>
      <a:noFill/>
    </a:ln>
    <a:effectLst/>
  </c:spPr>
  <c:txPr>
    <a:bodyPr/>
    <a:lstStyle/>
    <a:p>
      <a:pPr>
        <a:defRPr sz="1200"/>
      </a:pPr>
      <a:endParaRPr lang="zh-CN"/>
    </a:p>
  </c:txPr>
  <c:externalData r:id="rId1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 sz="1800"/>
            </a:pPr>
            <a:r>
              <a:rPr lang="en-US" sz="1800" dirty="0"/>
              <a:t>System Performance</a:t>
            </a:r>
          </a:p>
        </c:rich>
      </c:tx>
      <c:overlay val="0"/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LBM_DXTC</c:v>
                </c:pt>
              </c:strCache>
            </c:strRef>
          </c:tx>
          <c:cat>
            <c:numRef>
              <c:f>Sheet1!$A$2:$A$13</c:f>
              <c:numCache>
                <c:formatCode>General</c:formatCode>
                <c:ptCount val="12"/>
                <c:pt idx="0">
                  <c:v>12</c:v>
                </c:pt>
                <c:pt idx="1">
                  <c:v>11</c:v>
                </c:pt>
                <c:pt idx="2">
                  <c:v>10</c:v>
                </c:pt>
                <c:pt idx="3">
                  <c:v>9</c:v>
                </c:pt>
                <c:pt idx="4">
                  <c:v>8</c:v>
                </c:pt>
                <c:pt idx="5">
                  <c:v>7</c:v>
                </c:pt>
                <c:pt idx="6">
                  <c:v>6</c:v>
                </c:pt>
                <c:pt idx="7">
                  <c:v>5</c:v>
                </c:pt>
                <c:pt idx="8">
                  <c:v>4</c:v>
                </c:pt>
                <c:pt idx="9">
                  <c:v>3</c:v>
                </c:pt>
                <c:pt idx="10">
                  <c:v>2</c:v>
                </c:pt>
                <c:pt idx="11">
                  <c:v>1</c:v>
                </c:pt>
              </c:numCache>
            </c:numRef>
          </c:cat>
          <c:val>
            <c:numRef>
              <c:f>Sheet1!$B$2:$B$13</c:f>
              <c:numCache>
                <c:formatCode>General</c:formatCode>
                <c:ptCount val="12"/>
                <c:pt idx="0">
                  <c:v>1.3636458819999999</c:v>
                </c:pt>
                <c:pt idx="1">
                  <c:v>1.405509216</c:v>
                </c:pt>
                <c:pt idx="2">
                  <c:v>1.4531655059999999</c:v>
                </c:pt>
                <c:pt idx="3">
                  <c:v>1.5002327559999999</c:v>
                </c:pt>
                <c:pt idx="4">
                  <c:v>1.549017224</c:v>
                </c:pt>
                <c:pt idx="5">
                  <c:v>1.5915869659999999</c:v>
                </c:pt>
                <c:pt idx="6">
                  <c:v>1.6224066020000001</c:v>
                </c:pt>
                <c:pt idx="7">
                  <c:v>1.617506442</c:v>
                </c:pt>
                <c:pt idx="8">
                  <c:v>1.577894146</c:v>
                </c:pt>
                <c:pt idx="9">
                  <c:v>1.4883633540000001</c:v>
                </c:pt>
                <c:pt idx="10">
                  <c:v>1.354026435</c:v>
                </c:pt>
                <c:pt idx="11">
                  <c:v>1.1776392179999999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D2BB-E34E-B8ED-93C4FE28ED4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61822208"/>
        <c:axId val="37768000"/>
      </c:lineChart>
      <c:catAx>
        <c:axId val="161822208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 </a:t>
                </a:r>
                <a:endParaRPr lang="zh-CN"/>
              </a:p>
            </c:rich>
          </c:tx>
          <c:overlay val="0"/>
        </c:title>
        <c:numFmt formatCode="General" sourceLinked="0"/>
        <c:majorTickMark val="none"/>
        <c:minorTickMark val="none"/>
        <c:tickLblPos val="nextTo"/>
        <c:crossAx val="37768000"/>
        <c:crosses val="autoZero"/>
        <c:auto val="1"/>
        <c:lblAlgn val="ctr"/>
        <c:lblOffset val="100"/>
        <c:noMultiLvlLbl val="0"/>
      </c:catAx>
      <c:valAx>
        <c:axId val="37768000"/>
        <c:scaling>
          <c:orientation val="minMax"/>
          <c:min val="1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161822208"/>
        <c:crosses val="autoZero"/>
        <c:crossBetween val="between"/>
        <c:majorUnit val="0.5"/>
      </c:valAx>
    </c:plotArea>
    <c:plotVisOnly val="1"/>
    <c:dispBlanksAs val="gap"/>
    <c:showDLblsOverMax val="0"/>
  </c:chart>
  <c:spPr>
    <a:ln>
      <a:noFill/>
    </a:ln>
  </c:spPr>
  <c:txPr>
    <a:bodyPr/>
    <a:lstStyle/>
    <a:p>
      <a:pPr>
        <a:defRPr sz="1800">
          <a:latin typeface="Arial Unicode MS" pitchFamily="34" charset="-122"/>
          <a:ea typeface="Arial Unicode MS" pitchFamily="34" charset="-122"/>
          <a:cs typeface="Arial Unicode MS" pitchFamily="34" charset="-122"/>
        </a:defRPr>
      </a:pPr>
      <a:endParaRPr lang="zh-CN"/>
    </a:p>
  </c:txPr>
  <c:externalData r:id="rId1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 sz="1800"/>
            </a:pPr>
            <a:r>
              <a:rPr lang="en-US" sz="1800" dirty="0"/>
              <a:t>System Performance</a:t>
            </a:r>
          </a:p>
        </c:rich>
      </c:tx>
      <c:overlay val="0"/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LBM_DWT2D</c:v>
                </c:pt>
              </c:strCache>
            </c:strRef>
          </c:tx>
          <c:cat>
            <c:strRef>
              <c:f>Sheet1!$A$2:$A$13</c:f>
              <c:strCache>
                <c:ptCount val="12"/>
                <c:pt idx="0">
                  <c:v>24</c:v>
                </c:pt>
                <c:pt idx="1">
                  <c:v>22</c:v>
                </c:pt>
                <c:pt idx="2">
                  <c:v>20</c:v>
                </c:pt>
                <c:pt idx="3">
                  <c:v>18</c:v>
                </c:pt>
                <c:pt idx="4">
                  <c:v>16</c:v>
                </c:pt>
                <c:pt idx="5">
                  <c:v>14</c:v>
                </c:pt>
                <c:pt idx="6">
                  <c:v>12</c:v>
                </c:pt>
                <c:pt idx="7">
                  <c:v>10</c:v>
                </c:pt>
                <c:pt idx="8">
                  <c:v>8</c:v>
                </c:pt>
                <c:pt idx="9">
                  <c:v>6</c:v>
                </c:pt>
                <c:pt idx="10">
                  <c:v>4</c:v>
                </c:pt>
                <c:pt idx="11">
                  <c:v>2</c:v>
                </c:pt>
              </c:strCache>
            </c:strRef>
          </c:cat>
          <c:val>
            <c:numRef>
              <c:f>Sheet1!$B$2:$B$13</c:f>
              <c:numCache>
                <c:formatCode>General</c:formatCode>
                <c:ptCount val="12"/>
                <c:pt idx="0">
                  <c:v>1.0057760689999999</c:v>
                </c:pt>
                <c:pt idx="1">
                  <c:v>1.003717226</c:v>
                </c:pt>
                <c:pt idx="2">
                  <c:v>1.0005419179999999</c:v>
                </c:pt>
                <c:pt idx="3">
                  <c:v>1.000386486</c:v>
                </c:pt>
                <c:pt idx="4">
                  <c:v>0.99608094899999999</c:v>
                </c:pt>
                <c:pt idx="5">
                  <c:v>0.99156401500000002</c:v>
                </c:pt>
                <c:pt idx="6">
                  <c:v>0.99174633899999998</c:v>
                </c:pt>
                <c:pt idx="7">
                  <c:v>0.99766042799999999</c:v>
                </c:pt>
                <c:pt idx="8">
                  <c:v>0.99802253399999996</c:v>
                </c:pt>
                <c:pt idx="9">
                  <c:v>0.95565090699999999</c:v>
                </c:pt>
                <c:pt idx="10">
                  <c:v>0.77109928999999999</c:v>
                </c:pt>
                <c:pt idx="11">
                  <c:v>0.418368566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4D21-2745-8C98-13BCF16881C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61936896"/>
        <c:axId val="37768576"/>
      </c:lineChart>
      <c:catAx>
        <c:axId val="161936896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 </a:t>
                </a:r>
                <a:endParaRPr lang="zh-CN"/>
              </a:p>
            </c:rich>
          </c:tx>
          <c:overlay val="0"/>
        </c:title>
        <c:numFmt formatCode="General" sourceLinked="0"/>
        <c:majorTickMark val="none"/>
        <c:minorTickMark val="none"/>
        <c:tickLblPos val="nextTo"/>
        <c:crossAx val="37768576"/>
        <c:crosses val="autoZero"/>
        <c:auto val="1"/>
        <c:lblAlgn val="ctr"/>
        <c:lblOffset val="100"/>
        <c:noMultiLvlLbl val="0"/>
      </c:catAx>
      <c:valAx>
        <c:axId val="37768576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161936896"/>
        <c:crosses val="autoZero"/>
        <c:crossBetween val="between"/>
        <c:majorUnit val="0.5"/>
      </c:valAx>
    </c:plotArea>
    <c:plotVisOnly val="1"/>
    <c:dispBlanksAs val="gap"/>
    <c:showDLblsOverMax val="0"/>
  </c:chart>
  <c:spPr>
    <a:ln>
      <a:noFill/>
    </a:ln>
  </c:spPr>
  <c:txPr>
    <a:bodyPr/>
    <a:lstStyle/>
    <a:p>
      <a:pPr>
        <a:defRPr sz="1800">
          <a:latin typeface="Arial Unicode MS" pitchFamily="34" charset="-122"/>
          <a:ea typeface="Arial Unicode MS" pitchFamily="34" charset="-122"/>
          <a:cs typeface="Arial Unicode MS" pitchFamily="34" charset="-122"/>
        </a:defRPr>
      </a:pPr>
      <a:endParaRPr lang="zh-CN"/>
    </a:p>
  </c:txPr>
  <c:externalData r:id="rId1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7305400000000001"/>
          <c:y val="0.177286"/>
          <c:w val="0.81055200000000005"/>
          <c:h val="0.67068700000000003"/>
        </c:manualLayout>
      </c:layout>
      <c:lineChart>
        <c:grouping val="standar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STP</c:v>
                </c:pt>
              </c:strCache>
            </c:strRef>
          </c:tx>
          <c:spPr>
            <a:ln w="76200" cap="flat">
              <a:solidFill>
                <a:schemeClr val="accent1"/>
              </a:solidFill>
              <a:prstDash val="solid"/>
              <a:miter lim="400000"/>
            </a:ln>
            <a:effectLst/>
          </c:spPr>
          <c:marker>
            <c:symbol val="none"/>
          </c:marker>
          <c:cat>
            <c:strRef>
              <c:f>Sheet1!$B$1:$AX$1</c:f>
              <c:strCache>
                <c:ptCount val="49"/>
              </c:strCache>
            </c:strRef>
          </c:cat>
          <c:val>
            <c:numRef>
              <c:f>Sheet1!$B$2:$AX$2</c:f>
              <c:numCache>
                <c:formatCode>General</c:formatCode>
                <c:ptCount val="49"/>
                <c:pt idx="0">
                  <c:v>-2.1184999999999999E-2</c:v>
                </c:pt>
                <c:pt idx="1">
                  <c:v>-2.0732E-2</c:v>
                </c:pt>
                <c:pt idx="2">
                  <c:v>-2.0656000000000001E-2</c:v>
                </c:pt>
                <c:pt idx="3">
                  <c:v>-1.9528E-2</c:v>
                </c:pt>
                <c:pt idx="4">
                  <c:v>-5.4339999999999996E-3</c:v>
                </c:pt>
                <c:pt idx="5">
                  <c:v>-4.9810000000000002E-3</c:v>
                </c:pt>
                <c:pt idx="6">
                  <c:v>-3.669E-3</c:v>
                </c:pt>
                <c:pt idx="7">
                  <c:v>1.1869999999999999E-3</c:v>
                </c:pt>
                <c:pt idx="8">
                  <c:v>1.0935E-2</c:v>
                </c:pt>
                <c:pt idx="9">
                  <c:v>1.4222E-2</c:v>
                </c:pt>
                <c:pt idx="10">
                  <c:v>3.4204999999999999E-2</c:v>
                </c:pt>
                <c:pt idx="11">
                  <c:v>3.9271E-2</c:v>
                </c:pt>
                <c:pt idx="12">
                  <c:v>4.0441999999999999E-2</c:v>
                </c:pt>
                <c:pt idx="13">
                  <c:v>4.6455000000000003E-2</c:v>
                </c:pt>
                <c:pt idx="14">
                  <c:v>5.1473999999999999E-2</c:v>
                </c:pt>
                <c:pt idx="15">
                  <c:v>6.5892000000000006E-2</c:v>
                </c:pt>
                <c:pt idx="16">
                  <c:v>0.12438299999999999</c:v>
                </c:pt>
                <c:pt idx="17">
                  <c:v>0.13365099999999999</c:v>
                </c:pt>
                <c:pt idx="18">
                  <c:v>0.134516</c:v>
                </c:pt>
                <c:pt idx="19">
                  <c:v>0.135882</c:v>
                </c:pt>
                <c:pt idx="20">
                  <c:v>0.135882</c:v>
                </c:pt>
                <c:pt idx="21">
                  <c:v>0.14909700000000001</c:v>
                </c:pt>
                <c:pt idx="22">
                  <c:v>0.14981900000000001</c:v>
                </c:pt>
                <c:pt idx="23">
                  <c:v>0.15351300000000001</c:v>
                </c:pt>
                <c:pt idx="24">
                  <c:v>0.15739700000000001</c:v>
                </c:pt>
                <c:pt idx="25">
                  <c:v>0.15901799999999999</c:v>
                </c:pt>
                <c:pt idx="26">
                  <c:v>0.15982199999999999</c:v>
                </c:pt>
                <c:pt idx="27">
                  <c:v>0.16145799999999999</c:v>
                </c:pt>
                <c:pt idx="28">
                  <c:v>0.16630300000000001</c:v>
                </c:pt>
                <c:pt idx="29">
                  <c:v>0.169735</c:v>
                </c:pt>
                <c:pt idx="30">
                  <c:v>0.16980000000000001</c:v>
                </c:pt>
                <c:pt idx="31">
                  <c:v>0.17142399999999999</c:v>
                </c:pt>
                <c:pt idx="32">
                  <c:v>0.178476</c:v>
                </c:pt>
                <c:pt idx="33">
                  <c:v>0.18637200000000001</c:v>
                </c:pt>
                <c:pt idx="34">
                  <c:v>0.186809</c:v>
                </c:pt>
                <c:pt idx="35">
                  <c:v>0.19267300000000001</c:v>
                </c:pt>
                <c:pt idx="36">
                  <c:v>0.23070499999999999</c:v>
                </c:pt>
                <c:pt idx="37">
                  <c:v>0.23120599999999999</c:v>
                </c:pt>
                <c:pt idx="38">
                  <c:v>0.241506</c:v>
                </c:pt>
                <c:pt idx="39">
                  <c:v>0.24743399999999999</c:v>
                </c:pt>
                <c:pt idx="40">
                  <c:v>0.25144899999999998</c:v>
                </c:pt>
                <c:pt idx="41">
                  <c:v>0.32133400000000001</c:v>
                </c:pt>
                <c:pt idx="42">
                  <c:v>0.32770500000000002</c:v>
                </c:pt>
                <c:pt idx="43">
                  <c:v>0.353045</c:v>
                </c:pt>
                <c:pt idx="44">
                  <c:v>0.36204599999999998</c:v>
                </c:pt>
                <c:pt idx="45">
                  <c:v>0.371168</c:v>
                </c:pt>
                <c:pt idx="46">
                  <c:v>0.42298200000000002</c:v>
                </c:pt>
                <c:pt idx="47">
                  <c:v>0.45863599999999999</c:v>
                </c:pt>
                <c:pt idx="48">
                  <c:v>0.628529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F53B-3F44-834C-9C2AD647545D}"/>
            </c:ext>
          </c:extLst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ANTT</c:v>
                </c:pt>
              </c:strCache>
            </c:strRef>
          </c:tx>
          <c:spPr>
            <a:ln w="76200" cap="flat">
              <a:solidFill>
                <a:schemeClr val="accent3"/>
              </a:solidFill>
              <a:prstDash val="solid"/>
              <a:miter lim="400000"/>
            </a:ln>
            <a:effectLst/>
          </c:spPr>
          <c:marker>
            <c:symbol val="none"/>
          </c:marker>
          <c:cat>
            <c:strRef>
              <c:f>Sheet1!$B$1:$AX$1</c:f>
              <c:strCache>
                <c:ptCount val="49"/>
              </c:strCache>
            </c:strRef>
          </c:cat>
          <c:val>
            <c:numRef>
              <c:f>Sheet1!$B$3:$AX$3</c:f>
              <c:numCache>
                <c:formatCode>General</c:formatCode>
                <c:ptCount val="49"/>
                <c:pt idx="0">
                  <c:v>-1.9891289999999999</c:v>
                </c:pt>
                <c:pt idx="1">
                  <c:v>-1.2696970000000001</c:v>
                </c:pt>
                <c:pt idx="2">
                  <c:v>-1.0482880000000001</c:v>
                </c:pt>
                <c:pt idx="3">
                  <c:v>-1.032805</c:v>
                </c:pt>
                <c:pt idx="4">
                  <c:v>-0.78083499999999995</c:v>
                </c:pt>
                <c:pt idx="5">
                  <c:v>-0.65091200000000005</c:v>
                </c:pt>
                <c:pt idx="6">
                  <c:v>-0.621784</c:v>
                </c:pt>
                <c:pt idx="7">
                  <c:v>-0.55403800000000003</c:v>
                </c:pt>
                <c:pt idx="8">
                  <c:v>-0.552064</c:v>
                </c:pt>
                <c:pt idx="9">
                  <c:v>-0.53629300000000002</c:v>
                </c:pt>
                <c:pt idx="10">
                  <c:v>-0.51905199999999996</c:v>
                </c:pt>
                <c:pt idx="11">
                  <c:v>-0.47543999999999997</c:v>
                </c:pt>
                <c:pt idx="12">
                  <c:v>-0.43817400000000001</c:v>
                </c:pt>
                <c:pt idx="13">
                  <c:v>-0.41766199999999998</c:v>
                </c:pt>
                <c:pt idx="14">
                  <c:v>-0.382357</c:v>
                </c:pt>
                <c:pt idx="15">
                  <c:v>-0.38233200000000001</c:v>
                </c:pt>
                <c:pt idx="16">
                  <c:v>-0.32433800000000002</c:v>
                </c:pt>
                <c:pt idx="17">
                  <c:v>-0.322071</c:v>
                </c:pt>
                <c:pt idx="18">
                  <c:v>-0.320384</c:v>
                </c:pt>
                <c:pt idx="19">
                  <c:v>-0.29761500000000002</c:v>
                </c:pt>
                <c:pt idx="20">
                  <c:v>-0.29579899999999998</c:v>
                </c:pt>
                <c:pt idx="21">
                  <c:v>-0.28737800000000002</c:v>
                </c:pt>
                <c:pt idx="22">
                  <c:v>-0.28091699999999997</c:v>
                </c:pt>
                <c:pt idx="23">
                  <c:v>-0.28014699999999998</c:v>
                </c:pt>
                <c:pt idx="24">
                  <c:v>-0.27977400000000002</c:v>
                </c:pt>
                <c:pt idx="25">
                  <c:v>-0.27733200000000002</c:v>
                </c:pt>
                <c:pt idx="26">
                  <c:v>-0.27393400000000001</c:v>
                </c:pt>
                <c:pt idx="27">
                  <c:v>-0.27088499999999999</c:v>
                </c:pt>
                <c:pt idx="28">
                  <c:v>-0.26607700000000001</c:v>
                </c:pt>
                <c:pt idx="29">
                  <c:v>-0.26255800000000001</c:v>
                </c:pt>
                <c:pt idx="30">
                  <c:v>-0.25362699999999999</c:v>
                </c:pt>
                <c:pt idx="31">
                  <c:v>-0.25201600000000002</c:v>
                </c:pt>
                <c:pt idx="32">
                  <c:v>-0.22456300000000001</c:v>
                </c:pt>
                <c:pt idx="33">
                  <c:v>-0.14919399999999999</c:v>
                </c:pt>
                <c:pt idx="34">
                  <c:v>-0.14637600000000001</c:v>
                </c:pt>
                <c:pt idx="35">
                  <c:v>-0.11416800000000001</c:v>
                </c:pt>
                <c:pt idx="36">
                  <c:v>-0.113843</c:v>
                </c:pt>
                <c:pt idx="37">
                  <c:v>-0.111868</c:v>
                </c:pt>
                <c:pt idx="38">
                  <c:v>-0.10724599999999999</c:v>
                </c:pt>
                <c:pt idx="39">
                  <c:v>-0.101965</c:v>
                </c:pt>
                <c:pt idx="40">
                  <c:v>-6.6480000000000003E-3</c:v>
                </c:pt>
                <c:pt idx="41">
                  <c:v>-2.7959999999999999E-3</c:v>
                </c:pt>
                <c:pt idx="42">
                  <c:v>2.6189999999999998E-3</c:v>
                </c:pt>
                <c:pt idx="43">
                  <c:v>3.493E-3</c:v>
                </c:pt>
                <c:pt idx="44">
                  <c:v>6.1040000000000001E-3</c:v>
                </c:pt>
                <c:pt idx="45">
                  <c:v>6.7219999999999997E-3</c:v>
                </c:pt>
                <c:pt idx="46">
                  <c:v>1.0031999999999999E-2</c:v>
                </c:pt>
                <c:pt idx="47">
                  <c:v>1.0725999999999999E-2</c:v>
                </c:pt>
                <c:pt idx="48">
                  <c:v>1.0841999999999999E-2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1-F53B-3F44-834C-9C2AD647545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38025728"/>
        <c:axId val="162172288"/>
      </c:lineChart>
      <c:catAx>
        <c:axId val="238025728"/>
        <c:scaling>
          <c:orientation val="minMax"/>
        </c:scaling>
        <c:delete val="0"/>
        <c:axPos val="b"/>
        <c:title>
          <c:tx>
            <c:rich>
              <a:bodyPr rot="0"/>
              <a:lstStyle/>
              <a:p>
                <a:pPr>
                  <a:defRPr/>
                </a:pPr>
                <a:r>
                  <a:rPr lang="en-US" dirty="0"/>
                  <a:t>Sorted heterogeneous</a:t>
                </a:r>
                <a:r>
                  <a:rPr lang="en-US" baseline="0" dirty="0"/>
                  <a:t> </a:t>
                </a:r>
                <a:r>
                  <a:rPr lang="en-US" dirty="0"/>
                  <a:t>workloads</a:t>
                </a:r>
              </a:p>
            </c:rich>
          </c:tx>
          <c:overlay val="1"/>
        </c:title>
        <c:numFmt formatCode="General" sourceLinked="0"/>
        <c:majorTickMark val="none"/>
        <c:minorTickMark val="none"/>
        <c:tickLblPos val="low"/>
        <c:spPr>
          <a:ln w="12700" cap="flat">
            <a:solidFill>
              <a:srgbClr val="000000"/>
            </a:solidFill>
            <a:prstDash val="solid"/>
            <a:miter lim="400000"/>
          </a:ln>
        </c:spPr>
        <c:txPr>
          <a:bodyPr rot="0"/>
          <a:lstStyle/>
          <a:p>
            <a:pPr>
              <a:defRPr/>
            </a:pPr>
            <a:endParaRPr lang="zh-CN"/>
          </a:p>
        </c:txPr>
        <c:crossAx val="162172288"/>
        <c:crosses val="autoZero"/>
        <c:auto val="1"/>
        <c:lblAlgn val="ctr"/>
        <c:lblOffset val="100"/>
        <c:noMultiLvlLbl val="1"/>
      </c:catAx>
      <c:valAx>
        <c:axId val="162172288"/>
        <c:scaling>
          <c:orientation val="minMax"/>
          <c:max val="1"/>
          <c:min val="-2"/>
        </c:scaling>
        <c:delete val="0"/>
        <c:axPos val="l"/>
        <c:majorGridlines>
          <c:spPr>
            <a:ln w="12700" cap="flat">
              <a:solidFill>
                <a:srgbClr val="B8B8B8"/>
              </a:solidFill>
              <a:prstDash val="solid"/>
              <a:miter lim="400000"/>
            </a:ln>
          </c:spPr>
        </c:majorGridlines>
        <c:title>
          <c:tx>
            <c:rich>
              <a:bodyPr rot="-5400000"/>
              <a:lstStyle/>
              <a:p>
                <a:pPr>
                  <a:defRPr/>
                </a:pPr>
                <a:r>
                  <a:rPr lang="en-US"/>
                  <a:t>STP &amp; ANTT delta</a:t>
                </a:r>
              </a:p>
            </c:rich>
          </c:tx>
          <c:overlay val="1"/>
        </c:title>
        <c:numFmt formatCode="General" sourceLinked="0"/>
        <c:majorTickMark val="none"/>
        <c:minorTickMark val="none"/>
        <c:tickLblPos val="nextTo"/>
        <c:spPr>
          <a:ln w="12700" cap="flat">
            <a:noFill/>
            <a:prstDash val="solid"/>
            <a:miter lim="400000"/>
          </a:ln>
        </c:spPr>
        <c:txPr>
          <a:bodyPr rot="0"/>
          <a:lstStyle/>
          <a:p>
            <a:pPr>
              <a:defRPr/>
            </a:pPr>
            <a:endParaRPr lang="zh-CN"/>
          </a:p>
        </c:txPr>
        <c:crossAx val="238025728"/>
        <c:crosses val="autoZero"/>
        <c:crossBetween val="between"/>
        <c:majorUnit val="0.5"/>
      </c:valAx>
      <c:spPr>
        <a:noFill/>
        <a:ln w="12700" cap="flat">
          <a:noFill/>
          <a:miter lim="400000"/>
        </a:ln>
        <a:effectLst/>
      </c:spPr>
    </c:plotArea>
    <c:legend>
      <c:legendPos val="t"/>
      <c:overlay val="0"/>
      <c:spPr>
        <a:noFill/>
        <a:ln w="12700" cap="flat">
          <a:noFill/>
          <a:miter lim="400000"/>
        </a:ln>
        <a:effectLst/>
      </c:spPr>
      <c:txPr>
        <a:bodyPr rot="0"/>
        <a:lstStyle/>
        <a:p>
          <a:pPr>
            <a:defRPr/>
          </a:pPr>
          <a:endParaRPr lang="zh-CN"/>
        </a:p>
      </c:txPr>
    </c:legend>
    <c:plotVisOnly val="1"/>
    <c:dispBlanksAs val="gap"/>
    <c:showDLblsOverMax val="1"/>
  </c:chart>
  <c:spPr>
    <a:noFill/>
    <a:ln>
      <a:noFill/>
    </a:ln>
    <a:effectLst/>
  </c:spPr>
  <c:txPr>
    <a:bodyPr/>
    <a:lstStyle/>
    <a:p>
      <a:pPr>
        <a:defRPr sz="2400">
          <a:latin typeface="Arial Unicode MS" pitchFamily="34" charset="-122"/>
          <a:ea typeface="Arial Unicode MS" pitchFamily="34" charset="-122"/>
          <a:cs typeface="Arial Unicode MS" pitchFamily="34" charset="-122"/>
        </a:defRPr>
      </a:pPr>
      <a:endParaRPr lang="zh-CN"/>
    </a:p>
  </c:txPr>
  <c:externalData r:id="rId1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7305400000000001"/>
          <c:y val="0.177286"/>
          <c:w val="0.81055200000000005"/>
          <c:h val="0.67068700000000003"/>
        </c:manualLayout>
      </c:layout>
      <c:lineChart>
        <c:grouping val="standar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Power</c:v>
                </c:pt>
              </c:strCache>
            </c:strRef>
          </c:tx>
          <c:spPr>
            <a:ln w="76200" cap="flat">
              <a:solidFill>
                <a:schemeClr val="accent1"/>
              </a:solidFill>
              <a:prstDash val="solid"/>
              <a:miter lim="400000"/>
            </a:ln>
            <a:effectLst/>
          </c:spPr>
          <c:marker>
            <c:symbol val="none"/>
          </c:marker>
          <c:cat>
            <c:strRef>
              <c:f>Sheet1!$B$1:$V$1</c:f>
              <c:strCache>
                <c:ptCount val="21"/>
              </c:strCache>
            </c:strRef>
          </c:cat>
          <c:val>
            <c:numRef>
              <c:f>Sheet1!$B$2:$V$2</c:f>
              <c:numCache>
                <c:formatCode>General</c:formatCode>
                <c:ptCount val="21"/>
                <c:pt idx="0">
                  <c:v>-0.41129100000000002</c:v>
                </c:pt>
                <c:pt idx="1">
                  <c:v>-0.392959</c:v>
                </c:pt>
                <c:pt idx="2">
                  <c:v>-0.37302099999999999</c:v>
                </c:pt>
                <c:pt idx="3">
                  <c:v>-0.35489199999999999</c:v>
                </c:pt>
                <c:pt idx="4">
                  <c:v>-0.299427</c:v>
                </c:pt>
                <c:pt idx="5">
                  <c:v>-0.29752499999999998</c:v>
                </c:pt>
                <c:pt idx="6">
                  <c:v>-0.28792400000000001</c:v>
                </c:pt>
                <c:pt idx="7">
                  <c:v>-0.285883</c:v>
                </c:pt>
                <c:pt idx="8">
                  <c:v>-0.25717699999999999</c:v>
                </c:pt>
                <c:pt idx="9">
                  <c:v>-0.24743499999999999</c:v>
                </c:pt>
                <c:pt idx="10">
                  <c:v>-0.24274699999999999</c:v>
                </c:pt>
                <c:pt idx="11">
                  <c:v>-0.23555999999999999</c:v>
                </c:pt>
                <c:pt idx="12">
                  <c:v>-0.222498</c:v>
                </c:pt>
                <c:pt idx="13">
                  <c:v>-0.22120200000000001</c:v>
                </c:pt>
                <c:pt idx="14">
                  <c:v>-0.220614</c:v>
                </c:pt>
                <c:pt idx="15">
                  <c:v>-0.212089</c:v>
                </c:pt>
                <c:pt idx="16">
                  <c:v>-0.18873100000000001</c:v>
                </c:pt>
                <c:pt idx="17">
                  <c:v>-0.105258</c:v>
                </c:pt>
                <c:pt idx="18">
                  <c:v>-3.4669999999999999E-2</c:v>
                </c:pt>
                <c:pt idx="19">
                  <c:v>-1.5126000000000001E-2</c:v>
                </c:pt>
                <c:pt idx="20">
                  <c:v>-9.7970000000000002E-3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AE2E-3141-B39D-B5E5522F105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38122496"/>
        <c:axId val="127296064"/>
      </c:lineChart>
      <c:catAx>
        <c:axId val="238122496"/>
        <c:scaling>
          <c:orientation val="minMax"/>
        </c:scaling>
        <c:delete val="0"/>
        <c:axPos val="b"/>
        <c:title>
          <c:tx>
            <c:rich>
              <a:bodyPr rot="0"/>
              <a:lstStyle/>
              <a:p>
                <a:pPr>
                  <a:defRPr/>
                </a:pPr>
                <a:r>
                  <a:rPr lang="en-US" dirty="0"/>
                  <a:t>Sorted homogeneous workloads</a:t>
                </a:r>
              </a:p>
            </c:rich>
          </c:tx>
          <c:overlay val="1"/>
        </c:title>
        <c:numFmt formatCode="General" sourceLinked="0"/>
        <c:majorTickMark val="none"/>
        <c:minorTickMark val="none"/>
        <c:tickLblPos val="low"/>
        <c:spPr>
          <a:ln w="12700" cap="flat">
            <a:solidFill>
              <a:srgbClr val="000000"/>
            </a:solidFill>
            <a:prstDash val="solid"/>
            <a:miter lim="400000"/>
          </a:ln>
        </c:spPr>
        <c:txPr>
          <a:bodyPr rot="0"/>
          <a:lstStyle/>
          <a:p>
            <a:pPr>
              <a:defRPr/>
            </a:pPr>
            <a:endParaRPr lang="zh-CN"/>
          </a:p>
        </c:txPr>
        <c:crossAx val="127296064"/>
        <c:crosses val="autoZero"/>
        <c:auto val="1"/>
        <c:lblAlgn val="ctr"/>
        <c:lblOffset val="100"/>
        <c:noMultiLvlLbl val="1"/>
      </c:catAx>
      <c:valAx>
        <c:axId val="127296064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B8B8B8"/>
              </a:solidFill>
              <a:prstDash val="solid"/>
              <a:miter lim="400000"/>
            </a:ln>
          </c:spPr>
        </c:majorGridlines>
        <c:title>
          <c:tx>
            <c:rich>
              <a:bodyPr rot="-5400000"/>
              <a:lstStyle/>
              <a:p>
                <a:pPr>
                  <a:defRPr/>
                </a:pPr>
                <a:r>
                  <a:rPr lang="en-US"/>
                  <a:t>Power delta</a:t>
                </a:r>
              </a:p>
            </c:rich>
          </c:tx>
          <c:overlay val="1"/>
        </c:title>
        <c:numFmt formatCode="General" sourceLinked="0"/>
        <c:majorTickMark val="none"/>
        <c:minorTickMark val="none"/>
        <c:tickLblPos val="nextTo"/>
        <c:spPr>
          <a:ln w="12700" cap="flat">
            <a:noFill/>
            <a:prstDash val="solid"/>
            <a:miter lim="400000"/>
          </a:ln>
        </c:spPr>
        <c:txPr>
          <a:bodyPr rot="0"/>
          <a:lstStyle/>
          <a:p>
            <a:pPr>
              <a:defRPr/>
            </a:pPr>
            <a:endParaRPr lang="zh-CN"/>
          </a:p>
        </c:txPr>
        <c:crossAx val="238122496"/>
        <c:crosses val="autoZero"/>
        <c:crossBetween val="midCat"/>
        <c:majorUnit val="0.1"/>
        <c:minorUnit val="0.05"/>
      </c:valAx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txPr>
    <a:bodyPr/>
    <a:lstStyle/>
    <a:p>
      <a:pPr>
        <a:defRPr sz="2400">
          <a:latin typeface="Arial Unicode MS" pitchFamily="34" charset="-122"/>
          <a:ea typeface="Arial Unicode MS" pitchFamily="34" charset="-122"/>
          <a:cs typeface="Arial Unicode MS" pitchFamily="34" charset="-122"/>
        </a:defRPr>
      </a:pPr>
      <a:endParaRPr lang="zh-CN"/>
    </a:p>
  </c:txPr>
  <c:externalData r:id="rId1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Sheet1!$U$4</c:f>
              <c:strCache>
                <c:ptCount val="1"/>
                <c:pt idx="0">
                  <c:v>DXTC</c:v>
                </c:pt>
              </c:strCache>
            </c:strRef>
          </c:tx>
          <c:cat>
            <c:numRef>
              <c:f>Sheet1!$T$5:$T$44</c:f>
              <c:numCache>
                <c:formatCode>General</c:formatCode>
                <c:ptCount val="40"/>
                <c:pt idx="0">
                  <c:v>2</c:v>
                </c:pt>
                <c:pt idx="4">
                  <c:v>10</c:v>
                </c:pt>
                <c:pt idx="9">
                  <c:v>20</c:v>
                </c:pt>
                <c:pt idx="14">
                  <c:v>30</c:v>
                </c:pt>
                <c:pt idx="19">
                  <c:v>40</c:v>
                </c:pt>
                <c:pt idx="24">
                  <c:v>50</c:v>
                </c:pt>
                <c:pt idx="29">
                  <c:v>60</c:v>
                </c:pt>
                <c:pt idx="34">
                  <c:v>70</c:v>
                </c:pt>
                <c:pt idx="39">
                  <c:v>80</c:v>
                </c:pt>
              </c:numCache>
            </c:numRef>
          </c:cat>
          <c:val>
            <c:numRef>
              <c:f>Sheet1!$U$5:$U$44</c:f>
              <c:numCache>
                <c:formatCode>General</c:formatCode>
                <c:ptCount val="40"/>
                <c:pt idx="0">
                  <c:v>2.4991191233447299E-2</c:v>
                </c:pt>
                <c:pt idx="1">
                  <c:v>5.0028191190552102E-2</c:v>
                </c:pt>
                <c:pt idx="2">
                  <c:v>7.4971825617932503E-2</c:v>
                </c:pt>
                <c:pt idx="3">
                  <c:v>9.9942398443471497E-2</c:v>
                </c:pt>
                <c:pt idx="4">
                  <c:v>0.12507767200783501</c:v>
                </c:pt>
                <c:pt idx="5">
                  <c:v>0.14994138769325699</c:v>
                </c:pt>
                <c:pt idx="6">
                  <c:v>0.174948827128589</c:v>
                </c:pt>
                <c:pt idx="7">
                  <c:v>0.19995669237886701</c:v>
                </c:pt>
                <c:pt idx="8">
                  <c:v>0.22496186827159101</c:v>
                </c:pt>
                <c:pt idx="9">
                  <c:v>0.249973408977192</c:v>
                </c:pt>
                <c:pt idx="10">
                  <c:v>0.27497403537338799</c:v>
                </c:pt>
                <c:pt idx="11">
                  <c:v>0.299930444249147</c:v>
                </c:pt>
                <c:pt idx="12">
                  <c:v>0.32489684857047801</c:v>
                </c:pt>
                <c:pt idx="13">
                  <c:v>0.35033843996015901</c:v>
                </c:pt>
                <c:pt idx="14">
                  <c:v>0.37529220430098997</c:v>
                </c:pt>
                <c:pt idx="15">
                  <c:v>0.40040535789947901</c:v>
                </c:pt>
                <c:pt idx="16">
                  <c:v>0.42548110701666297</c:v>
                </c:pt>
                <c:pt idx="17">
                  <c:v>0.45041086884133102</c:v>
                </c:pt>
                <c:pt idx="18">
                  <c:v>0.475536169371435</c:v>
                </c:pt>
                <c:pt idx="19">
                  <c:v>0.50058589895429195</c:v>
                </c:pt>
                <c:pt idx="20">
                  <c:v>0.52555042072533598</c:v>
                </c:pt>
                <c:pt idx="21">
                  <c:v>0.55057948707765902</c:v>
                </c:pt>
                <c:pt idx="22">
                  <c:v>0.57560967399562901</c:v>
                </c:pt>
                <c:pt idx="23">
                  <c:v>0.60065344216924199</c:v>
                </c:pt>
                <c:pt idx="24">
                  <c:v>0.62567116839721504</c:v>
                </c:pt>
                <c:pt idx="25">
                  <c:v>0.65054981001705903</c:v>
                </c:pt>
                <c:pt idx="26">
                  <c:v>0.67585455792990401</c:v>
                </c:pt>
                <c:pt idx="27">
                  <c:v>0.70078741251575905</c:v>
                </c:pt>
                <c:pt idx="28">
                  <c:v>0.725777348715681</c:v>
                </c:pt>
                <c:pt idx="29">
                  <c:v>0.75077105001617805</c:v>
                </c:pt>
                <c:pt idx="30">
                  <c:v>0.77593682537745901</c:v>
                </c:pt>
                <c:pt idx="31">
                  <c:v>0.80091454741182699</c:v>
                </c:pt>
                <c:pt idx="32">
                  <c:v>0.82595986196603399</c:v>
                </c:pt>
                <c:pt idx="33">
                  <c:v>0.85092566118191604</c:v>
                </c:pt>
                <c:pt idx="34">
                  <c:v>0.87595087278841199</c:v>
                </c:pt>
                <c:pt idx="35">
                  <c:v>0.90107648707689703</c:v>
                </c:pt>
                <c:pt idx="36">
                  <c:v>0.92598807332676802</c:v>
                </c:pt>
                <c:pt idx="37">
                  <c:v>0.95107451264022702</c:v>
                </c:pt>
                <c:pt idx="38">
                  <c:v>0.97601772125266095</c:v>
                </c:pt>
                <c:pt idx="39">
                  <c:v>1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38EB-EF4B-A332-7E390C0E6D29}"/>
            </c:ext>
          </c:extLst>
        </c:ser>
        <c:ser>
          <c:idx val="1"/>
          <c:order val="1"/>
          <c:tx>
            <c:strRef>
              <c:f>Sheet1!$V$4</c:f>
              <c:strCache>
                <c:ptCount val="1"/>
                <c:pt idx="0">
                  <c:v>HOTSPOT</c:v>
                </c:pt>
              </c:strCache>
            </c:strRef>
          </c:tx>
          <c:cat>
            <c:numRef>
              <c:f>Sheet1!$T$5:$T$44</c:f>
              <c:numCache>
                <c:formatCode>General</c:formatCode>
                <c:ptCount val="40"/>
                <c:pt idx="0">
                  <c:v>2</c:v>
                </c:pt>
                <c:pt idx="4">
                  <c:v>10</c:v>
                </c:pt>
                <c:pt idx="9">
                  <c:v>20</c:v>
                </c:pt>
                <c:pt idx="14">
                  <c:v>30</c:v>
                </c:pt>
                <c:pt idx="19">
                  <c:v>40</c:v>
                </c:pt>
                <c:pt idx="24">
                  <c:v>50</c:v>
                </c:pt>
                <c:pt idx="29">
                  <c:v>60</c:v>
                </c:pt>
                <c:pt idx="34">
                  <c:v>70</c:v>
                </c:pt>
                <c:pt idx="39">
                  <c:v>80</c:v>
                </c:pt>
              </c:numCache>
            </c:numRef>
          </c:cat>
          <c:val>
            <c:numRef>
              <c:f>Sheet1!$V$5:$V$44</c:f>
              <c:numCache>
                <c:formatCode>General</c:formatCode>
                <c:ptCount val="40"/>
                <c:pt idx="0">
                  <c:v>2.5073095435878899E-2</c:v>
                </c:pt>
                <c:pt idx="1">
                  <c:v>5.0131781030929697E-2</c:v>
                </c:pt>
                <c:pt idx="2">
                  <c:v>7.5264724234845704E-2</c:v>
                </c:pt>
                <c:pt idx="3">
                  <c:v>0.100360593844447</c:v>
                </c:pt>
                <c:pt idx="4">
                  <c:v>0.12537613273219</c:v>
                </c:pt>
                <c:pt idx="5">
                  <c:v>0.150089423828311</c:v>
                </c:pt>
                <c:pt idx="6">
                  <c:v>0.175510481033612</c:v>
                </c:pt>
                <c:pt idx="7">
                  <c:v>0.20015680225645899</c:v>
                </c:pt>
                <c:pt idx="8">
                  <c:v>0.22585600803682601</c:v>
                </c:pt>
                <c:pt idx="9">
                  <c:v>0.250229591276182</c:v>
                </c:pt>
                <c:pt idx="10">
                  <c:v>0.275886478501014</c:v>
                </c:pt>
                <c:pt idx="11">
                  <c:v>0.30114325799986302</c:v>
                </c:pt>
                <c:pt idx="12">
                  <c:v>0.32625055610391401</c:v>
                </c:pt>
                <c:pt idx="13">
                  <c:v>0.351088152780972</c:v>
                </c:pt>
                <c:pt idx="14">
                  <c:v>0.37613714900029299</c:v>
                </c:pt>
                <c:pt idx="15">
                  <c:v>0.400270568225848</c:v>
                </c:pt>
                <c:pt idx="16">
                  <c:v>0.426669976329213</c:v>
                </c:pt>
                <c:pt idx="17">
                  <c:v>0.45144720074211198</c:v>
                </c:pt>
                <c:pt idx="18">
                  <c:v>0.47528248532984302</c:v>
                </c:pt>
                <c:pt idx="19">
                  <c:v>0.50026006726138195</c:v>
                </c:pt>
                <c:pt idx="20">
                  <c:v>0.52652247145664399</c:v>
                </c:pt>
                <c:pt idx="21">
                  <c:v>0.55026886775421002</c:v>
                </c:pt>
                <c:pt idx="22">
                  <c:v>0.57517263375782901</c:v>
                </c:pt>
                <c:pt idx="23">
                  <c:v>0.60016849023846397</c:v>
                </c:pt>
                <c:pt idx="24">
                  <c:v>0.62519777644561803</c:v>
                </c:pt>
                <c:pt idx="25">
                  <c:v>0.65020798755696396</c:v>
                </c:pt>
                <c:pt idx="26">
                  <c:v>0.67522540358872296</c:v>
                </c:pt>
                <c:pt idx="27">
                  <c:v>0.70201249714149605</c:v>
                </c:pt>
                <c:pt idx="28">
                  <c:v>0.72699653865685399</c:v>
                </c:pt>
                <c:pt idx="29">
                  <c:v>0.75024162708193198</c:v>
                </c:pt>
                <c:pt idx="30">
                  <c:v>0.77513664228182899</c:v>
                </c:pt>
                <c:pt idx="31">
                  <c:v>0.80011207101876203</c:v>
                </c:pt>
                <c:pt idx="32">
                  <c:v>0.82521348924523397</c:v>
                </c:pt>
                <c:pt idx="33">
                  <c:v>0.85011046440432503</c:v>
                </c:pt>
                <c:pt idx="34">
                  <c:v>0.875194739889122</c:v>
                </c:pt>
                <c:pt idx="35">
                  <c:v>0.90013541385670104</c:v>
                </c:pt>
                <c:pt idx="36">
                  <c:v>0.92520632849291495</c:v>
                </c:pt>
                <c:pt idx="37">
                  <c:v>0.95008936309718095</c:v>
                </c:pt>
                <c:pt idx="38">
                  <c:v>0.97531779220037795</c:v>
                </c:pt>
                <c:pt idx="39">
                  <c:v>1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1-38EB-EF4B-A332-7E390C0E6D29}"/>
            </c:ext>
          </c:extLst>
        </c:ser>
        <c:ser>
          <c:idx val="2"/>
          <c:order val="2"/>
          <c:tx>
            <c:strRef>
              <c:f>Sheet1!$W$4</c:f>
              <c:strCache>
                <c:ptCount val="1"/>
                <c:pt idx="0">
                  <c:v>PF</c:v>
                </c:pt>
              </c:strCache>
            </c:strRef>
          </c:tx>
          <c:cat>
            <c:numRef>
              <c:f>Sheet1!$T$5:$T$44</c:f>
              <c:numCache>
                <c:formatCode>General</c:formatCode>
                <c:ptCount val="40"/>
                <c:pt idx="0">
                  <c:v>2</c:v>
                </c:pt>
                <c:pt idx="4">
                  <c:v>10</c:v>
                </c:pt>
                <c:pt idx="9">
                  <c:v>20</c:v>
                </c:pt>
                <c:pt idx="14">
                  <c:v>30</c:v>
                </c:pt>
                <c:pt idx="19">
                  <c:v>40</c:v>
                </c:pt>
                <c:pt idx="24">
                  <c:v>50</c:v>
                </c:pt>
                <c:pt idx="29">
                  <c:v>60</c:v>
                </c:pt>
                <c:pt idx="34">
                  <c:v>70</c:v>
                </c:pt>
                <c:pt idx="39">
                  <c:v>80</c:v>
                </c:pt>
              </c:numCache>
            </c:numRef>
          </c:cat>
          <c:val>
            <c:numRef>
              <c:f>Sheet1!$W$5:$W$44</c:f>
              <c:numCache>
                <c:formatCode>General</c:formatCode>
                <c:ptCount val="40"/>
                <c:pt idx="0">
                  <c:v>2.5032707098540399E-2</c:v>
                </c:pt>
                <c:pt idx="1">
                  <c:v>5.0095536492249501E-2</c:v>
                </c:pt>
                <c:pt idx="2">
                  <c:v>7.5157376056991104E-2</c:v>
                </c:pt>
                <c:pt idx="3">
                  <c:v>0.1001982267484</c:v>
                </c:pt>
                <c:pt idx="4">
                  <c:v>0.125241102089969</c:v>
                </c:pt>
                <c:pt idx="5">
                  <c:v>0.15021579171334901</c:v>
                </c:pt>
                <c:pt idx="6">
                  <c:v>0.17528042079608999</c:v>
                </c:pt>
                <c:pt idx="7">
                  <c:v>0.20040185256389501</c:v>
                </c:pt>
                <c:pt idx="8">
                  <c:v>0.225460272719476</c:v>
                </c:pt>
                <c:pt idx="9">
                  <c:v>0.25048974037776001</c:v>
                </c:pt>
                <c:pt idx="10">
                  <c:v>0.27540558016980199</c:v>
                </c:pt>
                <c:pt idx="11">
                  <c:v>0.300555154574841</c:v>
                </c:pt>
                <c:pt idx="12">
                  <c:v>0.32541518151078602</c:v>
                </c:pt>
                <c:pt idx="13">
                  <c:v>0.35044541403690799</c:v>
                </c:pt>
                <c:pt idx="14">
                  <c:v>0.37545789712995398</c:v>
                </c:pt>
                <c:pt idx="15">
                  <c:v>0.40053255947904698</c:v>
                </c:pt>
                <c:pt idx="16">
                  <c:v>0.42548857732872303</c:v>
                </c:pt>
                <c:pt idx="17">
                  <c:v>0.45053552446672701</c:v>
                </c:pt>
                <c:pt idx="18">
                  <c:v>0.47572331976757698</c:v>
                </c:pt>
                <c:pt idx="19">
                  <c:v>0.50049446456146796</c:v>
                </c:pt>
                <c:pt idx="20">
                  <c:v>0.525487128579052</c:v>
                </c:pt>
                <c:pt idx="21">
                  <c:v>0.55091365262996195</c:v>
                </c:pt>
                <c:pt idx="22">
                  <c:v>0.57631624081674904</c:v>
                </c:pt>
                <c:pt idx="23">
                  <c:v>0.60088923984824605</c:v>
                </c:pt>
                <c:pt idx="24">
                  <c:v>0.62622967127509999</c:v>
                </c:pt>
                <c:pt idx="25">
                  <c:v>0.65076255973730202</c:v>
                </c:pt>
                <c:pt idx="26">
                  <c:v>0.67594200898026802</c:v>
                </c:pt>
                <c:pt idx="27">
                  <c:v>0.70136047942276003</c:v>
                </c:pt>
                <c:pt idx="28">
                  <c:v>0.72641300559676203</c:v>
                </c:pt>
                <c:pt idx="29">
                  <c:v>0.751389449916948</c:v>
                </c:pt>
                <c:pt idx="30">
                  <c:v>0.77619656599536102</c:v>
                </c:pt>
                <c:pt idx="31">
                  <c:v>0.80100595418117704</c:v>
                </c:pt>
                <c:pt idx="32">
                  <c:v>0.82606567911130602</c:v>
                </c:pt>
                <c:pt idx="33">
                  <c:v>0.85020499807838201</c:v>
                </c:pt>
                <c:pt idx="34">
                  <c:v>0.87557458446754899</c:v>
                </c:pt>
                <c:pt idx="35">
                  <c:v>0.90048749976491504</c:v>
                </c:pt>
                <c:pt idx="36">
                  <c:v>0.92550799147415297</c:v>
                </c:pt>
                <c:pt idx="37">
                  <c:v>0.95015529516654795</c:v>
                </c:pt>
                <c:pt idx="38">
                  <c:v>0.97474482884102398</c:v>
                </c:pt>
                <c:pt idx="39">
                  <c:v>1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2-38EB-EF4B-A332-7E390C0E6D29}"/>
            </c:ext>
          </c:extLst>
        </c:ser>
        <c:ser>
          <c:idx val="3"/>
          <c:order val="3"/>
          <c:tx>
            <c:strRef>
              <c:f>Sheet1!$X$4</c:f>
              <c:strCache>
                <c:ptCount val="1"/>
                <c:pt idx="0">
                  <c:v>BINO</c:v>
                </c:pt>
              </c:strCache>
            </c:strRef>
          </c:tx>
          <c:cat>
            <c:numRef>
              <c:f>Sheet1!$T$5:$T$44</c:f>
              <c:numCache>
                <c:formatCode>General</c:formatCode>
                <c:ptCount val="40"/>
                <c:pt idx="0">
                  <c:v>2</c:v>
                </c:pt>
                <c:pt idx="4">
                  <c:v>10</c:v>
                </c:pt>
                <c:pt idx="9">
                  <c:v>20</c:v>
                </c:pt>
                <c:pt idx="14">
                  <c:v>30</c:v>
                </c:pt>
                <c:pt idx="19">
                  <c:v>40</c:v>
                </c:pt>
                <c:pt idx="24">
                  <c:v>50</c:v>
                </c:pt>
                <c:pt idx="29">
                  <c:v>60</c:v>
                </c:pt>
                <c:pt idx="34">
                  <c:v>70</c:v>
                </c:pt>
                <c:pt idx="39">
                  <c:v>80</c:v>
                </c:pt>
              </c:numCache>
            </c:numRef>
          </c:cat>
          <c:val>
            <c:numRef>
              <c:f>Sheet1!$X$5:$X$44</c:f>
              <c:numCache>
                <c:formatCode>General</c:formatCode>
                <c:ptCount val="40"/>
                <c:pt idx="0">
                  <c:v>2.6187366635375998E-2</c:v>
                </c:pt>
                <c:pt idx="1">
                  <c:v>5.2566845655296998E-2</c:v>
                </c:pt>
                <c:pt idx="2">
                  <c:v>7.8881665059323397E-2</c:v>
                </c:pt>
                <c:pt idx="3">
                  <c:v>0.105164065776205</c:v>
                </c:pt>
                <c:pt idx="4">
                  <c:v>0.131454843357414</c:v>
                </c:pt>
                <c:pt idx="5">
                  <c:v>0.15775126476763901</c:v>
                </c:pt>
                <c:pt idx="6">
                  <c:v>0.184043331097206</c:v>
                </c:pt>
                <c:pt idx="7">
                  <c:v>0.21035908373280199</c:v>
                </c:pt>
                <c:pt idx="8">
                  <c:v>0.23668814602816499</c:v>
                </c:pt>
                <c:pt idx="9">
                  <c:v>0.26286662474382999</c:v>
                </c:pt>
                <c:pt idx="10">
                  <c:v>0.28918375500698101</c:v>
                </c:pt>
                <c:pt idx="11">
                  <c:v>0.31550912881566401</c:v>
                </c:pt>
                <c:pt idx="12">
                  <c:v>0.341737802057895</c:v>
                </c:pt>
                <c:pt idx="13">
                  <c:v>0.368074907920596</c:v>
                </c:pt>
                <c:pt idx="14">
                  <c:v>0.39439981511349398</c:v>
                </c:pt>
                <c:pt idx="15">
                  <c:v>0.42023108724566399</c:v>
                </c:pt>
                <c:pt idx="16">
                  <c:v>0.444403095866857</c:v>
                </c:pt>
                <c:pt idx="17">
                  <c:v>0.46908909288491502</c:v>
                </c:pt>
                <c:pt idx="18">
                  <c:v>0.49493131937812901</c:v>
                </c:pt>
                <c:pt idx="19">
                  <c:v>0.519281797427111</c:v>
                </c:pt>
                <c:pt idx="20">
                  <c:v>0.54201425191257402</c:v>
                </c:pt>
                <c:pt idx="21">
                  <c:v>0.56790502866720705</c:v>
                </c:pt>
                <c:pt idx="22">
                  <c:v>0.59213963046296203</c:v>
                </c:pt>
                <c:pt idx="23">
                  <c:v>0.61778734483330799</c:v>
                </c:pt>
                <c:pt idx="24">
                  <c:v>0.64174833202077197</c:v>
                </c:pt>
                <c:pt idx="25">
                  <c:v>0.66533027165237701</c:v>
                </c:pt>
                <c:pt idx="26">
                  <c:v>0.68983944350779303</c:v>
                </c:pt>
                <c:pt idx="27">
                  <c:v>0.71313956942517398</c:v>
                </c:pt>
                <c:pt idx="28">
                  <c:v>0.73485482371955502</c:v>
                </c:pt>
                <c:pt idx="29">
                  <c:v>0.75790079957281098</c:v>
                </c:pt>
                <c:pt idx="30">
                  <c:v>0.77988138049035405</c:v>
                </c:pt>
                <c:pt idx="31">
                  <c:v>0.80299397130184003</c:v>
                </c:pt>
                <c:pt idx="32">
                  <c:v>0.83358916839890296</c:v>
                </c:pt>
                <c:pt idx="33">
                  <c:v>0.85841979409045299</c:v>
                </c:pt>
                <c:pt idx="34">
                  <c:v>0.88112445160702102</c:v>
                </c:pt>
                <c:pt idx="35">
                  <c:v>0.90785662550085899</c:v>
                </c:pt>
                <c:pt idx="36">
                  <c:v>0.93147460564689</c:v>
                </c:pt>
                <c:pt idx="37">
                  <c:v>0.95240265689250203</c:v>
                </c:pt>
                <c:pt idx="38">
                  <c:v>0.97860151116410399</c:v>
                </c:pt>
                <c:pt idx="39">
                  <c:v>1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3-38EB-EF4B-A332-7E390C0E6D29}"/>
            </c:ext>
          </c:extLst>
        </c:ser>
        <c:ser>
          <c:idx val="4"/>
          <c:order val="4"/>
          <c:tx>
            <c:strRef>
              <c:f>Sheet1!$Y$4</c:f>
              <c:strCache>
                <c:ptCount val="1"/>
                <c:pt idx="0">
                  <c:v>MRI-Q</c:v>
                </c:pt>
              </c:strCache>
            </c:strRef>
          </c:tx>
          <c:cat>
            <c:numRef>
              <c:f>Sheet1!$T$5:$T$44</c:f>
              <c:numCache>
                <c:formatCode>General</c:formatCode>
                <c:ptCount val="40"/>
                <c:pt idx="0">
                  <c:v>2</c:v>
                </c:pt>
                <c:pt idx="4">
                  <c:v>10</c:v>
                </c:pt>
                <c:pt idx="9">
                  <c:v>20</c:v>
                </c:pt>
                <c:pt idx="14">
                  <c:v>30</c:v>
                </c:pt>
                <c:pt idx="19">
                  <c:v>40</c:v>
                </c:pt>
                <c:pt idx="24">
                  <c:v>50</c:v>
                </c:pt>
                <c:pt idx="29">
                  <c:v>60</c:v>
                </c:pt>
                <c:pt idx="34">
                  <c:v>70</c:v>
                </c:pt>
                <c:pt idx="39">
                  <c:v>80</c:v>
                </c:pt>
              </c:numCache>
            </c:numRef>
          </c:cat>
          <c:val>
            <c:numRef>
              <c:f>Sheet1!$Y$5:$Y$44</c:f>
              <c:numCache>
                <c:formatCode>General</c:formatCode>
                <c:ptCount val="40"/>
                <c:pt idx="0">
                  <c:v>2.5552919072200201E-2</c:v>
                </c:pt>
                <c:pt idx="1">
                  <c:v>5.1045045263961801E-2</c:v>
                </c:pt>
                <c:pt idx="2">
                  <c:v>7.6574990408874305E-2</c:v>
                </c:pt>
                <c:pt idx="3">
                  <c:v>0.10200086822753</c:v>
                </c:pt>
                <c:pt idx="4">
                  <c:v>0.12759997423964101</c:v>
                </c:pt>
                <c:pt idx="5">
                  <c:v>0.153055629050146</c:v>
                </c:pt>
                <c:pt idx="6">
                  <c:v>0.17858107504373499</c:v>
                </c:pt>
                <c:pt idx="7">
                  <c:v>0.20380099171293201</c:v>
                </c:pt>
                <c:pt idx="8">
                  <c:v>0.229449392774323</c:v>
                </c:pt>
                <c:pt idx="9">
                  <c:v>0.25482775781620398</c:v>
                </c:pt>
                <c:pt idx="10">
                  <c:v>0.27970176147425402</c:v>
                </c:pt>
                <c:pt idx="11">
                  <c:v>0.30545123042768602</c:v>
                </c:pt>
                <c:pt idx="12">
                  <c:v>0.32977935879355902</c:v>
                </c:pt>
                <c:pt idx="13">
                  <c:v>0.35531060804030501</c:v>
                </c:pt>
                <c:pt idx="14">
                  <c:v>0.38015866007188098</c:v>
                </c:pt>
                <c:pt idx="15">
                  <c:v>0.406864122608872</c:v>
                </c:pt>
                <c:pt idx="16">
                  <c:v>0.43026742542499102</c:v>
                </c:pt>
                <c:pt idx="17">
                  <c:v>0.45574146807133697</c:v>
                </c:pt>
                <c:pt idx="18">
                  <c:v>0.480510426326755</c:v>
                </c:pt>
                <c:pt idx="19">
                  <c:v>0.50633446816999295</c:v>
                </c:pt>
                <c:pt idx="20">
                  <c:v>0.52957056339611697</c:v>
                </c:pt>
                <c:pt idx="21">
                  <c:v>0.55571595766598503</c:v>
                </c:pt>
                <c:pt idx="22">
                  <c:v>0.57919670239594101</c:v>
                </c:pt>
                <c:pt idx="23">
                  <c:v>0.60621536672310705</c:v>
                </c:pt>
                <c:pt idx="24">
                  <c:v>0.62889732734544801</c:v>
                </c:pt>
                <c:pt idx="25">
                  <c:v>0.65389239512364095</c:v>
                </c:pt>
                <c:pt idx="26">
                  <c:v>0.67845043664263505</c:v>
                </c:pt>
                <c:pt idx="27">
                  <c:v>0.70449941431699903</c:v>
                </c:pt>
                <c:pt idx="28">
                  <c:v>0.72895714867002104</c:v>
                </c:pt>
                <c:pt idx="29">
                  <c:v>0.75402896284107401</c:v>
                </c:pt>
                <c:pt idx="30">
                  <c:v>0.77870956819731996</c:v>
                </c:pt>
                <c:pt idx="31">
                  <c:v>0.80387519076021197</c:v>
                </c:pt>
                <c:pt idx="32">
                  <c:v>0.82683748980654204</c:v>
                </c:pt>
                <c:pt idx="33">
                  <c:v>0.85473840075862195</c:v>
                </c:pt>
                <c:pt idx="34">
                  <c:v>0.87443275102216</c:v>
                </c:pt>
                <c:pt idx="35">
                  <c:v>0.90795436260859996</c:v>
                </c:pt>
                <c:pt idx="36">
                  <c:v>0.92614908270455099</c:v>
                </c:pt>
                <c:pt idx="37">
                  <c:v>0.94762483607168202</c:v>
                </c:pt>
                <c:pt idx="38">
                  <c:v>0.97604073683753101</c:v>
                </c:pt>
                <c:pt idx="39">
                  <c:v>1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4-38EB-EF4B-A332-7E390C0E6D2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26902272"/>
        <c:axId val="112743488"/>
      </c:lineChart>
      <c:catAx>
        <c:axId val="126902272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 altLang="zh-CN"/>
                  <a:t># SM</a:t>
                </a:r>
                <a:endParaRPr lang="zh-CN" altLang="en-US"/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crossAx val="112743488"/>
        <c:crosses val="autoZero"/>
        <c:auto val="1"/>
        <c:lblAlgn val="ctr"/>
        <c:lblOffset val="100"/>
        <c:noMultiLvlLbl val="0"/>
      </c:catAx>
      <c:valAx>
        <c:axId val="112743488"/>
        <c:scaling>
          <c:orientation val="minMax"/>
          <c:max val="1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altLang="zh-CN"/>
                  <a:t>Normalized IPC</a:t>
                </a:r>
                <a:endParaRPr lang="zh-CN" altLang="en-US"/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crossAx val="126902272"/>
        <c:crosses val="autoZero"/>
        <c:crossBetween val="between"/>
      </c:valAx>
    </c:plotArea>
    <c:legend>
      <c:legendPos val="t"/>
      <c:overlay val="0"/>
    </c:legend>
    <c:plotVisOnly val="1"/>
    <c:dispBlanksAs val="gap"/>
    <c:showDLblsOverMax val="0"/>
  </c:chart>
  <c:spPr>
    <a:ln>
      <a:noFill/>
    </a:ln>
  </c:spPr>
  <c:txPr>
    <a:bodyPr/>
    <a:lstStyle/>
    <a:p>
      <a:pPr>
        <a:defRPr sz="1200">
          <a:latin typeface="Arial Unicode MS" pitchFamily="34" charset="-122"/>
          <a:ea typeface="Arial Unicode MS" pitchFamily="34" charset="-122"/>
          <a:cs typeface="Arial Unicode MS" pitchFamily="34" charset="-122"/>
        </a:defRPr>
      </a:pPr>
      <a:endParaRPr lang="zh-CN"/>
    </a:p>
  </c:txPr>
  <c:externalData r:id="rId2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Sheet1!$E$128</c:f>
              <c:strCache>
                <c:ptCount val="1"/>
                <c:pt idx="0">
                  <c:v>One SM</c:v>
                </c:pt>
              </c:strCache>
            </c:strRef>
          </c:tx>
          <c:spPr>
            <a:solidFill>
              <a:srgbClr val="93CBDB"/>
            </a:solidFill>
            <a:ln>
              <a:solidFill>
                <a:schemeClr val="tx1"/>
              </a:solidFill>
            </a:ln>
          </c:spPr>
          <c:invertIfNegative val="0"/>
          <c:cat>
            <c:strRef>
              <c:f>Sheet1!$F$127:$H$127</c:f>
              <c:strCache>
                <c:ptCount val="3"/>
                <c:pt idx="0">
                  <c:v>No
sharing</c:v>
                </c:pt>
                <c:pt idx="1">
                  <c:v>Moderate sharing</c:v>
                </c:pt>
                <c:pt idx="2">
                  <c:v>High
sharing</c:v>
                </c:pt>
              </c:strCache>
            </c:strRef>
          </c:cat>
          <c:val>
            <c:numRef>
              <c:f>Sheet1!$F$128:$H$128</c:f>
              <c:numCache>
                <c:formatCode>General</c:formatCode>
                <c:ptCount val="3"/>
                <c:pt idx="0">
                  <c:v>1</c:v>
                </c:pt>
                <c:pt idx="1">
                  <c:v>0.77</c:v>
                </c:pt>
                <c:pt idx="2">
                  <c:v>0.33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D079-8B43-BC75-7B59BF41D487}"/>
            </c:ext>
          </c:extLst>
        </c:ser>
        <c:ser>
          <c:idx val="1"/>
          <c:order val="1"/>
          <c:tx>
            <c:strRef>
              <c:f>Sheet1!$E$129</c:f>
              <c:strCache>
                <c:ptCount val="1"/>
                <c:pt idx="0">
                  <c:v>Multiple SMs</c:v>
                </c:pt>
              </c:strCache>
            </c:strRef>
          </c:tx>
          <c:spPr>
            <a:solidFill>
              <a:srgbClr val="098040"/>
            </a:solidFill>
            <a:ln>
              <a:solidFill>
                <a:schemeClr val="tx1"/>
              </a:solidFill>
            </a:ln>
          </c:spPr>
          <c:invertIfNegative val="0"/>
          <c:cat>
            <c:strRef>
              <c:f>Sheet1!$F$127:$H$127</c:f>
              <c:strCache>
                <c:ptCount val="3"/>
                <c:pt idx="0">
                  <c:v>No
sharing</c:v>
                </c:pt>
                <c:pt idx="1">
                  <c:v>Moderate sharing</c:v>
                </c:pt>
                <c:pt idx="2">
                  <c:v>High
sharing</c:v>
                </c:pt>
              </c:strCache>
            </c:strRef>
          </c:cat>
          <c:val>
            <c:numRef>
              <c:f>Sheet1!$F$129:$H$129</c:f>
              <c:numCache>
                <c:formatCode>General</c:formatCode>
                <c:ptCount val="3"/>
                <c:pt idx="0">
                  <c:v>0</c:v>
                </c:pt>
                <c:pt idx="1">
                  <c:v>0.23</c:v>
                </c:pt>
                <c:pt idx="2">
                  <c:v>0.67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D079-8B43-BC75-7B59BF41D48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82953728"/>
        <c:axId val="78555392"/>
      </c:barChart>
      <c:catAx>
        <c:axId val="82953728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crossAx val="78555392"/>
        <c:crosses val="autoZero"/>
        <c:auto val="1"/>
        <c:lblAlgn val="ctr"/>
        <c:lblOffset val="100"/>
        <c:noMultiLvlLbl val="0"/>
      </c:catAx>
      <c:valAx>
        <c:axId val="78555392"/>
        <c:scaling>
          <c:orientation val="minMax"/>
          <c:max val="1"/>
          <c:min val="0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Percentage of LLC Lines</a:t>
                </a:r>
                <a:endParaRPr lang="zh-CN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82953728"/>
        <c:crosses val="autoZero"/>
        <c:crossBetween val="between"/>
      </c:valAx>
    </c:plotArea>
    <c:legend>
      <c:legendPos val="t"/>
      <c:layout/>
      <c:overlay val="0"/>
    </c:legend>
    <c:plotVisOnly val="1"/>
    <c:dispBlanksAs val="gap"/>
    <c:showDLblsOverMax val="0"/>
  </c:chart>
  <c:spPr>
    <a:ln>
      <a:noFill/>
    </a:ln>
  </c:spPr>
  <c:txPr>
    <a:bodyPr/>
    <a:lstStyle/>
    <a:p>
      <a:pPr>
        <a:defRPr sz="1400">
          <a:latin typeface="Arial Unicode MS" pitchFamily="34" charset="-122"/>
          <a:ea typeface="Arial Unicode MS" pitchFamily="34" charset="-122"/>
          <a:cs typeface="Arial Unicode MS" pitchFamily="34" charset="-122"/>
        </a:defRPr>
      </a:pPr>
      <a:endParaRPr lang="zh-CN"/>
    </a:p>
  </c:txPr>
  <c:externalData r:id="rId1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Sheet1!$D$4</c:f>
              <c:strCache>
                <c:ptCount val="1"/>
                <c:pt idx="0">
                  <c:v>PVC</c:v>
                </c:pt>
              </c:strCache>
            </c:strRef>
          </c:tx>
          <c:cat>
            <c:numRef>
              <c:f>Sheet1!$C$5:$C$44</c:f>
              <c:numCache>
                <c:formatCode>General</c:formatCode>
                <c:ptCount val="40"/>
                <c:pt idx="0">
                  <c:v>2</c:v>
                </c:pt>
                <c:pt idx="4">
                  <c:v>10</c:v>
                </c:pt>
                <c:pt idx="9">
                  <c:v>20</c:v>
                </c:pt>
                <c:pt idx="14">
                  <c:v>30</c:v>
                </c:pt>
                <c:pt idx="19">
                  <c:v>40</c:v>
                </c:pt>
                <c:pt idx="24">
                  <c:v>50</c:v>
                </c:pt>
                <c:pt idx="29">
                  <c:v>60</c:v>
                </c:pt>
                <c:pt idx="34">
                  <c:v>70</c:v>
                </c:pt>
                <c:pt idx="39">
                  <c:v>80</c:v>
                </c:pt>
              </c:numCache>
            </c:numRef>
          </c:cat>
          <c:val>
            <c:numRef>
              <c:f>Sheet1!$D$5:$D$44</c:f>
              <c:numCache>
                <c:formatCode>General</c:formatCode>
                <c:ptCount val="40"/>
                <c:pt idx="0">
                  <c:v>0.35140196816984198</c:v>
                </c:pt>
                <c:pt idx="1">
                  <c:v>0.676391738393603</c:v>
                </c:pt>
                <c:pt idx="2">
                  <c:v>0.85790938569082698</c:v>
                </c:pt>
                <c:pt idx="3">
                  <c:v>0.92849359745768201</c:v>
                </c:pt>
                <c:pt idx="4">
                  <c:v>0.97152584889367299</c:v>
                </c:pt>
                <c:pt idx="5">
                  <c:v>0.99434349366678099</c:v>
                </c:pt>
                <c:pt idx="6">
                  <c:v>1.0109159089285</c:v>
                </c:pt>
                <c:pt idx="7">
                  <c:v>1.0216853480807999</c:v>
                </c:pt>
                <c:pt idx="8">
                  <c:v>1.02807171473091</c:v>
                </c:pt>
                <c:pt idx="9">
                  <c:v>1.03332791774371</c:v>
                </c:pt>
                <c:pt idx="10">
                  <c:v>1.0375015953473801</c:v>
                </c:pt>
                <c:pt idx="11">
                  <c:v>1.0394661389962601</c:v>
                </c:pt>
                <c:pt idx="12">
                  <c:v>1.0420002083283699</c:v>
                </c:pt>
                <c:pt idx="13">
                  <c:v>1.0430148314868699</c:v>
                </c:pt>
                <c:pt idx="14">
                  <c:v>1.04355307236353</c:v>
                </c:pt>
                <c:pt idx="15">
                  <c:v>1.04402021140708</c:v>
                </c:pt>
                <c:pt idx="16">
                  <c:v>1.0446807474366899</c:v>
                </c:pt>
                <c:pt idx="17">
                  <c:v>1.0438751636675301</c:v>
                </c:pt>
                <c:pt idx="18">
                  <c:v>1.0432882180351899</c:v>
                </c:pt>
                <c:pt idx="19">
                  <c:v>1.04158852871465</c:v>
                </c:pt>
                <c:pt idx="20">
                  <c:v>1.0411210341619399</c:v>
                </c:pt>
                <c:pt idx="21">
                  <c:v>1.0406940676541001</c:v>
                </c:pt>
                <c:pt idx="22">
                  <c:v>1.0409294147217001</c:v>
                </c:pt>
                <c:pt idx="23">
                  <c:v>1.0380949401446899</c:v>
                </c:pt>
                <c:pt idx="24">
                  <c:v>1.0368147516395101</c:v>
                </c:pt>
                <c:pt idx="25">
                  <c:v>1.0365733609161001</c:v>
                </c:pt>
                <c:pt idx="26">
                  <c:v>1.0321355400024199</c:v>
                </c:pt>
                <c:pt idx="27">
                  <c:v>1.03165524711975</c:v>
                </c:pt>
                <c:pt idx="28">
                  <c:v>1.0288669887342701</c:v>
                </c:pt>
                <c:pt idx="29">
                  <c:v>1.02571682201824</c:v>
                </c:pt>
                <c:pt idx="30">
                  <c:v>1.0248820864975099</c:v>
                </c:pt>
                <c:pt idx="31">
                  <c:v>1.0187417321899599</c:v>
                </c:pt>
                <c:pt idx="32">
                  <c:v>1.0206344629874</c:v>
                </c:pt>
                <c:pt idx="33">
                  <c:v>1.0174267037865601</c:v>
                </c:pt>
                <c:pt idx="34">
                  <c:v>1.0143142210420799</c:v>
                </c:pt>
                <c:pt idx="35">
                  <c:v>1.0121633905904499</c:v>
                </c:pt>
                <c:pt idx="36">
                  <c:v>1.0097413066454901</c:v>
                </c:pt>
                <c:pt idx="37">
                  <c:v>1.00896771870123</c:v>
                </c:pt>
                <c:pt idx="38">
                  <c:v>1.00748133488003</c:v>
                </c:pt>
                <c:pt idx="39">
                  <c:v>1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00C4-E34D-9DCC-1ACDBB077520}"/>
            </c:ext>
          </c:extLst>
        </c:ser>
        <c:ser>
          <c:idx val="1"/>
          <c:order val="1"/>
          <c:tx>
            <c:strRef>
              <c:f>Sheet1!$E$4</c:f>
              <c:strCache>
                <c:ptCount val="1"/>
                <c:pt idx="0">
                  <c:v>LBM</c:v>
                </c:pt>
              </c:strCache>
            </c:strRef>
          </c:tx>
          <c:cat>
            <c:numRef>
              <c:f>Sheet1!$C$5:$C$44</c:f>
              <c:numCache>
                <c:formatCode>General</c:formatCode>
                <c:ptCount val="40"/>
                <c:pt idx="0">
                  <c:v>2</c:v>
                </c:pt>
                <c:pt idx="4">
                  <c:v>10</c:v>
                </c:pt>
                <c:pt idx="9">
                  <c:v>20</c:v>
                </c:pt>
                <c:pt idx="14">
                  <c:v>30</c:v>
                </c:pt>
                <c:pt idx="19">
                  <c:v>40</c:v>
                </c:pt>
                <c:pt idx="24">
                  <c:v>50</c:v>
                </c:pt>
                <c:pt idx="29">
                  <c:v>60</c:v>
                </c:pt>
                <c:pt idx="34">
                  <c:v>70</c:v>
                </c:pt>
                <c:pt idx="39">
                  <c:v>80</c:v>
                </c:pt>
              </c:numCache>
            </c:numRef>
          </c:cat>
          <c:val>
            <c:numRef>
              <c:f>Sheet1!$E$5:$E$44</c:f>
              <c:numCache>
                <c:formatCode>General</c:formatCode>
                <c:ptCount val="40"/>
                <c:pt idx="0">
                  <c:v>0.40279226474970298</c:v>
                </c:pt>
                <c:pt idx="1">
                  <c:v>0.78449506250813394</c:v>
                </c:pt>
                <c:pt idx="2">
                  <c:v>0.91377096217213505</c:v>
                </c:pt>
                <c:pt idx="3">
                  <c:v>0.93810317575317803</c:v>
                </c:pt>
                <c:pt idx="4">
                  <c:v>0.96131600574734799</c:v>
                </c:pt>
                <c:pt idx="5">
                  <c:v>0.96911002736885399</c:v>
                </c:pt>
                <c:pt idx="6">
                  <c:v>0.97035513882236801</c:v>
                </c:pt>
                <c:pt idx="7">
                  <c:v>0.96024381619839405</c:v>
                </c:pt>
                <c:pt idx="8">
                  <c:v>0.94686135682121597</c:v>
                </c:pt>
                <c:pt idx="9">
                  <c:v>0.92906146175420901</c:v>
                </c:pt>
                <c:pt idx="10">
                  <c:v>0.92436860460871895</c:v>
                </c:pt>
                <c:pt idx="11">
                  <c:v>0.925697411738853</c:v>
                </c:pt>
                <c:pt idx="12">
                  <c:v>0.92431071817158394</c:v>
                </c:pt>
                <c:pt idx="13">
                  <c:v>0.92676038370227598</c:v>
                </c:pt>
                <c:pt idx="14">
                  <c:v>0.93454445033140898</c:v>
                </c:pt>
                <c:pt idx="15">
                  <c:v>0.93346599282429399</c:v>
                </c:pt>
                <c:pt idx="16">
                  <c:v>0.93971772803477005</c:v>
                </c:pt>
                <c:pt idx="17">
                  <c:v>0.94408760098325795</c:v>
                </c:pt>
                <c:pt idx="18">
                  <c:v>0.95186208132343797</c:v>
                </c:pt>
                <c:pt idx="19">
                  <c:v>0.95001450847962499</c:v>
                </c:pt>
                <c:pt idx="20">
                  <c:v>0.955277012410925</c:v>
                </c:pt>
                <c:pt idx="21">
                  <c:v>0.96261052345930798</c:v>
                </c:pt>
                <c:pt idx="22">
                  <c:v>0.96371515890933102</c:v>
                </c:pt>
                <c:pt idx="23">
                  <c:v>0.96142292973950705</c:v>
                </c:pt>
                <c:pt idx="24">
                  <c:v>0.97634067016271198</c:v>
                </c:pt>
                <c:pt idx="25">
                  <c:v>0.97431058912538704</c:v>
                </c:pt>
                <c:pt idx="26">
                  <c:v>0.97572862248346004</c:v>
                </c:pt>
                <c:pt idx="27">
                  <c:v>0.975106619811835</c:v>
                </c:pt>
                <c:pt idx="28">
                  <c:v>0.981070397650326</c:v>
                </c:pt>
                <c:pt idx="29">
                  <c:v>0.98107150376059005</c:v>
                </c:pt>
                <c:pt idx="30">
                  <c:v>0.98934742075365101</c:v>
                </c:pt>
                <c:pt idx="31">
                  <c:v>0.97685501143533604</c:v>
                </c:pt>
                <c:pt idx="32">
                  <c:v>0.99089265679205096</c:v>
                </c:pt>
                <c:pt idx="33">
                  <c:v>0.99015451254273701</c:v>
                </c:pt>
                <c:pt idx="34">
                  <c:v>0.98753561214169805</c:v>
                </c:pt>
                <c:pt idx="35">
                  <c:v>0.99058331462163396</c:v>
                </c:pt>
                <c:pt idx="36">
                  <c:v>0.99587789575058205</c:v>
                </c:pt>
                <c:pt idx="37">
                  <c:v>0.99683578723895305</c:v>
                </c:pt>
                <c:pt idx="38">
                  <c:v>0.99887250493785995</c:v>
                </c:pt>
                <c:pt idx="39">
                  <c:v>1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1-00C4-E34D-9DCC-1ACDBB077520}"/>
            </c:ext>
          </c:extLst>
        </c:ser>
        <c:ser>
          <c:idx val="2"/>
          <c:order val="2"/>
          <c:tx>
            <c:strRef>
              <c:f>Sheet1!$F$4</c:f>
              <c:strCache>
                <c:ptCount val="1"/>
                <c:pt idx="0">
                  <c:v>BH</c:v>
                </c:pt>
              </c:strCache>
            </c:strRef>
          </c:tx>
          <c:cat>
            <c:numRef>
              <c:f>Sheet1!$C$5:$C$44</c:f>
              <c:numCache>
                <c:formatCode>General</c:formatCode>
                <c:ptCount val="40"/>
                <c:pt idx="0">
                  <c:v>2</c:v>
                </c:pt>
                <c:pt idx="4">
                  <c:v>10</c:v>
                </c:pt>
                <c:pt idx="9">
                  <c:v>20</c:v>
                </c:pt>
                <c:pt idx="14">
                  <c:v>30</c:v>
                </c:pt>
                <c:pt idx="19">
                  <c:v>40</c:v>
                </c:pt>
                <c:pt idx="24">
                  <c:v>50</c:v>
                </c:pt>
                <c:pt idx="29">
                  <c:v>60</c:v>
                </c:pt>
                <c:pt idx="34">
                  <c:v>70</c:v>
                </c:pt>
                <c:pt idx="39">
                  <c:v>80</c:v>
                </c:pt>
              </c:numCache>
            </c:numRef>
          </c:cat>
          <c:val>
            <c:numRef>
              <c:f>Sheet1!$F$5:$F$44</c:f>
              <c:numCache>
                <c:formatCode>General</c:formatCode>
                <c:ptCount val="40"/>
                <c:pt idx="0">
                  <c:v>0.113215955990402</c:v>
                </c:pt>
                <c:pt idx="1">
                  <c:v>0.22647917838610401</c:v>
                </c:pt>
                <c:pt idx="2">
                  <c:v>0.33971226508506802</c:v>
                </c:pt>
                <c:pt idx="3">
                  <c:v>0.45287135788579402</c:v>
                </c:pt>
                <c:pt idx="4">
                  <c:v>0.56622687085275403</c:v>
                </c:pt>
                <c:pt idx="5">
                  <c:v>0.678692125111932</c:v>
                </c:pt>
                <c:pt idx="6">
                  <c:v>0.75312343940141802</c:v>
                </c:pt>
                <c:pt idx="7">
                  <c:v>0.77081533562555904</c:v>
                </c:pt>
                <c:pt idx="8">
                  <c:v>0.79994525348426004</c:v>
                </c:pt>
                <c:pt idx="9">
                  <c:v>0.825404446163295</c:v>
                </c:pt>
                <c:pt idx="10">
                  <c:v>0.85283250436250002</c:v>
                </c:pt>
                <c:pt idx="11">
                  <c:v>0.87460742873625197</c:v>
                </c:pt>
                <c:pt idx="12">
                  <c:v>0.90068960519367203</c:v>
                </c:pt>
                <c:pt idx="13">
                  <c:v>0.91763142751360405</c:v>
                </c:pt>
                <c:pt idx="14">
                  <c:v>0.92214918102656496</c:v>
                </c:pt>
                <c:pt idx="15">
                  <c:v>0.91995555343489499</c:v>
                </c:pt>
                <c:pt idx="16">
                  <c:v>0.94778748378412503</c:v>
                </c:pt>
                <c:pt idx="17">
                  <c:v>0.95444146356163695</c:v>
                </c:pt>
                <c:pt idx="18">
                  <c:v>0.95974453898124101</c:v>
                </c:pt>
                <c:pt idx="19">
                  <c:v>0.96641717419006701</c:v>
                </c:pt>
                <c:pt idx="20">
                  <c:v>0.974756959193396</c:v>
                </c:pt>
                <c:pt idx="21">
                  <c:v>0.97790757453562305</c:v>
                </c:pt>
                <c:pt idx="22">
                  <c:v>0.98148367721511698</c:v>
                </c:pt>
                <c:pt idx="23">
                  <c:v>0.97421415789383004</c:v>
                </c:pt>
                <c:pt idx="24">
                  <c:v>0.98416046253989298</c:v>
                </c:pt>
                <c:pt idx="25">
                  <c:v>0.981564935968819</c:v>
                </c:pt>
                <c:pt idx="26">
                  <c:v>0.98171803607099295</c:v>
                </c:pt>
                <c:pt idx="27">
                  <c:v>0.98021456974835197</c:v>
                </c:pt>
                <c:pt idx="28">
                  <c:v>0.98287655629348103</c:v>
                </c:pt>
                <c:pt idx="29">
                  <c:v>0.986340367626799</c:v>
                </c:pt>
                <c:pt idx="30">
                  <c:v>0.98609874391545904</c:v>
                </c:pt>
                <c:pt idx="31">
                  <c:v>0.98971206776800602</c:v>
                </c:pt>
                <c:pt idx="32">
                  <c:v>0.98756176024039599</c:v>
                </c:pt>
                <c:pt idx="33">
                  <c:v>0.98920837112254001</c:v>
                </c:pt>
                <c:pt idx="34">
                  <c:v>0.99014948381856505</c:v>
                </c:pt>
                <c:pt idx="35">
                  <c:v>0.99660829908387405</c:v>
                </c:pt>
                <c:pt idx="36">
                  <c:v>0.994685175246251</c:v>
                </c:pt>
                <c:pt idx="37">
                  <c:v>0.998036695233393</c:v>
                </c:pt>
                <c:pt idx="38">
                  <c:v>1.01098795935412</c:v>
                </c:pt>
                <c:pt idx="39">
                  <c:v>1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2-00C4-E34D-9DCC-1ACDBB077520}"/>
            </c:ext>
          </c:extLst>
        </c:ser>
        <c:ser>
          <c:idx val="3"/>
          <c:order val="3"/>
          <c:tx>
            <c:strRef>
              <c:f>Sheet1!$G$4</c:f>
              <c:strCache>
                <c:ptCount val="1"/>
                <c:pt idx="0">
                  <c:v>DWT2D</c:v>
                </c:pt>
              </c:strCache>
            </c:strRef>
          </c:tx>
          <c:cat>
            <c:numRef>
              <c:f>Sheet1!$C$5:$C$44</c:f>
              <c:numCache>
                <c:formatCode>General</c:formatCode>
                <c:ptCount val="40"/>
                <c:pt idx="0">
                  <c:v>2</c:v>
                </c:pt>
                <c:pt idx="4">
                  <c:v>10</c:v>
                </c:pt>
                <c:pt idx="9">
                  <c:v>20</c:v>
                </c:pt>
                <c:pt idx="14">
                  <c:v>30</c:v>
                </c:pt>
                <c:pt idx="19">
                  <c:v>40</c:v>
                </c:pt>
                <c:pt idx="24">
                  <c:v>50</c:v>
                </c:pt>
                <c:pt idx="29">
                  <c:v>60</c:v>
                </c:pt>
                <c:pt idx="34">
                  <c:v>70</c:v>
                </c:pt>
                <c:pt idx="39">
                  <c:v>80</c:v>
                </c:pt>
              </c:numCache>
            </c:numRef>
          </c:cat>
          <c:val>
            <c:numRef>
              <c:f>Sheet1!$G$5:$G$44</c:f>
              <c:numCache>
                <c:formatCode>General</c:formatCode>
                <c:ptCount val="40"/>
                <c:pt idx="0">
                  <c:v>0.137054948630523</c:v>
                </c:pt>
                <c:pt idx="1">
                  <c:v>0.25620664472781401</c:v>
                </c:pt>
                <c:pt idx="2">
                  <c:v>0.34636195582370999</c:v>
                </c:pt>
                <c:pt idx="3">
                  <c:v>0.418838737365819</c:v>
                </c:pt>
                <c:pt idx="4">
                  <c:v>0.48119634693607299</c:v>
                </c:pt>
                <c:pt idx="5">
                  <c:v>0.53319400991363797</c:v>
                </c:pt>
                <c:pt idx="6">
                  <c:v>0.59049257659861298</c:v>
                </c:pt>
                <c:pt idx="7">
                  <c:v>0.65408133499449705</c:v>
                </c:pt>
                <c:pt idx="8">
                  <c:v>0.75921427577468104</c:v>
                </c:pt>
                <c:pt idx="9">
                  <c:v>0.81874498612498503</c:v>
                </c:pt>
                <c:pt idx="10">
                  <c:v>0.85605322482906498</c:v>
                </c:pt>
                <c:pt idx="11">
                  <c:v>0.895810606079806</c:v>
                </c:pt>
                <c:pt idx="12">
                  <c:v>0.92088471819774498</c:v>
                </c:pt>
                <c:pt idx="13">
                  <c:v>0.94513174837253799</c:v>
                </c:pt>
                <c:pt idx="14">
                  <c:v>0.96557212575748896</c:v>
                </c:pt>
                <c:pt idx="15">
                  <c:v>0.98373980796202398</c:v>
                </c:pt>
                <c:pt idx="16">
                  <c:v>0.99388516945404004</c:v>
                </c:pt>
                <c:pt idx="17">
                  <c:v>0.99947029583416402</c:v>
                </c:pt>
                <c:pt idx="18">
                  <c:v>0.99945038214371895</c:v>
                </c:pt>
                <c:pt idx="19">
                  <c:v>0.99851238697924605</c:v>
                </c:pt>
                <c:pt idx="20">
                  <c:v>0.99942419262355797</c:v>
                </c:pt>
                <c:pt idx="21">
                  <c:v>0.99951507146540697</c:v>
                </c:pt>
                <c:pt idx="22">
                  <c:v>1.00088090925186</c:v>
                </c:pt>
                <c:pt idx="23">
                  <c:v>1.00010162016578</c:v>
                </c:pt>
                <c:pt idx="24">
                  <c:v>0.99990610393232604</c:v>
                </c:pt>
                <c:pt idx="25">
                  <c:v>1.0000906374637799</c:v>
                </c:pt>
                <c:pt idx="26">
                  <c:v>0.99946184760185397</c:v>
                </c:pt>
                <c:pt idx="27">
                  <c:v>0.99990151774907199</c:v>
                </c:pt>
                <c:pt idx="28">
                  <c:v>1.00027625719653</c:v>
                </c:pt>
                <c:pt idx="29">
                  <c:v>0.99920164204670703</c:v>
                </c:pt>
                <c:pt idx="30">
                  <c:v>1.00046248037445</c:v>
                </c:pt>
                <c:pt idx="31">
                  <c:v>1.0003105328819</c:v>
                </c:pt>
                <c:pt idx="32">
                  <c:v>1.0001758439210799</c:v>
                </c:pt>
                <c:pt idx="33">
                  <c:v>1.0006575138517799</c:v>
                </c:pt>
                <c:pt idx="34">
                  <c:v>1.00051920421996</c:v>
                </c:pt>
                <c:pt idx="35">
                  <c:v>0.99991382803043805</c:v>
                </c:pt>
                <c:pt idx="36">
                  <c:v>1.00045584247763</c:v>
                </c:pt>
                <c:pt idx="37">
                  <c:v>1.0004227736825899</c:v>
                </c:pt>
                <c:pt idx="38">
                  <c:v>1.00003113777051</c:v>
                </c:pt>
                <c:pt idx="39">
                  <c:v>1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3-00C4-E34D-9DCC-1ACDBB077520}"/>
            </c:ext>
          </c:extLst>
        </c:ser>
        <c:ser>
          <c:idx val="4"/>
          <c:order val="4"/>
          <c:tx>
            <c:strRef>
              <c:f>Sheet1!$H$4</c:f>
              <c:strCache>
                <c:ptCount val="1"/>
                <c:pt idx="0">
                  <c:v>EULER3D</c:v>
                </c:pt>
              </c:strCache>
            </c:strRef>
          </c:tx>
          <c:cat>
            <c:numRef>
              <c:f>Sheet1!$C$5:$C$44</c:f>
              <c:numCache>
                <c:formatCode>General</c:formatCode>
                <c:ptCount val="40"/>
                <c:pt idx="0">
                  <c:v>2</c:v>
                </c:pt>
                <c:pt idx="4">
                  <c:v>10</c:v>
                </c:pt>
                <c:pt idx="9">
                  <c:v>20</c:v>
                </c:pt>
                <c:pt idx="14">
                  <c:v>30</c:v>
                </c:pt>
                <c:pt idx="19">
                  <c:v>40</c:v>
                </c:pt>
                <c:pt idx="24">
                  <c:v>50</c:v>
                </c:pt>
                <c:pt idx="29">
                  <c:v>60</c:v>
                </c:pt>
                <c:pt idx="34">
                  <c:v>70</c:v>
                </c:pt>
                <c:pt idx="39">
                  <c:v>80</c:v>
                </c:pt>
              </c:numCache>
            </c:numRef>
          </c:cat>
          <c:val>
            <c:numRef>
              <c:f>Sheet1!$H$5:$H$44</c:f>
              <c:numCache>
                <c:formatCode>General</c:formatCode>
                <c:ptCount val="40"/>
                <c:pt idx="0">
                  <c:v>0.22949793497700799</c:v>
                </c:pt>
                <c:pt idx="1">
                  <c:v>0.36121632478390903</c:v>
                </c:pt>
                <c:pt idx="2">
                  <c:v>0.449862533660076</c:v>
                </c:pt>
                <c:pt idx="3">
                  <c:v>0.54341312167688705</c:v>
                </c:pt>
                <c:pt idx="4">
                  <c:v>0.88595299902703695</c:v>
                </c:pt>
                <c:pt idx="5">
                  <c:v>0.95772657722943699</c:v>
                </c:pt>
                <c:pt idx="6">
                  <c:v>0.95857741514834605</c:v>
                </c:pt>
                <c:pt idx="7">
                  <c:v>0.96595941816009001</c:v>
                </c:pt>
                <c:pt idx="8">
                  <c:v>0.97264520765289797</c:v>
                </c:pt>
                <c:pt idx="9">
                  <c:v>0.98117922300229699</c:v>
                </c:pt>
                <c:pt idx="10">
                  <c:v>0.98480239970609196</c:v>
                </c:pt>
                <c:pt idx="11">
                  <c:v>0.99332389976463098</c:v>
                </c:pt>
                <c:pt idx="12">
                  <c:v>0.99389980500369401</c:v>
                </c:pt>
                <c:pt idx="13">
                  <c:v>0.99497147724841195</c:v>
                </c:pt>
                <c:pt idx="14">
                  <c:v>0.99557786327650299</c:v>
                </c:pt>
                <c:pt idx="15">
                  <c:v>0.99597512283152301</c:v>
                </c:pt>
                <c:pt idx="16">
                  <c:v>0.995898214350597</c:v>
                </c:pt>
                <c:pt idx="17">
                  <c:v>0.99585198851822898</c:v>
                </c:pt>
                <c:pt idx="18">
                  <c:v>0.99699471531750405</c:v>
                </c:pt>
                <c:pt idx="19">
                  <c:v>0.99649228694735903</c:v>
                </c:pt>
                <c:pt idx="20">
                  <c:v>0.99845819690993398</c:v>
                </c:pt>
                <c:pt idx="21">
                  <c:v>0.99698805395301504</c:v>
                </c:pt>
                <c:pt idx="22">
                  <c:v>0.99766044804741205</c:v>
                </c:pt>
                <c:pt idx="23">
                  <c:v>0.99750663108556004</c:v>
                </c:pt>
                <c:pt idx="24">
                  <c:v>0.99788552142335096</c:v>
                </c:pt>
                <c:pt idx="25">
                  <c:v>0.99717154426577603</c:v>
                </c:pt>
                <c:pt idx="26">
                  <c:v>0.99663903882566096</c:v>
                </c:pt>
                <c:pt idx="27">
                  <c:v>0.99684513740578196</c:v>
                </c:pt>
                <c:pt idx="28">
                  <c:v>0.99760029390747496</c:v>
                </c:pt>
                <c:pt idx="29">
                  <c:v>0.99758878791426597</c:v>
                </c:pt>
                <c:pt idx="30">
                  <c:v>0.99737098148140602</c:v>
                </c:pt>
                <c:pt idx="31">
                  <c:v>0.99941642409879805</c:v>
                </c:pt>
                <c:pt idx="32">
                  <c:v>0.99721958683391398</c:v>
                </c:pt>
                <c:pt idx="33">
                  <c:v>0.99850664319713101</c:v>
                </c:pt>
                <c:pt idx="34">
                  <c:v>0.99864067792504496</c:v>
                </c:pt>
                <c:pt idx="35">
                  <c:v>0.99899857487171795</c:v>
                </c:pt>
                <c:pt idx="36">
                  <c:v>0.99876098620491904</c:v>
                </c:pt>
                <c:pt idx="37">
                  <c:v>0.99880297298715703</c:v>
                </c:pt>
                <c:pt idx="38">
                  <c:v>0.99973092124652196</c:v>
                </c:pt>
                <c:pt idx="39">
                  <c:v>1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4-00C4-E34D-9DCC-1ACDBB077520}"/>
            </c:ext>
          </c:extLst>
        </c:ser>
        <c:ser>
          <c:idx val="5"/>
          <c:order val="5"/>
          <c:tx>
            <c:strRef>
              <c:f>Sheet1!$I$4</c:f>
              <c:strCache>
                <c:ptCount val="1"/>
                <c:pt idx="0">
                  <c:v>FWT</c:v>
                </c:pt>
              </c:strCache>
            </c:strRef>
          </c:tx>
          <c:cat>
            <c:numRef>
              <c:f>Sheet1!$C$5:$C$44</c:f>
              <c:numCache>
                <c:formatCode>General</c:formatCode>
                <c:ptCount val="40"/>
                <c:pt idx="0">
                  <c:v>2</c:v>
                </c:pt>
                <c:pt idx="4">
                  <c:v>10</c:v>
                </c:pt>
                <c:pt idx="9">
                  <c:v>20</c:v>
                </c:pt>
                <c:pt idx="14">
                  <c:v>30</c:v>
                </c:pt>
                <c:pt idx="19">
                  <c:v>40</c:v>
                </c:pt>
                <c:pt idx="24">
                  <c:v>50</c:v>
                </c:pt>
                <c:pt idx="29">
                  <c:v>60</c:v>
                </c:pt>
                <c:pt idx="34">
                  <c:v>70</c:v>
                </c:pt>
                <c:pt idx="39">
                  <c:v>80</c:v>
                </c:pt>
              </c:numCache>
            </c:numRef>
          </c:cat>
          <c:val>
            <c:numRef>
              <c:f>Sheet1!$I$5:$I$44</c:f>
              <c:numCache>
                <c:formatCode>General</c:formatCode>
                <c:ptCount val="40"/>
                <c:pt idx="0">
                  <c:v>0.14105264386191099</c:v>
                </c:pt>
                <c:pt idx="1">
                  <c:v>0.271644082272331</c:v>
                </c:pt>
                <c:pt idx="2">
                  <c:v>0.40663084938655603</c:v>
                </c:pt>
                <c:pt idx="3">
                  <c:v>0.51560513356081505</c:v>
                </c:pt>
                <c:pt idx="4">
                  <c:v>0.60799331825662495</c:v>
                </c:pt>
                <c:pt idx="5">
                  <c:v>0.68366065109298602</c:v>
                </c:pt>
                <c:pt idx="6">
                  <c:v>0.75323013013870999</c:v>
                </c:pt>
                <c:pt idx="7">
                  <c:v>0.81289177487623199</c:v>
                </c:pt>
                <c:pt idx="8">
                  <c:v>0.87150962161172296</c:v>
                </c:pt>
                <c:pt idx="9">
                  <c:v>0.91860608367169105</c:v>
                </c:pt>
                <c:pt idx="10">
                  <c:v>0.96640581627629196</c:v>
                </c:pt>
                <c:pt idx="11">
                  <c:v>1.00044038559152</c:v>
                </c:pt>
                <c:pt idx="12">
                  <c:v>1.0073642568916601</c:v>
                </c:pt>
                <c:pt idx="13">
                  <c:v>1.0005633569567001</c:v>
                </c:pt>
                <c:pt idx="14">
                  <c:v>1.0027878371446199</c:v>
                </c:pt>
                <c:pt idx="15">
                  <c:v>1.0018706009125899</c:v>
                </c:pt>
                <c:pt idx="16">
                  <c:v>1.0018149496378399</c:v>
                </c:pt>
                <c:pt idx="17">
                  <c:v>1.00100946475591</c:v>
                </c:pt>
                <c:pt idx="18">
                  <c:v>1.0008544041476299</c:v>
                </c:pt>
                <c:pt idx="19">
                  <c:v>1.00416868439937</c:v>
                </c:pt>
                <c:pt idx="20">
                  <c:v>1.0026682317839599</c:v>
                </c:pt>
                <c:pt idx="21">
                  <c:v>1.0011770917810601</c:v>
                </c:pt>
                <c:pt idx="22">
                  <c:v>1.00081995870136</c:v>
                </c:pt>
                <c:pt idx="23">
                  <c:v>1.00354866636656</c:v>
                </c:pt>
                <c:pt idx="24">
                  <c:v>1.00108396565598</c:v>
                </c:pt>
                <c:pt idx="25">
                  <c:v>1.0004787580430601</c:v>
                </c:pt>
                <c:pt idx="26">
                  <c:v>0.99992875290429994</c:v>
                </c:pt>
                <c:pt idx="27">
                  <c:v>1.0028070233703901</c:v>
                </c:pt>
                <c:pt idx="28">
                  <c:v>1.0002679339598799</c:v>
                </c:pt>
                <c:pt idx="29">
                  <c:v>1.00251676158051</c:v>
                </c:pt>
                <c:pt idx="30">
                  <c:v>0.99878801397205996</c:v>
                </c:pt>
                <c:pt idx="31">
                  <c:v>1.00151919004057</c:v>
                </c:pt>
                <c:pt idx="32">
                  <c:v>0.99905942613662102</c:v>
                </c:pt>
                <c:pt idx="33">
                  <c:v>0.99809529024159305</c:v>
                </c:pt>
                <c:pt idx="34">
                  <c:v>0.99844232530773103</c:v>
                </c:pt>
                <c:pt idx="35">
                  <c:v>1.00145018694789</c:v>
                </c:pt>
                <c:pt idx="36">
                  <c:v>0.99677536766867303</c:v>
                </c:pt>
                <c:pt idx="37">
                  <c:v>1.0014115900960401</c:v>
                </c:pt>
                <c:pt idx="38">
                  <c:v>0.99825225825243302</c:v>
                </c:pt>
                <c:pt idx="39">
                  <c:v>1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5-00C4-E34D-9DCC-1ACDBB077520}"/>
            </c:ext>
          </c:extLst>
        </c:ser>
        <c:ser>
          <c:idx val="6"/>
          <c:order val="6"/>
          <c:tx>
            <c:strRef>
              <c:f>Sheet1!$J$4</c:f>
              <c:strCache>
                <c:ptCount val="1"/>
                <c:pt idx="0">
                  <c:v>2DCONV</c:v>
                </c:pt>
              </c:strCache>
            </c:strRef>
          </c:tx>
          <c:cat>
            <c:numRef>
              <c:f>Sheet1!$C$5:$C$44</c:f>
              <c:numCache>
                <c:formatCode>General</c:formatCode>
                <c:ptCount val="40"/>
                <c:pt idx="0">
                  <c:v>2</c:v>
                </c:pt>
                <c:pt idx="4">
                  <c:v>10</c:v>
                </c:pt>
                <c:pt idx="9">
                  <c:v>20</c:v>
                </c:pt>
                <c:pt idx="14">
                  <c:v>30</c:v>
                </c:pt>
                <c:pt idx="19">
                  <c:v>40</c:v>
                </c:pt>
                <c:pt idx="24">
                  <c:v>50</c:v>
                </c:pt>
                <c:pt idx="29">
                  <c:v>60</c:v>
                </c:pt>
                <c:pt idx="34">
                  <c:v>70</c:v>
                </c:pt>
                <c:pt idx="39">
                  <c:v>80</c:v>
                </c:pt>
              </c:numCache>
            </c:numRef>
          </c:cat>
          <c:val>
            <c:numRef>
              <c:f>Sheet1!$J$5:$J$44</c:f>
              <c:numCache>
                <c:formatCode>General</c:formatCode>
                <c:ptCount val="40"/>
                <c:pt idx="0">
                  <c:v>4.40656873651179E-2</c:v>
                </c:pt>
                <c:pt idx="1">
                  <c:v>8.6692145911450594E-2</c:v>
                </c:pt>
                <c:pt idx="2">
                  <c:v>0.12926486682582899</c:v>
                </c:pt>
                <c:pt idx="3">
                  <c:v>0.17226713344045</c:v>
                </c:pt>
                <c:pt idx="4">
                  <c:v>0.21492032260899699</c:v>
                </c:pt>
                <c:pt idx="5">
                  <c:v>0.25788934375256301</c:v>
                </c:pt>
                <c:pt idx="6">
                  <c:v>0.298402622238503</c:v>
                </c:pt>
                <c:pt idx="7">
                  <c:v>0.33846503370072001</c:v>
                </c:pt>
                <c:pt idx="8">
                  <c:v>0.377197468385017</c:v>
                </c:pt>
                <c:pt idx="9">
                  <c:v>0.41298404635919</c:v>
                </c:pt>
                <c:pt idx="10">
                  <c:v>0.44738110578543</c:v>
                </c:pt>
                <c:pt idx="11">
                  <c:v>0.47821920199971901</c:v>
                </c:pt>
                <c:pt idx="12">
                  <c:v>0.51271868274652399</c:v>
                </c:pt>
                <c:pt idx="13">
                  <c:v>0.54545868049909896</c:v>
                </c:pt>
                <c:pt idx="14">
                  <c:v>0.57310651446189798</c:v>
                </c:pt>
                <c:pt idx="15">
                  <c:v>0.59173373078386104</c:v>
                </c:pt>
                <c:pt idx="16">
                  <c:v>0.63266032707384001</c:v>
                </c:pt>
                <c:pt idx="17">
                  <c:v>0.66251859002245705</c:v>
                </c:pt>
                <c:pt idx="18">
                  <c:v>0.69032305674496497</c:v>
                </c:pt>
                <c:pt idx="19">
                  <c:v>0.718913727528805</c:v>
                </c:pt>
                <c:pt idx="20">
                  <c:v>0.74635482362172001</c:v>
                </c:pt>
                <c:pt idx="21">
                  <c:v>0.77345920073939101</c:v>
                </c:pt>
                <c:pt idx="22">
                  <c:v>0.79516726933624904</c:v>
                </c:pt>
                <c:pt idx="23">
                  <c:v>0.821048118357667</c:v>
                </c:pt>
                <c:pt idx="24">
                  <c:v>0.84289903982183501</c:v>
                </c:pt>
                <c:pt idx="25">
                  <c:v>0.86314316265824398</c:v>
                </c:pt>
                <c:pt idx="26">
                  <c:v>0.88255717530052602</c:v>
                </c:pt>
                <c:pt idx="27">
                  <c:v>0.90193253317301803</c:v>
                </c:pt>
                <c:pt idx="28">
                  <c:v>0.91806389116206599</c:v>
                </c:pt>
                <c:pt idx="29">
                  <c:v>0.93423098210990896</c:v>
                </c:pt>
                <c:pt idx="30">
                  <c:v>0.94612563518789095</c:v>
                </c:pt>
                <c:pt idx="31">
                  <c:v>0.958026447759322</c:v>
                </c:pt>
                <c:pt idx="32">
                  <c:v>0.96841478881742304</c:v>
                </c:pt>
                <c:pt idx="33">
                  <c:v>0.97567430462280202</c:v>
                </c:pt>
                <c:pt idx="34">
                  <c:v>0.98185089461509401</c:v>
                </c:pt>
                <c:pt idx="35">
                  <c:v>0.98707758016245095</c:v>
                </c:pt>
                <c:pt idx="36">
                  <c:v>0.99035853700659204</c:v>
                </c:pt>
                <c:pt idx="37">
                  <c:v>0.99337787331485505</c:v>
                </c:pt>
                <c:pt idx="38">
                  <c:v>0.99821153579941002</c:v>
                </c:pt>
                <c:pt idx="39">
                  <c:v>1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6-00C4-E34D-9DCC-1ACDBB077520}"/>
            </c:ext>
          </c:extLst>
        </c:ser>
        <c:ser>
          <c:idx val="7"/>
          <c:order val="7"/>
          <c:tx>
            <c:strRef>
              <c:f>Sheet1!$K$4</c:f>
              <c:strCache>
                <c:ptCount val="1"/>
                <c:pt idx="0">
                  <c:v>SC</c:v>
                </c:pt>
              </c:strCache>
            </c:strRef>
          </c:tx>
          <c:cat>
            <c:numRef>
              <c:f>Sheet1!$C$5:$C$44</c:f>
              <c:numCache>
                <c:formatCode>General</c:formatCode>
                <c:ptCount val="40"/>
                <c:pt idx="0">
                  <c:v>2</c:v>
                </c:pt>
                <c:pt idx="4">
                  <c:v>10</c:v>
                </c:pt>
                <c:pt idx="9">
                  <c:v>20</c:v>
                </c:pt>
                <c:pt idx="14">
                  <c:v>30</c:v>
                </c:pt>
                <c:pt idx="19">
                  <c:v>40</c:v>
                </c:pt>
                <c:pt idx="24">
                  <c:v>50</c:v>
                </c:pt>
                <c:pt idx="29">
                  <c:v>60</c:v>
                </c:pt>
                <c:pt idx="34">
                  <c:v>70</c:v>
                </c:pt>
                <c:pt idx="39">
                  <c:v>80</c:v>
                </c:pt>
              </c:numCache>
            </c:numRef>
          </c:cat>
          <c:val>
            <c:numRef>
              <c:f>Sheet1!$K$5:$K$44</c:f>
              <c:numCache>
                <c:formatCode>General</c:formatCode>
                <c:ptCount val="40"/>
                <c:pt idx="0">
                  <c:v>0.11005255942643501</c:v>
                </c:pt>
                <c:pt idx="1">
                  <c:v>0.21869813888455</c:v>
                </c:pt>
                <c:pt idx="2">
                  <c:v>0.32582837781048801</c:v>
                </c:pt>
                <c:pt idx="3">
                  <c:v>0.42435886286970598</c:v>
                </c:pt>
                <c:pt idx="4">
                  <c:v>0.50630938488989297</c:v>
                </c:pt>
                <c:pt idx="5">
                  <c:v>0.57229197617342398</c:v>
                </c:pt>
                <c:pt idx="6">
                  <c:v>0.621149386874986</c:v>
                </c:pt>
                <c:pt idx="7">
                  <c:v>0.657376986856956</c:v>
                </c:pt>
                <c:pt idx="8">
                  <c:v>0.69056013305584496</c:v>
                </c:pt>
                <c:pt idx="9">
                  <c:v>0.72420608813356202</c:v>
                </c:pt>
                <c:pt idx="10">
                  <c:v>0.74728643293869701</c:v>
                </c:pt>
                <c:pt idx="11">
                  <c:v>0.77587996290244199</c:v>
                </c:pt>
                <c:pt idx="12">
                  <c:v>0.77041936448805703</c:v>
                </c:pt>
                <c:pt idx="13">
                  <c:v>0.771042779202602</c:v>
                </c:pt>
                <c:pt idx="14">
                  <c:v>0.79629397765678001</c:v>
                </c:pt>
                <c:pt idx="15">
                  <c:v>0.80722029657102501</c:v>
                </c:pt>
                <c:pt idx="16">
                  <c:v>0.83192138304503205</c:v>
                </c:pt>
                <c:pt idx="17">
                  <c:v>0.86692548754286003</c:v>
                </c:pt>
                <c:pt idx="18">
                  <c:v>0.89346073591392305</c:v>
                </c:pt>
                <c:pt idx="19">
                  <c:v>0.88471016508595302</c:v>
                </c:pt>
                <c:pt idx="20">
                  <c:v>0.91944564465657197</c:v>
                </c:pt>
                <c:pt idx="21">
                  <c:v>0.919089147507411</c:v>
                </c:pt>
                <c:pt idx="22">
                  <c:v>0.95817509883348395</c:v>
                </c:pt>
                <c:pt idx="23">
                  <c:v>0.93622161283316796</c:v>
                </c:pt>
                <c:pt idx="24">
                  <c:v>0.95392820702877601</c:v>
                </c:pt>
                <c:pt idx="25">
                  <c:v>0.95275479415818098</c:v>
                </c:pt>
                <c:pt idx="26">
                  <c:v>0.95325072585642401</c:v>
                </c:pt>
                <c:pt idx="27">
                  <c:v>0.93208160187873501</c:v>
                </c:pt>
                <c:pt idx="28">
                  <c:v>0.96310083770000599</c:v>
                </c:pt>
                <c:pt idx="29">
                  <c:v>0.96580268087677301</c:v>
                </c:pt>
                <c:pt idx="30">
                  <c:v>0.95983203657305605</c:v>
                </c:pt>
                <c:pt idx="31">
                  <c:v>0.97097689780096297</c:v>
                </c:pt>
                <c:pt idx="32">
                  <c:v>0.96231750009447403</c:v>
                </c:pt>
                <c:pt idx="33">
                  <c:v>0.94957306848433098</c:v>
                </c:pt>
                <c:pt idx="34">
                  <c:v>0.96565653070451196</c:v>
                </c:pt>
                <c:pt idx="35">
                  <c:v>0.99323611539216194</c:v>
                </c:pt>
                <c:pt idx="36">
                  <c:v>0.97932225475568502</c:v>
                </c:pt>
                <c:pt idx="37">
                  <c:v>0.990421927807278</c:v>
                </c:pt>
                <c:pt idx="38">
                  <c:v>0.98254188386206098</c:v>
                </c:pt>
                <c:pt idx="39">
                  <c:v>1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7-00C4-E34D-9DCC-1ACDBB077520}"/>
            </c:ext>
          </c:extLst>
        </c:ser>
        <c:ser>
          <c:idx val="8"/>
          <c:order val="8"/>
          <c:tx>
            <c:strRef>
              <c:f>Sheet1!$L$4</c:f>
              <c:strCache>
                <c:ptCount val="1"/>
                <c:pt idx="0">
                  <c:v>CONVS</c:v>
                </c:pt>
              </c:strCache>
            </c:strRef>
          </c:tx>
          <c:cat>
            <c:numRef>
              <c:f>Sheet1!$C$5:$C$44</c:f>
              <c:numCache>
                <c:formatCode>General</c:formatCode>
                <c:ptCount val="40"/>
                <c:pt idx="0">
                  <c:v>2</c:v>
                </c:pt>
                <c:pt idx="4">
                  <c:v>10</c:v>
                </c:pt>
                <c:pt idx="9">
                  <c:v>20</c:v>
                </c:pt>
                <c:pt idx="14">
                  <c:v>30</c:v>
                </c:pt>
                <c:pt idx="19">
                  <c:v>40</c:v>
                </c:pt>
                <c:pt idx="24">
                  <c:v>50</c:v>
                </c:pt>
                <c:pt idx="29">
                  <c:v>60</c:v>
                </c:pt>
                <c:pt idx="34">
                  <c:v>70</c:v>
                </c:pt>
                <c:pt idx="39">
                  <c:v>80</c:v>
                </c:pt>
              </c:numCache>
            </c:numRef>
          </c:cat>
          <c:val>
            <c:numRef>
              <c:f>Sheet1!$L$5:$L$44</c:f>
              <c:numCache>
                <c:formatCode>General</c:formatCode>
                <c:ptCount val="40"/>
                <c:pt idx="0">
                  <c:v>3.7285922858051899E-2</c:v>
                </c:pt>
                <c:pt idx="1">
                  <c:v>7.4553088334647993E-2</c:v>
                </c:pt>
                <c:pt idx="2">
                  <c:v>0.111831394559017</c:v>
                </c:pt>
                <c:pt idx="3">
                  <c:v>0.14904314049949399</c:v>
                </c:pt>
                <c:pt idx="4">
                  <c:v>0.18638220927167101</c:v>
                </c:pt>
                <c:pt idx="5">
                  <c:v>0.22364329280943099</c:v>
                </c:pt>
                <c:pt idx="6">
                  <c:v>0.26090852570733197</c:v>
                </c:pt>
                <c:pt idx="7">
                  <c:v>0.29788506545246102</c:v>
                </c:pt>
                <c:pt idx="8">
                  <c:v>0.335378172114776</c:v>
                </c:pt>
                <c:pt idx="9">
                  <c:v>0.372505282476501</c:v>
                </c:pt>
                <c:pt idx="10">
                  <c:v>0.40954667728902799</c:v>
                </c:pt>
                <c:pt idx="11">
                  <c:v>0.44646342077569801</c:v>
                </c:pt>
                <c:pt idx="12">
                  <c:v>0.48334537784585002</c:v>
                </c:pt>
                <c:pt idx="13">
                  <c:v>0.51924763119850403</c:v>
                </c:pt>
                <c:pt idx="14">
                  <c:v>0.55519626643984998</c:v>
                </c:pt>
                <c:pt idx="15">
                  <c:v>0.592309678229057</c:v>
                </c:pt>
                <c:pt idx="16">
                  <c:v>0.62825689245665595</c:v>
                </c:pt>
                <c:pt idx="17">
                  <c:v>0.66385465098367602</c:v>
                </c:pt>
                <c:pt idx="18">
                  <c:v>0.69997420575847002</c:v>
                </c:pt>
                <c:pt idx="19">
                  <c:v>0.73356719809170301</c:v>
                </c:pt>
                <c:pt idx="20">
                  <c:v>0.76987563401370296</c:v>
                </c:pt>
                <c:pt idx="21">
                  <c:v>0.80380057515815495</c:v>
                </c:pt>
                <c:pt idx="22">
                  <c:v>0.83761996340150602</c:v>
                </c:pt>
                <c:pt idx="23">
                  <c:v>0.864322403236637</c:v>
                </c:pt>
                <c:pt idx="24">
                  <c:v>0.88715076171452401</c:v>
                </c:pt>
                <c:pt idx="25">
                  <c:v>0.90960289259284599</c:v>
                </c:pt>
                <c:pt idx="26">
                  <c:v>0.92678914440989602</c:v>
                </c:pt>
                <c:pt idx="27">
                  <c:v>0.93948340125210605</c:v>
                </c:pt>
                <c:pt idx="28">
                  <c:v>0.94738298719143599</c:v>
                </c:pt>
                <c:pt idx="29">
                  <c:v>0.95598313290786996</c:v>
                </c:pt>
                <c:pt idx="30">
                  <c:v>0.95826084742211604</c:v>
                </c:pt>
                <c:pt idx="31">
                  <c:v>0.96953761463175703</c:v>
                </c:pt>
                <c:pt idx="32">
                  <c:v>0.97481099664561099</c:v>
                </c:pt>
                <c:pt idx="33">
                  <c:v>0.97856201821239397</c:v>
                </c:pt>
                <c:pt idx="34">
                  <c:v>0.98454744179442399</c:v>
                </c:pt>
                <c:pt idx="35">
                  <c:v>0.984501344108482</c:v>
                </c:pt>
                <c:pt idx="36">
                  <c:v>0.981128198517211</c:v>
                </c:pt>
                <c:pt idx="37">
                  <c:v>0.99204800707369201</c:v>
                </c:pt>
                <c:pt idx="38">
                  <c:v>0.98780514422891597</c:v>
                </c:pt>
                <c:pt idx="39">
                  <c:v>1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8-00C4-E34D-9DCC-1ACDBB077520}"/>
            </c:ext>
          </c:extLst>
        </c:ser>
        <c:ser>
          <c:idx val="9"/>
          <c:order val="9"/>
          <c:tx>
            <c:strRef>
              <c:f>Sheet1!$M$4</c:f>
              <c:strCache>
                <c:ptCount val="1"/>
                <c:pt idx="0">
                  <c:v>SRAD</c:v>
                </c:pt>
              </c:strCache>
            </c:strRef>
          </c:tx>
          <c:cat>
            <c:numRef>
              <c:f>Sheet1!$C$5:$C$44</c:f>
              <c:numCache>
                <c:formatCode>General</c:formatCode>
                <c:ptCount val="40"/>
                <c:pt idx="0">
                  <c:v>2</c:v>
                </c:pt>
                <c:pt idx="4">
                  <c:v>10</c:v>
                </c:pt>
                <c:pt idx="9">
                  <c:v>20</c:v>
                </c:pt>
                <c:pt idx="14">
                  <c:v>30</c:v>
                </c:pt>
                <c:pt idx="19">
                  <c:v>40</c:v>
                </c:pt>
                <c:pt idx="24">
                  <c:v>50</c:v>
                </c:pt>
                <c:pt idx="29">
                  <c:v>60</c:v>
                </c:pt>
                <c:pt idx="34">
                  <c:v>70</c:v>
                </c:pt>
                <c:pt idx="39">
                  <c:v>80</c:v>
                </c:pt>
              </c:numCache>
            </c:numRef>
          </c:cat>
          <c:val>
            <c:numRef>
              <c:f>Sheet1!$M$5:$M$44</c:f>
              <c:numCache>
                <c:formatCode>General</c:formatCode>
                <c:ptCount val="40"/>
                <c:pt idx="0">
                  <c:v>7.7804118210540396E-2</c:v>
                </c:pt>
                <c:pt idx="1">
                  <c:v>0.15440198498060101</c:v>
                </c:pt>
                <c:pt idx="2">
                  <c:v>0.230611672564629</c:v>
                </c:pt>
                <c:pt idx="3">
                  <c:v>0.30014241239484502</c:v>
                </c:pt>
                <c:pt idx="4">
                  <c:v>0.35971463803153603</c:v>
                </c:pt>
                <c:pt idx="5">
                  <c:v>0.41137953210828498</c:v>
                </c:pt>
                <c:pt idx="6">
                  <c:v>0.45341639697691299</c:v>
                </c:pt>
                <c:pt idx="7">
                  <c:v>0.496513739772596</c:v>
                </c:pt>
                <c:pt idx="8">
                  <c:v>0.53294098776072596</c:v>
                </c:pt>
                <c:pt idx="9">
                  <c:v>0.56457879182191795</c:v>
                </c:pt>
                <c:pt idx="10">
                  <c:v>0.60403892415395799</c:v>
                </c:pt>
                <c:pt idx="11">
                  <c:v>0.625264087888449</c:v>
                </c:pt>
                <c:pt idx="12">
                  <c:v>0.64976551696404505</c:v>
                </c:pt>
                <c:pt idx="13">
                  <c:v>0.672634252679291</c:v>
                </c:pt>
                <c:pt idx="14">
                  <c:v>0.69003937010237004</c:v>
                </c:pt>
                <c:pt idx="15">
                  <c:v>0.71135516399857801</c:v>
                </c:pt>
                <c:pt idx="16">
                  <c:v>0.72344701316598103</c:v>
                </c:pt>
                <c:pt idx="17">
                  <c:v>0.76377961085449197</c:v>
                </c:pt>
                <c:pt idx="18">
                  <c:v>0.78873951751142701</c:v>
                </c:pt>
                <c:pt idx="19">
                  <c:v>0.80987960293185501</c:v>
                </c:pt>
                <c:pt idx="20">
                  <c:v>0.85467701150942998</c:v>
                </c:pt>
                <c:pt idx="21">
                  <c:v>0.84726289409115296</c:v>
                </c:pt>
                <c:pt idx="22">
                  <c:v>0.91388836704855303</c:v>
                </c:pt>
                <c:pt idx="23">
                  <c:v>0.95136026269542495</c:v>
                </c:pt>
                <c:pt idx="24">
                  <c:v>0.92249703201225297</c:v>
                </c:pt>
                <c:pt idx="25">
                  <c:v>0.97582207858775405</c:v>
                </c:pt>
                <c:pt idx="26">
                  <c:v>0.98948937706468698</c:v>
                </c:pt>
                <c:pt idx="27">
                  <c:v>0.99133709198421205</c:v>
                </c:pt>
                <c:pt idx="28">
                  <c:v>0.99374621874159696</c:v>
                </c:pt>
                <c:pt idx="29">
                  <c:v>0.99590866340317996</c:v>
                </c:pt>
                <c:pt idx="30">
                  <c:v>0.99356885971651299</c:v>
                </c:pt>
                <c:pt idx="31">
                  <c:v>0.994972126723773</c:v>
                </c:pt>
                <c:pt idx="32">
                  <c:v>0.99806915741558699</c:v>
                </c:pt>
                <c:pt idx="33">
                  <c:v>0.99704536669803701</c:v>
                </c:pt>
                <c:pt idx="34">
                  <c:v>1.0027930295202201</c:v>
                </c:pt>
                <c:pt idx="35">
                  <c:v>1.00157244831079</c:v>
                </c:pt>
                <c:pt idx="36">
                  <c:v>1.0037651280346001</c:v>
                </c:pt>
                <c:pt idx="37">
                  <c:v>1.0019227398878301</c:v>
                </c:pt>
                <c:pt idx="38">
                  <c:v>1.0034570004897601</c:v>
                </c:pt>
                <c:pt idx="39">
                  <c:v>1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9-00C4-E34D-9DCC-1ACDBB07752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26630400"/>
        <c:axId val="112745216"/>
      </c:lineChart>
      <c:catAx>
        <c:axId val="126630400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 altLang="zh-CN" dirty="0"/>
                  <a:t>#SM</a:t>
                </a:r>
                <a:endParaRPr lang="zh-CN" altLang="en-US" dirty="0"/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crossAx val="112745216"/>
        <c:crosses val="autoZero"/>
        <c:auto val="1"/>
        <c:lblAlgn val="ctr"/>
        <c:lblOffset val="100"/>
        <c:noMultiLvlLbl val="0"/>
      </c:catAx>
      <c:valAx>
        <c:axId val="112745216"/>
        <c:scaling>
          <c:orientation val="minMax"/>
          <c:max val="1.2"/>
          <c:min val="0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altLang="zh-CN"/>
                  <a:t>Normalized</a:t>
                </a:r>
                <a:r>
                  <a:rPr lang="en-US" altLang="zh-CN" baseline="0"/>
                  <a:t> IPC</a:t>
                </a:r>
                <a:endParaRPr lang="zh-CN" altLang="en-US"/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crossAx val="126630400"/>
        <c:crosses val="autoZero"/>
        <c:crossBetween val="between"/>
        <c:majorUnit val="0.2"/>
      </c:valAx>
    </c:plotArea>
    <c:legend>
      <c:legendPos val="t"/>
      <c:overlay val="0"/>
    </c:legend>
    <c:plotVisOnly val="1"/>
    <c:dispBlanksAs val="gap"/>
    <c:showDLblsOverMax val="0"/>
  </c:chart>
  <c:spPr>
    <a:ln>
      <a:noFill/>
    </a:ln>
  </c:spPr>
  <c:txPr>
    <a:bodyPr/>
    <a:lstStyle/>
    <a:p>
      <a:pPr>
        <a:defRPr sz="1200">
          <a:latin typeface="Arial Unicode MS" pitchFamily="34" charset="-122"/>
          <a:ea typeface="Arial Unicode MS" pitchFamily="34" charset="-122"/>
          <a:cs typeface="Arial Unicode MS" pitchFamily="34" charset="-122"/>
        </a:defRPr>
      </a:pPr>
      <a:endParaRPr lang="zh-CN"/>
    </a:p>
  </c:txPr>
  <c:externalData r:id="rId1">
    <c:autoUpdate val="0"/>
  </c:externalData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Sheet1!$D$4</c:f>
              <c:strCache>
                <c:ptCount val="1"/>
                <c:pt idx="0">
                  <c:v>PVC</c:v>
                </c:pt>
              </c:strCache>
            </c:strRef>
          </c:tx>
          <c:cat>
            <c:numRef>
              <c:f>Sheet1!$C$5:$C$44</c:f>
              <c:numCache>
                <c:formatCode>General</c:formatCode>
                <c:ptCount val="40"/>
                <c:pt idx="0">
                  <c:v>2</c:v>
                </c:pt>
                <c:pt idx="4">
                  <c:v>10</c:v>
                </c:pt>
                <c:pt idx="9">
                  <c:v>20</c:v>
                </c:pt>
                <c:pt idx="14">
                  <c:v>30</c:v>
                </c:pt>
                <c:pt idx="19">
                  <c:v>40</c:v>
                </c:pt>
                <c:pt idx="24">
                  <c:v>50</c:v>
                </c:pt>
                <c:pt idx="29">
                  <c:v>60</c:v>
                </c:pt>
                <c:pt idx="34">
                  <c:v>70</c:v>
                </c:pt>
                <c:pt idx="39">
                  <c:v>80</c:v>
                </c:pt>
              </c:numCache>
            </c:numRef>
          </c:cat>
          <c:val>
            <c:numRef>
              <c:f>Sheet1!$D$5:$D$44</c:f>
              <c:numCache>
                <c:formatCode>General</c:formatCode>
                <c:ptCount val="40"/>
                <c:pt idx="0">
                  <c:v>0.34195013938147928</c:v>
                </c:pt>
                <c:pt idx="1">
                  <c:v>0.66929593923458952</c:v>
                </c:pt>
                <c:pt idx="2">
                  <c:v>0.85177783056345069</c:v>
                </c:pt>
                <c:pt idx="3">
                  <c:v>0.92247604850093234</c:v>
                </c:pt>
                <c:pt idx="4">
                  <c:v>0.96531981292029456</c:v>
                </c:pt>
                <c:pt idx="5">
                  <c:v>0.98828704120831856</c:v>
                </c:pt>
                <c:pt idx="6">
                  <c:v>1.0035111573440798</c:v>
                </c:pt>
                <c:pt idx="7">
                  <c:v>1.0137142638719383</c:v>
                </c:pt>
                <c:pt idx="8">
                  <c:v>1.0197864364483251</c:v>
                </c:pt>
                <c:pt idx="9">
                  <c:v>1.0254190317833458</c:v>
                </c:pt>
                <c:pt idx="10">
                  <c:v>1.0287718321087966</c:v>
                </c:pt>
                <c:pt idx="11">
                  <c:v>1.0301424394079632</c:v>
                </c:pt>
                <c:pt idx="12">
                  <c:v>1.0317068975402786</c:v>
                </c:pt>
                <c:pt idx="13">
                  <c:v>1.032577861142737</c:v>
                </c:pt>
                <c:pt idx="14">
                  <c:v>1.0325614793821891</c:v>
                </c:pt>
                <c:pt idx="15">
                  <c:v>1.0321137112605492</c:v>
                </c:pt>
                <c:pt idx="16">
                  <c:v>1.0328918448865698</c:v>
                </c:pt>
                <c:pt idx="17">
                  <c:v>1.0318816363194552</c:v>
                </c:pt>
                <c:pt idx="18">
                  <c:v>1.030628431637548</c:v>
                </c:pt>
                <c:pt idx="19">
                  <c:v>1.0294407539978321</c:v>
                </c:pt>
                <c:pt idx="20">
                  <c:v>1.0283022216397595</c:v>
                </c:pt>
                <c:pt idx="21">
                  <c:v>1.0268169420167585</c:v>
                </c:pt>
                <c:pt idx="22">
                  <c:v>1.0262217380501883</c:v>
                </c:pt>
                <c:pt idx="23">
                  <c:v>1.0239692459748648</c:v>
                </c:pt>
                <c:pt idx="24">
                  <c:v>1.0225167298729594</c:v>
                </c:pt>
                <c:pt idx="25">
                  <c:v>1.0214164216228319</c:v>
                </c:pt>
                <c:pt idx="26">
                  <c:v>1.0184895470716238</c:v>
                </c:pt>
                <c:pt idx="27">
                  <c:v>1.01762131376259</c:v>
                </c:pt>
                <c:pt idx="28">
                  <c:v>1.0157838262878112</c:v>
                </c:pt>
                <c:pt idx="29">
                  <c:v>1.0136487368297471</c:v>
                </c:pt>
                <c:pt idx="30">
                  <c:v>1.0129961967012595</c:v>
                </c:pt>
                <c:pt idx="31">
                  <c:v>1.0084966731374621</c:v>
                </c:pt>
                <c:pt idx="32">
                  <c:v>1.0098754713169025</c:v>
                </c:pt>
                <c:pt idx="33">
                  <c:v>1.007325377258294</c:v>
                </c:pt>
                <c:pt idx="34">
                  <c:v>1.0061868449002214</c:v>
                </c:pt>
                <c:pt idx="35">
                  <c:v>1.0048080467207812</c:v>
                </c:pt>
                <c:pt idx="36">
                  <c:v>1.0037623443391461</c:v>
                </c:pt>
                <c:pt idx="37">
                  <c:v>1.0039889586933908</c:v>
                </c:pt>
                <c:pt idx="38">
                  <c:v>1.0030142439407963</c:v>
                </c:pt>
                <c:pt idx="39">
                  <c:v>1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F070-F54F-AED3-994AAD0B0E15}"/>
            </c:ext>
          </c:extLst>
        </c:ser>
        <c:ser>
          <c:idx val="1"/>
          <c:order val="1"/>
          <c:tx>
            <c:strRef>
              <c:f>Sheet1!$E$4</c:f>
              <c:strCache>
                <c:ptCount val="1"/>
                <c:pt idx="0">
                  <c:v>LBM</c:v>
                </c:pt>
              </c:strCache>
            </c:strRef>
          </c:tx>
          <c:cat>
            <c:numRef>
              <c:f>Sheet1!$C$5:$C$44</c:f>
              <c:numCache>
                <c:formatCode>General</c:formatCode>
                <c:ptCount val="40"/>
                <c:pt idx="0">
                  <c:v>2</c:v>
                </c:pt>
                <c:pt idx="4">
                  <c:v>10</c:v>
                </c:pt>
                <c:pt idx="9">
                  <c:v>20</c:v>
                </c:pt>
                <c:pt idx="14">
                  <c:v>30</c:v>
                </c:pt>
                <c:pt idx="19">
                  <c:v>40</c:v>
                </c:pt>
                <c:pt idx="24">
                  <c:v>50</c:v>
                </c:pt>
                <c:pt idx="29">
                  <c:v>60</c:v>
                </c:pt>
                <c:pt idx="34">
                  <c:v>70</c:v>
                </c:pt>
                <c:pt idx="39">
                  <c:v>80</c:v>
                </c:pt>
              </c:numCache>
            </c:numRef>
          </c:cat>
          <c:val>
            <c:numRef>
              <c:f>Sheet1!$E$5:$E$44</c:f>
              <c:numCache>
                <c:formatCode>General</c:formatCode>
                <c:ptCount val="40"/>
                <c:pt idx="0">
                  <c:v>0.35490466021311884</c:v>
                </c:pt>
                <c:pt idx="1">
                  <c:v>0.68863185508786007</c:v>
                </c:pt>
                <c:pt idx="2">
                  <c:v>0.80933993864432141</c:v>
                </c:pt>
                <c:pt idx="3">
                  <c:v>0.83250116532428542</c:v>
                </c:pt>
                <c:pt idx="4">
                  <c:v>0.85419896150635777</c:v>
                </c:pt>
                <c:pt idx="5">
                  <c:v>0.8625177508699281</c:v>
                </c:pt>
                <c:pt idx="6">
                  <c:v>0.86935359732896822</c:v>
                </c:pt>
                <c:pt idx="7">
                  <c:v>0.87932877321163372</c:v>
                </c:pt>
                <c:pt idx="8">
                  <c:v>0.89245195069865246</c:v>
                </c:pt>
                <c:pt idx="9">
                  <c:v>0.89994688289303948</c:v>
                </c:pt>
                <c:pt idx="10">
                  <c:v>0.91101041745709976</c:v>
                </c:pt>
                <c:pt idx="11">
                  <c:v>0.91717633795488296</c:v>
                </c:pt>
                <c:pt idx="12">
                  <c:v>0.92017474444167424</c:v>
                </c:pt>
                <c:pt idx="13">
                  <c:v>0.92595692094223236</c:v>
                </c:pt>
                <c:pt idx="14">
                  <c:v>0.9346269336252967</c:v>
                </c:pt>
                <c:pt idx="15">
                  <c:v>0.93343017268479866</c:v>
                </c:pt>
                <c:pt idx="16">
                  <c:v>0.94159286279526067</c:v>
                </c:pt>
                <c:pt idx="17">
                  <c:v>0.94488178733644801</c:v>
                </c:pt>
                <c:pt idx="18">
                  <c:v>0.95297943609144808</c:v>
                </c:pt>
                <c:pt idx="19">
                  <c:v>0.95217292328372116</c:v>
                </c:pt>
                <c:pt idx="20">
                  <c:v>0.95802447723010542</c:v>
                </c:pt>
                <c:pt idx="21">
                  <c:v>0.9642749514899891</c:v>
                </c:pt>
                <c:pt idx="22">
                  <c:v>0.96730371060932907</c:v>
                </c:pt>
                <c:pt idx="23">
                  <c:v>0.96426411126407874</c:v>
                </c:pt>
                <c:pt idx="24">
                  <c:v>0.97911738880638266</c:v>
                </c:pt>
                <c:pt idx="25">
                  <c:v>0.97581762403928496</c:v>
                </c:pt>
                <c:pt idx="26">
                  <c:v>0.9803531745601578</c:v>
                </c:pt>
                <c:pt idx="27">
                  <c:v>0.97820247373955271</c:v>
                </c:pt>
                <c:pt idx="28">
                  <c:v>0.98486704462920993</c:v>
                </c:pt>
                <c:pt idx="29">
                  <c:v>0.984338041604787</c:v>
                </c:pt>
                <c:pt idx="30">
                  <c:v>0.99261780615508033</c:v>
                </c:pt>
                <c:pt idx="31">
                  <c:v>0.9785190083361337</c:v>
                </c:pt>
                <c:pt idx="32">
                  <c:v>0.99428503290008563</c:v>
                </c:pt>
                <c:pt idx="33">
                  <c:v>0.99303623887521819</c:v>
                </c:pt>
                <c:pt idx="34">
                  <c:v>0.98982970005094906</c:v>
                </c:pt>
                <c:pt idx="35">
                  <c:v>0.99259829374844166</c:v>
                </c:pt>
                <c:pt idx="36">
                  <c:v>0.99772788864919948</c:v>
                </c:pt>
                <c:pt idx="37">
                  <c:v>0.99835445370681519</c:v>
                </c:pt>
                <c:pt idx="38">
                  <c:v>1.0000108402259102</c:v>
                </c:pt>
                <c:pt idx="39">
                  <c:v>1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1-F070-F54F-AED3-994AAD0B0E15}"/>
            </c:ext>
          </c:extLst>
        </c:ser>
        <c:ser>
          <c:idx val="2"/>
          <c:order val="2"/>
          <c:tx>
            <c:strRef>
              <c:f>Sheet1!$F$4</c:f>
              <c:strCache>
                <c:ptCount val="1"/>
                <c:pt idx="0">
                  <c:v>BH</c:v>
                </c:pt>
              </c:strCache>
            </c:strRef>
          </c:tx>
          <c:cat>
            <c:numRef>
              <c:f>Sheet1!$C$5:$C$44</c:f>
              <c:numCache>
                <c:formatCode>General</c:formatCode>
                <c:ptCount val="40"/>
                <c:pt idx="0">
                  <c:v>2</c:v>
                </c:pt>
                <c:pt idx="4">
                  <c:v>10</c:v>
                </c:pt>
                <c:pt idx="9">
                  <c:v>20</c:v>
                </c:pt>
                <c:pt idx="14">
                  <c:v>30</c:v>
                </c:pt>
                <c:pt idx="19">
                  <c:v>40</c:v>
                </c:pt>
                <c:pt idx="24">
                  <c:v>50</c:v>
                </c:pt>
                <c:pt idx="29">
                  <c:v>60</c:v>
                </c:pt>
                <c:pt idx="34">
                  <c:v>70</c:v>
                </c:pt>
                <c:pt idx="39">
                  <c:v>80</c:v>
                </c:pt>
              </c:numCache>
            </c:numRef>
          </c:cat>
          <c:val>
            <c:numRef>
              <c:f>Sheet1!$F$5:$F$44</c:f>
              <c:numCache>
                <c:formatCode>General</c:formatCode>
                <c:ptCount val="40"/>
                <c:pt idx="0">
                  <c:v>0.11445070563008028</c:v>
                </c:pt>
                <c:pt idx="1">
                  <c:v>0.22897122625043634</c:v>
                </c:pt>
                <c:pt idx="2">
                  <c:v>0.34338004288635116</c:v>
                </c:pt>
                <c:pt idx="3">
                  <c:v>0.4571864558918865</c:v>
                </c:pt>
                <c:pt idx="4">
                  <c:v>0.57063182566199566</c:v>
                </c:pt>
                <c:pt idx="5">
                  <c:v>0.68310975913828353</c:v>
                </c:pt>
                <c:pt idx="6">
                  <c:v>0.75774996259911231</c:v>
                </c:pt>
                <c:pt idx="7">
                  <c:v>0.77520570488206242</c:v>
                </c:pt>
                <c:pt idx="8">
                  <c:v>0.80388769760135637</c:v>
                </c:pt>
                <c:pt idx="9">
                  <c:v>0.83006632424076188</c:v>
                </c:pt>
                <c:pt idx="10">
                  <c:v>0.85681144965840517</c:v>
                </c:pt>
                <c:pt idx="11">
                  <c:v>0.87878920859721732</c:v>
                </c:pt>
                <c:pt idx="12">
                  <c:v>0.90502568194285138</c:v>
                </c:pt>
                <c:pt idx="13">
                  <c:v>0.92190495187752441</c:v>
                </c:pt>
                <c:pt idx="14">
                  <c:v>0.92637909539719743</c:v>
                </c:pt>
                <c:pt idx="15">
                  <c:v>0.9238657557472697</c:v>
                </c:pt>
                <c:pt idx="16">
                  <c:v>0.95198723383034956</c:v>
                </c:pt>
                <c:pt idx="17">
                  <c:v>0.95819278910886152</c:v>
                </c:pt>
                <c:pt idx="18">
                  <c:v>0.96331521468109504</c:v>
                </c:pt>
                <c:pt idx="19">
                  <c:v>0.96989976562110403</c:v>
                </c:pt>
                <c:pt idx="20">
                  <c:v>0.97834339001645643</c:v>
                </c:pt>
                <c:pt idx="21">
                  <c:v>0.98100633321697495</c:v>
                </c:pt>
                <c:pt idx="22">
                  <c:v>0.98479030568992176</c:v>
                </c:pt>
                <c:pt idx="23">
                  <c:v>0.97664588839575128</c:v>
                </c:pt>
                <c:pt idx="24">
                  <c:v>0.98684486111803715</c:v>
                </c:pt>
                <c:pt idx="25">
                  <c:v>0.98385677953423423</c:v>
                </c:pt>
                <c:pt idx="26">
                  <c:v>0.98422181219767613</c:v>
                </c:pt>
                <c:pt idx="27">
                  <c:v>0.98209943649329268</c:v>
                </c:pt>
                <c:pt idx="28">
                  <c:v>0.98469056998952764</c:v>
                </c:pt>
                <c:pt idx="29">
                  <c:v>0.98794793796439428</c:v>
                </c:pt>
                <c:pt idx="30">
                  <c:v>0.98753503216476335</c:v>
                </c:pt>
                <c:pt idx="31">
                  <c:v>0.99129905749763125</c:v>
                </c:pt>
                <c:pt idx="32">
                  <c:v>0.98853637859671872</c:v>
                </c:pt>
                <c:pt idx="33">
                  <c:v>0.98979703784969819</c:v>
                </c:pt>
                <c:pt idx="34">
                  <c:v>0.99113948037700095</c:v>
                </c:pt>
                <c:pt idx="35">
                  <c:v>0.99678851044731465</c:v>
                </c:pt>
                <c:pt idx="36">
                  <c:v>0.99472198673515178</c:v>
                </c:pt>
                <c:pt idx="37">
                  <c:v>0.9979394604298607</c:v>
                </c:pt>
                <c:pt idx="38">
                  <c:v>1.0111404777340047</c:v>
                </c:pt>
                <c:pt idx="39">
                  <c:v>1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2-F070-F54F-AED3-994AAD0B0E15}"/>
            </c:ext>
          </c:extLst>
        </c:ser>
        <c:ser>
          <c:idx val="3"/>
          <c:order val="3"/>
          <c:tx>
            <c:strRef>
              <c:f>Sheet1!$G$4</c:f>
              <c:strCache>
                <c:ptCount val="1"/>
                <c:pt idx="0">
                  <c:v>DWT2D</c:v>
                </c:pt>
              </c:strCache>
            </c:strRef>
          </c:tx>
          <c:cat>
            <c:numRef>
              <c:f>Sheet1!$C$5:$C$44</c:f>
              <c:numCache>
                <c:formatCode>General</c:formatCode>
                <c:ptCount val="40"/>
                <c:pt idx="0">
                  <c:v>2</c:v>
                </c:pt>
                <c:pt idx="4">
                  <c:v>10</c:v>
                </c:pt>
                <c:pt idx="9">
                  <c:v>20</c:v>
                </c:pt>
                <c:pt idx="14">
                  <c:v>30</c:v>
                </c:pt>
                <c:pt idx="19">
                  <c:v>40</c:v>
                </c:pt>
                <c:pt idx="24">
                  <c:v>50</c:v>
                </c:pt>
                <c:pt idx="29">
                  <c:v>60</c:v>
                </c:pt>
                <c:pt idx="34">
                  <c:v>70</c:v>
                </c:pt>
                <c:pt idx="39">
                  <c:v>80</c:v>
                </c:pt>
              </c:numCache>
            </c:numRef>
          </c:cat>
          <c:val>
            <c:numRef>
              <c:f>Sheet1!$G$5:$G$44</c:f>
              <c:numCache>
                <c:formatCode>General</c:formatCode>
                <c:ptCount val="40"/>
                <c:pt idx="0">
                  <c:v>0.13785879321593186</c:v>
                </c:pt>
                <c:pt idx="1">
                  <c:v>0.25770108553569032</c:v>
                </c:pt>
                <c:pt idx="2">
                  <c:v>0.34834649526712091</c:v>
                </c:pt>
                <c:pt idx="3">
                  <c:v>0.42122152794624373</c:v>
                </c:pt>
                <c:pt idx="4">
                  <c:v>0.48395248985475159</c:v>
                </c:pt>
                <c:pt idx="5">
                  <c:v>0.5360836397123766</c:v>
                </c:pt>
                <c:pt idx="6">
                  <c:v>0.59381675667655087</c:v>
                </c:pt>
                <c:pt idx="7">
                  <c:v>0.65757225324612623</c:v>
                </c:pt>
                <c:pt idx="8">
                  <c:v>0.76313936262167825</c:v>
                </c:pt>
                <c:pt idx="9">
                  <c:v>0.82214902622102159</c:v>
                </c:pt>
                <c:pt idx="10">
                  <c:v>0.86029468914205232</c:v>
                </c:pt>
                <c:pt idx="11">
                  <c:v>0.89985114806763344</c:v>
                </c:pt>
                <c:pt idx="12">
                  <c:v>0.92494400388145548</c:v>
                </c:pt>
                <c:pt idx="13">
                  <c:v>0.95024529950563252</c:v>
                </c:pt>
                <c:pt idx="14">
                  <c:v>0.96983981930505936</c:v>
                </c:pt>
                <c:pt idx="15">
                  <c:v>0.98744532871075852</c:v>
                </c:pt>
                <c:pt idx="16">
                  <c:v>0.99772718172889641</c:v>
                </c:pt>
                <c:pt idx="17">
                  <c:v>1.0037048115445037</c:v>
                </c:pt>
                <c:pt idx="18">
                  <c:v>1.0033597671126728</c:v>
                </c:pt>
                <c:pt idx="19">
                  <c:v>1.0021468122840529</c:v>
                </c:pt>
                <c:pt idx="20">
                  <c:v>1.0027438686899852</c:v>
                </c:pt>
                <c:pt idx="21">
                  <c:v>1.0024965672200725</c:v>
                </c:pt>
                <c:pt idx="22">
                  <c:v>1.0037495613342975</c:v>
                </c:pt>
                <c:pt idx="23">
                  <c:v>1.0026025535643208</c:v>
                </c:pt>
                <c:pt idx="24">
                  <c:v>1.002454172682373</c:v>
                </c:pt>
                <c:pt idx="25">
                  <c:v>1.0025601590266213</c:v>
                </c:pt>
                <c:pt idx="26">
                  <c:v>1.0017099130205402</c:v>
                </c:pt>
                <c:pt idx="27">
                  <c:v>1.0017475970540508</c:v>
                </c:pt>
                <c:pt idx="28">
                  <c:v>1.0016734066130768</c:v>
                </c:pt>
                <c:pt idx="29">
                  <c:v>1.0011163894927495</c:v>
                </c:pt>
                <c:pt idx="30">
                  <c:v>1.0014119736305975</c:v>
                </c:pt>
                <c:pt idx="31">
                  <c:v>1.0017110906465874</c:v>
                </c:pt>
                <c:pt idx="32">
                  <c:v>1.0015026508362324</c:v>
                </c:pt>
                <c:pt idx="33">
                  <c:v>1.0012447507318945</c:v>
                </c:pt>
                <c:pt idx="34">
                  <c:v>1.0009680086108017</c:v>
                </c:pt>
                <c:pt idx="35">
                  <c:v>1.0003603535704444</c:v>
                </c:pt>
                <c:pt idx="36">
                  <c:v>1.0011175671187966</c:v>
                </c:pt>
                <c:pt idx="37">
                  <c:v>1.0006441614478208</c:v>
                </c:pt>
                <c:pt idx="38">
                  <c:v>0.99995878308834785</c:v>
                </c:pt>
                <c:pt idx="39">
                  <c:v>1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3-F070-F54F-AED3-994AAD0B0E15}"/>
            </c:ext>
          </c:extLst>
        </c:ser>
        <c:ser>
          <c:idx val="4"/>
          <c:order val="4"/>
          <c:tx>
            <c:strRef>
              <c:f>Sheet1!$H$4</c:f>
              <c:strCache>
                <c:ptCount val="1"/>
                <c:pt idx="0">
                  <c:v>EULER3D</c:v>
                </c:pt>
              </c:strCache>
            </c:strRef>
          </c:tx>
          <c:cat>
            <c:numRef>
              <c:f>Sheet1!$C$5:$C$44</c:f>
              <c:numCache>
                <c:formatCode>General</c:formatCode>
                <c:ptCount val="40"/>
                <c:pt idx="0">
                  <c:v>2</c:v>
                </c:pt>
                <c:pt idx="4">
                  <c:v>10</c:v>
                </c:pt>
                <c:pt idx="9">
                  <c:v>20</c:v>
                </c:pt>
                <c:pt idx="14">
                  <c:v>30</c:v>
                </c:pt>
                <c:pt idx="19">
                  <c:v>40</c:v>
                </c:pt>
                <c:pt idx="24">
                  <c:v>50</c:v>
                </c:pt>
                <c:pt idx="29">
                  <c:v>60</c:v>
                </c:pt>
                <c:pt idx="34">
                  <c:v>70</c:v>
                </c:pt>
                <c:pt idx="39">
                  <c:v>80</c:v>
                </c:pt>
              </c:numCache>
            </c:numRef>
          </c:cat>
          <c:val>
            <c:numRef>
              <c:f>Sheet1!$H$5:$H$44</c:f>
              <c:numCache>
                <c:formatCode>General</c:formatCode>
                <c:ptCount val="40"/>
                <c:pt idx="0">
                  <c:v>0.23096351892577868</c:v>
                </c:pt>
                <c:pt idx="1">
                  <c:v>0.36332399062925957</c:v>
                </c:pt>
                <c:pt idx="2">
                  <c:v>0.45260206265136538</c:v>
                </c:pt>
                <c:pt idx="3">
                  <c:v>0.54609795738638467</c:v>
                </c:pt>
                <c:pt idx="4">
                  <c:v>0.89032300358453076</c:v>
                </c:pt>
                <c:pt idx="5">
                  <c:v>0.96225234206665888</c:v>
                </c:pt>
                <c:pt idx="6">
                  <c:v>0.96271494197710739</c:v>
                </c:pt>
                <c:pt idx="7">
                  <c:v>0.96983700156096542</c:v>
                </c:pt>
                <c:pt idx="8">
                  <c:v>0.97647172327124931</c:v>
                </c:pt>
                <c:pt idx="9">
                  <c:v>0.984296341007874</c:v>
                </c:pt>
                <c:pt idx="10">
                  <c:v>0.98881225617645085</c:v>
                </c:pt>
                <c:pt idx="11">
                  <c:v>0.99654039585688592</c:v>
                </c:pt>
                <c:pt idx="12">
                  <c:v>0.99767215766988171</c:v>
                </c:pt>
                <c:pt idx="13">
                  <c:v>0.99835863614661691</c:v>
                </c:pt>
                <c:pt idx="14">
                  <c:v>0.9988138146681278</c:v>
                </c:pt>
                <c:pt idx="15">
                  <c:v>0.99927023008779503</c:v>
                </c:pt>
                <c:pt idx="16">
                  <c:v>0.99858004091659092</c:v>
                </c:pt>
                <c:pt idx="17">
                  <c:v>0.99794427526426321</c:v>
                </c:pt>
                <c:pt idx="18">
                  <c:v>0.99970685513696167</c:v>
                </c:pt>
                <c:pt idx="19">
                  <c:v>0.99908469536435296</c:v>
                </c:pt>
                <c:pt idx="20">
                  <c:v>1.0001929561123795</c:v>
                </c:pt>
                <c:pt idx="21">
                  <c:v>0.99973406689639976</c:v>
                </c:pt>
                <c:pt idx="22">
                  <c:v>0.99977735833186954</c:v>
                </c:pt>
                <c:pt idx="23">
                  <c:v>0.99932217981035876</c:v>
                </c:pt>
                <c:pt idx="24">
                  <c:v>0.99983301874890229</c:v>
                </c:pt>
                <c:pt idx="25">
                  <c:v>0.99959182360842769</c:v>
                </c:pt>
                <c:pt idx="26">
                  <c:v>0.99814836346004943</c:v>
                </c:pt>
                <c:pt idx="27">
                  <c:v>0.99801972605179623</c:v>
                </c:pt>
                <c:pt idx="28">
                  <c:v>0.99862209545390446</c:v>
                </c:pt>
                <c:pt idx="29">
                  <c:v>0.99831658160930337</c:v>
                </c:pt>
                <c:pt idx="30">
                  <c:v>0.99781192716154132</c:v>
                </c:pt>
                <c:pt idx="31">
                  <c:v>1.000331488705883</c:v>
                </c:pt>
                <c:pt idx="32">
                  <c:v>0.99815331105267446</c:v>
                </c:pt>
                <c:pt idx="33">
                  <c:v>0.99886700128884787</c:v>
                </c:pt>
                <c:pt idx="34">
                  <c:v>0.99888679165934835</c:v>
                </c:pt>
                <c:pt idx="35">
                  <c:v>0.99928012527304533</c:v>
                </c:pt>
                <c:pt idx="36">
                  <c:v>0.99924796592098197</c:v>
                </c:pt>
                <c:pt idx="37">
                  <c:v>0.99882618364969067</c:v>
                </c:pt>
                <c:pt idx="38">
                  <c:v>0.99999381550921851</c:v>
                </c:pt>
                <c:pt idx="39">
                  <c:v>1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4-F070-F54F-AED3-994AAD0B0E15}"/>
            </c:ext>
          </c:extLst>
        </c:ser>
        <c:ser>
          <c:idx val="5"/>
          <c:order val="5"/>
          <c:tx>
            <c:strRef>
              <c:f>Sheet1!$I$4</c:f>
              <c:strCache>
                <c:ptCount val="1"/>
                <c:pt idx="0">
                  <c:v>FWT</c:v>
                </c:pt>
              </c:strCache>
            </c:strRef>
          </c:tx>
          <c:cat>
            <c:numRef>
              <c:f>Sheet1!$C$5:$C$44</c:f>
              <c:numCache>
                <c:formatCode>General</c:formatCode>
                <c:ptCount val="40"/>
                <c:pt idx="0">
                  <c:v>2</c:v>
                </c:pt>
                <c:pt idx="4">
                  <c:v>10</c:v>
                </c:pt>
                <c:pt idx="9">
                  <c:v>20</c:v>
                </c:pt>
                <c:pt idx="14">
                  <c:v>30</c:v>
                </c:pt>
                <c:pt idx="19">
                  <c:v>40</c:v>
                </c:pt>
                <c:pt idx="24">
                  <c:v>50</c:v>
                </c:pt>
                <c:pt idx="29">
                  <c:v>60</c:v>
                </c:pt>
                <c:pt idx="34">
                  <c:v>70</c:v>
                </c:pt>
                <c:pt idx="39">
                  <c:v>80</c:v>
                </c:pt>
              </c:numCache>
            </c:numRef>
          </c:cat>
          <c:val>
            <c:numRef>
              <c:f>Sheet1!$I$5:$I$44</c:f>
              <c:numCache>
                <c:formatCode>General</c:formatCode>
                <c:ptCount val="40"/>
                <c:pt idx="0">
                  <c:v>0.12630152014779039</c:v>
                </c:pt>
                <c:pt idx="1">
                  <c:v>0.25934313978928519</c:v>
                </c:pt>
                <c:pt idx="2">
                  <c:v>0.39675415975738165</c:v>
                </c:pt>
                <c:pt idx="3">
                  <c:v>0.50764865733939457</c:v>
                </c:pt>
                <c:pt idx="4">
                  <c:v>0.60177298033454596</c:v>
                </c:pt>
                <c:pt idx="5">
                  <c:v>0.67877908992894209</c:v>
                </c:pt>
                <c:pt idx="6">
                  <c:v>0.7497310895758591</c:v>
                </c:pt>
                <c:pt idx="7">
                  <c:v>0.81050295391638238</c:v>
                </c:pt>
                <c:pt idx="8">
                  <c:v>0.87026096605991055</c:v>
                </c:pt>
                <c:pt idx="9">
                  <c:v>0.91810747589894259</c:v>
                </c:pt>
                <c:pt idx="10">
                  <c:v>0.9667976015586085</c:v>
                </c:pt>
                <c:pt idx="11">
                  <c:v>1.0013026235317113</c:v>
                </c:pt>
                <c:pt idx="12">
                  <c:v>1.0085950454909427</c:v>
                </c:pt>
                <c:pt idx="13">
                  <c:v>1.0015548255707647</c:v>
                </c:pt>
                <c:pt idx="14">
                  <c:v>1.0035232624855772</c:v>
                </c:pt>
                <c:pt idx="15">
                  <c:v>1.002371960177298</c:v>
                </c:pt>
                <c:pt idx="16">
                  <c:v>1.0022736013820672</c:v>
                </c:pt>
                <c:pt idx="17">
                  <c:v>1.0016203981009186</c:v>
                </c:pt>
                <c:pt idx="18">
                  <c:v>1.0015106902139304</c:v>
                </c:pt>
                <c:pt idx="19">
                  <c:v>1.0047111340895192</c:v>
                </c:pt>
                <c:pt idx="20">
                  <c:v>1.0030932580089909</c:v>
                </c:pt>
                <c:pt idx="21">
                  <c:v>1.0017843294263034</c:v>
                </c:pt>
                <c:pt idx="22">
                  <c:v>1.0017326280082974</c:v>
                </c:pt>
                <c:pt idx="23">
                  <c:v>1.0040881950530569</c:v>
                </c:pt>
                <c:pt idx="24">
                  <c:v>1.0013164946438591</c:v>
                </c:pt>
                <c:pt idx="25">
                  <c:v>1.001094556849492</c:v>
                </c:pt>
                <c:pt idx="26">
                  <c:v>1.0003379507323316</c:v>
                </c:pt>
                <c:pt idx="27">
                  <c:v>1.0029053674898962</c:v>
                </c:pt>
                <c:pt idx="28">
                  <c:v>1.0000920537442546</c:v>
                </c:pt>
                <c:pt idx="29">
                  <c:v>1.0029457198161447</c:v>
                </c:pt>
                <c:pt idx="30">
                  <c:v>0.99908450659823589</c:v>
                </c:pt>
                <c:pt idx="31">
                  <c:v>1.0015825677950607</c:v>
                </c:pt>
                <c:pt idx="32">
                  <c:v>0.99969861856333109</c:v>
                </c:pt>
                <c:pt idx="33">
                  <c:v>0.99834429361361388</c:v>
                </c:pt>
                <c:pt idx="34">
                  <c:v>0.99851200796958439</c:v>
                </c:pt>
                <c:pt idx="35">
                  <c:v>1.0011500412980838</c:v>
                </c:pt>
                <c:pt idx="36">
                  <c:v>0.99721821150923995</c:v>
                </c:pt>
                <c:pt idx="37">
                  <c:v>1.0014400736429954</c:v>
                </c:pt>
                <c:pt idx="38">
                  <c:v>0.99795085843269049</c:v>
                </c:pt>
                <c:pt idx="39">
                  <c:v>1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5-F070-F54F-AED3-994AAD0B0E15}"/>
            </c:ext>
          </c:extLst>
        </c:ser>
        <c:ser>
          <c:idx val="6"/>
          <c:order val="6"/>
          <c:tx>
            <c:strRef>
              <c:f>Sheet1!$J$4</c:f>
              <c:strCache>
                <c:ptCount val="1"/>
                <c:pt idx="0">
                  <c:v>2DCONV</c:v>
                </c:pt>
              </c:strCache>
            </c:strRef>
          </c:tx>
          <c:cat>
            <c:numRef>
              <c:f>Sheet1!$C$5:$C$44</c:f>
              <c:numCache>
                <c:formatCode>General</c:formatCode>
                <c:ptCount val="40"/>
                <c:pt idx="0">
                  <c:v>2</c:v>
                </c:pt>
                <c:pt idx="4">
                  <c:v>10</c:v>
                </c:pt>
                <c:pt idx="9">
                  <c:v>20</c:v>
                </c:pt>
                <c:pt idx="14">
                  <c:v>30</c:v>
                </c:pt>
                <c:pt idx="19">
                  <c:v>40</c:v>
                </c:pt>
                <c:pt idx="24">
                  <c:v>50</c:v>
                </c:pt>
                <c:pt idx="29">
                  <c:v>60</c:v>
                </c:pt>
                <c:pt idx="34">
                  <c:v>70</c:v>
                </c:pt>
                <c:pt idx="39">
                  <c:v>80</c:v>
                </c:pt>
              </c:numCache>
            </c:numRef>
          </c:cat>
          <c:val>
            <c:numRef>
              <c:f>Sheet1!$J$5:$J$44</c:f>
              <c:numCache>
                <c:formatCode>General</c:formatCode>
                <c:ptCount val="40"/>
                <c:pt idx="0">
                  <c:v>4.4389009176557519E-2</c:v>
                </c:pt>
                <c:pt idx="1">
                  <c:v>8.7061202594553549E-2</c:v>
                </c:pt>
                <c:pt idx="2">
                  <c:v>0.12967620694664148</c:v>
                </c:pt>
                <c:pt idx="3">
                  <c:v>0.17272470441831286</c:v>
                </c:pt>
                <c:pt idx="4">
                  <c:v>0.21543121127585374</c:v>
                </c:pt>
                <c:pt idx="5">
                  <c:v>0.25845225799588922</c:v>
                </c:pt>
                <c:pt idx="6">
                  <c:v>0.29900731219396698</c:v>
                </c:pt>
                <c:pt idx="7">
                  <c:v>0.33911057277137074</c:v>
                </c:pt>
                <c:pt idx="8">
                  <c:v>0.37788361567575168</c:v>
                </c:pt>
                <c:pt idx="9">
                  <c:v>0.41370227143531974</c:v>
                </c:pt>
                <c:pt idx="10">
                  <c:v>0.44810721348563926</c:v>
                </c:pt>
                <c:pt idx="11">
                  <c:v>0.47893898269802004</c:v>
                </c:pt>
                <c:pt idx="12">
                  <c:v>0.51352006707133646</c:v>
                </c:pt>
                <c:pt idx="13">
                  <c:v>0.54622306252023067</c:v>
                </c:pt>
                <c:pt idx="14">
                  <c:v>0.57400093561311827</c:v>
                </c:pt>
                <c:pt idx="15">
                  <c:v>0.5925553561563458</c:v>
                </c:pt>
                <c:pt idx="16">
                  <c:v>0.63349472087732606</c:v>
                </c:pt>
                <c:pt idx="17">
                  <c:v>0.66341375259781332</c:v>
                </c:pt>
                <c:pt idx="18">
                  <c:v>0.69121793266101861</c:v>
                </c:pt>
                <c:pt idx="19">
                  <c:v>0.7197884462073928</c:v>
                </c:pt>
                <c:pt idx="20">
                  <c:v>0.74726207346964912</c:v>
                </c:pt>
                <c:pt idx="21">
                  <c:v>0.77436854692877555</c:v>
                </c:pt>
                <c:pt idx="22">
                  <c:v>0.79605921584640382</c:v>
                </c:pt>
                <c:pt idx="23">
                  <c:v>0.82192125523136983</c:v>
                </c:pt>
                <c:pt idx="24">
                  <c:v>0.84380179184781301</c:v>
                </c:pt>
                <c:pt idx="25">
                  <c:v>0.86399753858260331</c:v>
                </c:pt>
                <c:pt idx="26">
                  <c:v>0.88333430554745385</c:v>
                </c:pt>
                <c:pt idx="27">
                  <c:v>0.90278087551884778</c:v>
                </c:pt>
                <c:pt idx="28">
                  <c:v>0.91891276723020776</c:v>
                </c:pt>
                <c:pt idx="29">
                  <c:v>0.93498403853170509</c:v>
                </c:pt>
                <c:pt idx="30">
                  <c:v>0.9468988085230009</c:v>
                </c:pt>
                <c:pt idx="31">
                  <c:v>0.9588124347329785</c:v>
                </c:pt>
                <c:pt idx="32">
                  <c:v>0.96920826313375497</c:v>
                </c:pt>
                <c:pt idx="33">
                  <c:v>0.97639921628104076</c:v>
                </c:pt>
                <c:pt idx="34">
                  <c:v>0.98238233635634742</c:v>
                </c:pt>
                <c:pt idx="35">
                  <c:v>0.98768033142207479</c:v>
                </c:pt>
                <c:pt idx="36">
                  <c:v>0.99086919373711102</c:v>
                </c:pt>
                <c:pt idx="37">
                  <c:v>0.99352276639524739</c:v>
                </c:pt>
                <c:pt idx="38">
                  <c:v>0.99827060264693879</c:v>
                </c:pt>
                <c:pt idx="39">
                  <c:v>1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6-F070-F54F-AED3-994AAD0B0E15}"/>
            </c:ext>
          </c:extLst>
        </c:ser>
        <c:ser>
          <c:idx val="7"/>
          <c:order val="7"/>
          <c:tx>
            <c:strRef>
              <c:f>Sheet1!$K$4</c:f>
              <c:strCache>
                <c:ptCount val="1"/>
                <c:pt idx="0">
                  <c:v>SC</c:v>
                </c:pt>
              </c:strCache>
            </c:strRef>
          </c:tx>
          <c:cat>
            <c:numRef>
              <c:f>Sheet1!$C$5:$C$44</c:f>
              <c:numCache>
                <c:formatCode>General</c:formatCode>
                <c:ptCount val="40"/>
                <c:pt idx="0">
                  <c:v>2</c:v>
                </c:pt>
                <c:pt idx="4">
                  <c:v>10</c:v>
                </c:pt>
                <c:pt idx="9">
                  <c:v>20</c:v>
                </c:pt>
                <c:pt idx="14">
                  <c:v>30</c:v>
                </c:pt>
                <c:pt idx="19">
                  <c:v>40</c:v>
                </c:pt>
                <c:pt idx="24">
                  <c:v>50</c:v>
                </c:pt>
                <c:pt idx="29">
                  <c:v>60</c:v>
                </c:pt>
                <c:pt idx="34">
                  <c:v>70</c:v>
                </c:pt>
                <c:pt idx="39">
                  <c:v>80</c:v>
                </c:pt>
              </c:numCache>
            </c:numRef>
          </c:cat>
          <c:val>
            <c:numRef>
              <c:f>Sheet1!$K$5:$K$44</c:f>
              <c:numCache>
                <c:formatCode>General</c:formatCode>
                <c:ptCount val="40"/>
                <c:pt idx="0">
                  <c:v>0.10728175925364997</c:v>
                </c:pt>
                <c:pt idx="1">
                  <c:v>0.21437420488277703</c:v>
                </c:pt>
                <c:pt idx="2">
                  <c:v>0.31818319500817838</c:v>
                </c:pt>
                <c:pt idx="3">
                  <c:v>0.41477403525776951</c:v>
                </c:pt>
                <c:pt idx="4">
                  <c:v>0.49692403222875142</c:v>
                </c:pt>
                <c:pt idx="5">
                  <c:v>0.55176288847155752</c:v>
                </c:pt>
                <c:pt idx="6">
                  <c:v>0.60252014296964929</c:v>
                </c:pt>
                <c:pt idx="7">
                  <c:v>0.64237141818622401</c:v>
                </c:pt>
                <c:pt idx="8">
                  <c:v>0.67631913733567584</c:v>
                </c:pt>
                <c:pt idx="9">
                  <c:v>0.69957593748106861</c:v>
                </c:pt>
                <c:pt idx="10">
                  <c:v>0.7147740352577695</c:v>
                </c:pt>
                <c:pt idx="11">
                  <c:v>0.74515054219422061</c:v>
                </c:pt>
                <c:pt idx="12">
                  <c:v>0.7457139395408009</c:v>
                </c:pt>
                <c:pt idx="13">
                  <c:v>0.75184467195735138</c:v>
                </c:pt>
                <c:pt idx="14">
                  <c:v>0.77713697219361488</c:v>
                </c:pt>
                <c:pt idx="15">
                  <c:v>0.78617556188283766</c:v>
                </c:pt>
                <c:pt idx="16">
                  <c:v>0.8028487914218212</c:v>
                </c:pt>
                <c:pt idx="17">
                  <c:v>0.82638123220451931</c:v>
                </c:pt>
                <c:pt idx="18">
                  <c:v>0.84174289695280791</c:v>
                </c:pt>
                <c:pt idx="19">
                  <c:v>0.83041739867934816</c:v>
                </c:pt>
                <c:pt idx="20">
                  <c:v>0.8628581813775974</c:v>
                </c:pt>
                <c:pt idx="21">
                  <c:v>0.86552220270188407</c:v>
                </c:pt>
                <c:pt idx="22">
                  <c:v>0.90217332040952325</c:v>
                </c:pt>
                <c:pt idx="23">
                  <c:v>0.88717816683831108</c:v>
                </c:pt>
                <c:pt idx="24">
                  <c:v>0.90516296116798933</c:v>
                </c:pt>
                <c:pt idx="25">
                  <c:v>0.90921427273277999</c:v>
                </c:pt>
                <c:pt idx="26">
                  <c:v>0.91212818804143703</c:v>
                </c:pt>
                <c:pt idx="27">
                  <c:v>0.89815381353365242</c:v>
                </c:pt>
                <c:pt idx="28">
                  <c:v>0.92936481492700074</c:v>
                </c:pt>
                <c:pt idx="29">
                  <c:v>0.93540013327679172</c:v>
                </c:pt>
                <c:pt idx="30">
                  <c:v>0.93126855273520315</c:v>
                </c:pt>
                <c:pt idx="31">
                  <c:v>0.94853395529169449</c:v>
                </c:pt>
                <c:pt idx="32">
                  <c:v>0.95218240746350036</c:v>
                </c:pt>
                <c:pt idx="33">
                  <c:v>0.94796752892712188</c:v>
                </c:pt>
                <c:pt idx="34">
                  <c:v>0.95793754164899747</c:v>
                </c:pt>
                <c:pt idx="35">
                  <c:v>0.98352214212152422</c:v>
                </c:pt>
                <c:pt idx="36">
                  <c:v>0.97989792209365723</c:v>
                </c:pt>
                <c:pt idx="37">
                  <c:v>0.99393136245229297</c:v>
                </c:pt>
                <c:pt idx="38">
                  <c:v>0.98633004180044836</c:v>
                </c:pt>
                <c:pt idx="39">
                  <c:v>1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7-F070-F54F-AED3-994AAD0B0E15}"/>
            </c:ext>
          </c:extLst>
        </c:ser>
        <c:ser>
          <c:idx val="8"/>
          <c:order val="8"/>
          <c:tx>
            <c:strRef>
              <c:f>Sheet1!$L$4</c:f>
              <c:strCache>
                <c:ptCount val="1"/>
                <c:pt idx="0">
                  <c:v>CONVS</c:v>
                </c:pt>
              </c:strCache>
            </c:strRef>
          </c:tx>
          <c:cat>
            <c:numRef>
              <c:f>Sheet1!$C$5:$C$44</c:f>
              <c:numCache>
                <c:formatCode>General</c:formatCode>
                <c:ptCount val="40"/>
                <c:pt idx="0">
                  <c:v>2</c:v>
                </c:pt>
                <c:pt idx="4">
                  <c:v>10</c:v>
                </c:pt>
                <c:pt idx="9">
                  <c:v>20</c:v>
                </c:pt>
                <c:pt idx="14">
                  <c:v>30</c:v>
                </c:pt>
                <c:pt idx="19">
                  <c:v>40</c:v>
                </c:pt>
                <c:pt idx="24">
                  <c:v>50</c:v>
                </c:pt>
                <c:pt idx="29">
                  <c:v>60</c:v>
                </c:pt>
                <c:pt idx="34">
                  <c:v>70</c:v>
                </c:pt>
                <c:pt idx="39">
                  <c:v>80</c:v>
                </c:pt>
              </c:numCache>
            </c:numRef>
          </c:cat>
          <c:val>
            <c:numRef>
              <c:f>Sheet1!$L$5:$L$44</c:f>
              <c:numCache>
                <c:formatCode>General</c:formatCode>
                <c:ptCount val="40"/>
                <c:pt idx="0">
                  <c:v>2.7852661625221757E-2</c:v>
                </c:pt>
                <c:pt idx="1">
                  <c:v>6.3689951138289541E-2</c:v>
                </c:pt>
                <c:pt idx="2">
                  <c:v>9.9689534872196395E-2</c:v>
                </c:pt>
                <c:pt idx="3">
                  <c:v>0.13566805752400962</c:v>
                </c:pt>
                <c:pt idx="4">
                  <c:v>0.17186710209421488</c:v>
                </c:pt>
                <c:pt idx="5">
                  <c:v>0.2078592525050299</c:v>
                </c:pt>
                <c:pt idx="6">
                  <c:v>0.24402980267004967</c:v>
                </c:pt>
                <c:pt idx="7">
                  <c:v>0.27963046473135972</c:v>
                </c:pt>
                <c:pt idx="8">
                  <c:v>0.31562013736781075</c:v>
                </c:pt>
                <c:pt idx="9">
                  <c:v>0.35125672715739814</c:v>
                </c:pt>
                <c:pt idx="10">
                  <c:v>0.38672854495178249</c:v>
                </c:pt>
                <c:pt idx="11">
                  <c:v>0.42231434036690885</c:v>
                </c:pt>
                <c:pt idx="12">
                  <c:v>0.45771058604319254</c:v>
                </c:pt>
                <c:pt idx="13">
                  <c:v>0.49227677730755126</c:v>
                </c:pt>
                <c:pt idx="14">
                  <c:v>0.52758134533236867</c:v>
                </c:pt>
                <c:pt idx="15">
                  <c:v>0.56321793512195606</c:v>
                </c:pt>
                <c:pt idx="16">
                  <c:v>0.59912336343003258</c:v>
                </c:pt>
                <c:pt idx="17">
                  <c:v>0.63438704817784475</c:v>
                </c:pt>
                <c:pt idx="18">
                  <c:v>0.67030238758337712</c:v>
                </c:pt>
                <c:pt idx="19">
                  <c:v>0.70398525228698572</c:v>
                </c:pt>
                <c:pt idx="20">
                  <c:v>0.74024871899065381</c:v>
                </c:pt>
                <c:pt idx="21">
                  <c:v>0.77440979414650579</c:v>
                </c:pt>
                <c:pt idx="22">
                  <c:v>0.80965985113531613</c:v>
                </c:pt>
                <c:pt idx="23">
                  <c:v>0.83548693221800452</c:v>
                </c:pt>
                <c:pt idx="24">
                  <c:v>0.86001318175961616</c:v>
                </c:pt>
                <c:pt idx="25">
                  <c:v>0.88727861086058057</c:v>
                </c:pt>
                <c:pt idx="26">
                  <c:v>0.90505168637323208</c:v>
                </c:pt>
                <c:pt idx="27">
                  <c:v>0.92284086741924931</c:v>
                </c:pt>
                <c:pt idx="28">
                  <c:v>0.93342715838924839</c:v>
                </c:pt>
                <c:pt idx="29">
                  <c:v>0.94350178895309078</c:v>
                </c:pt>
                <c:pt idx="30">
                  <c:v>0.94735720586340533</c:v>
                </c:pt>
                <c:pt idx="31">
                  <c:v>0.96032959354589342</c:v>
                </c:pt>
                <c:pt idx="32">
                  <c:v>0.96763902791956158</c:v>
                </c:pt>
                <c:pt idx="33">
                  <c:v>0.97171620563545003</c:v>
                </c:pt>
                <c:pt idx="34">
                  <c:v>0.97902440112193623</c:v>
                </c:pt>
                <c:pt idx="35">
                  <c:v>0.98123705362894842</c:v>
                </c:pt>
                <c:pt idx="36">
                  <c:v>0.97667794879927061</c:v>
                </c:pt>
                <c:pt idx="37">
                  <c:v>0.98770032805732577</c:v>
                </c:pt>
                <c:pt idx="38">
                  <c:v>0.98692478468140787</c:v>
                </c:pt>
                <c:pt idx="39">
                  <c:v>1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8-F070-F54F-AED3-994AAD0B0E15}"/>
            </c:ext>
          </c:extLst>
        </c:ser>
        <c:ser>
          <c:idx val="9"/>
          <c:order val="9"/>
          <c:tx>
            <c:strRef>
              <c:f>Sheet1!$M$4</c:f>
              <c:strCache>
                <c:ptCount val="1"/>
                <c:pt idx="0">
                  <c:v>SRAD</c:v>
                </c:pt>
              </c:strCache>
            </c:strRef>
          </c:tx>
          <c:cat>
            <c:numRef>
              <c:f>Sheet1!$C$5:$C$44</c:f>
              <c:numCache>
                <c:formatCode>General</c:formatCode>
                <c:ptCount val="40"/>
                <c:pt idx="0">
                  <c:v>2</c:v>
                </c:pt>
                <c:pt idx="4">
                  <c:v>10</c:v>
                </c:pt>
                <c:pt idx="9">
                  <c:v>20</c:v>
                </c:pt>
                <c:pt idx="14">
                  <c:v>30</c:v>
                </c:pt>
                <c:pt idx="19">
                  <c:v>40</c:v>
                </c:pt>
                <c:pt idx="24">
                  <c:v>50</c:v>
                </c:pt>
                <c:pt idx="29">
                  <c:v>60</c:v>
                </c:pt>
                <c:pt idx="34">
                  <c:v>70</c:v>
                </c:pt>
                <c:pt idx="39">
                  <c:v>80</c:v>
                </c:pt>
              </c:numCache>
            </c:numRef>
          </c:cat>
          <c:val>
            <c:numRef>
              <c:f>Sheet1!$M$5:$M$44</c:f>
              <c:numCache>
                <c:formatCode>General</c:formatCode>
                <c:ptCount val="40"/>
                <c:pt idx="0">
                  <c:v>6.408773103511603E-2</c:v>
                </c:pt>
                <c:pt idx="1">
                  <c:v>0.14365169939527503</c:v>
                </c:pt>
                <c:pt idx="2">
                  <c:v>0.22159956974013881</c:v>
                </c:pt>
                <c:pt idx="3">
                  <c:v>0.29534453583093934</c:v>
                </c:pt>
                <c:pt idx="4">
                  <c:v>0.35708289061167736</c:v>
                </c:pt>
                <c:pt idx="5">
                  <c:v>0.41086668503141688</c:v>
                </c:pt>
                <c:pt idx="6">
                  <c:v>0.45262550339092</c:v>
                </c:pt>
                <c:pt idx="7">
                  <c:v>0.50001049414295651</c:v>
                </c:pt>
                <c:pt idx="8">
                  <c:v>0.532020253695906</c:v>
                </c:pt>
                <c:pt idx="9">
                  <c:v>0.56552149331654278</c:v>
                </c:pt>
                <c:pt idx="10">
                  <c:v>0.6069418755656999</c:v>
                </c:pt>
                <c:pt idx="11">
                  <c:v>0.62496163078981548</c:v>
                </c:pt>
                <c:pt idx="12">
                  <c:v>0.6484763816195086</c:v>
                </c:pt>
                <c:pt idx="13">
                  <c:v>0.67534794642740026</c:v>
                </c:pt>
                <c:pt idx="14">
                  <c:v>0.69569608961998086</c:v>
                </c:pt>
                <c:pt idx="15">
                  <c:v>0.7078535542350427</c:v>
                </c:pt>
                <c:pt idx="16">
                  <c:v>0.72804428528327636</c:v>
                </c:pt>
                <c:pt idx="17">
                  <c:v>0.76534309288628288</c:v>
                </c:pt>
                <c:pt idx="18">
                  <c:v>0.78780449411672115</c:v>
                </c:pt>
                <c:pt idx="19">
                  <c:v>0.81004289480933456</c:v>
                </c:pt>
                <c:pt idx="20">
                  <c:v>0.85153017721983926</c:v>
                </c:pt>
                <c:pt idx="21">
                  <c:v>0.84856295829889949</c:v>
                </c:pt>
                <c:pt idx="22">
                  <c:v>0.91343250298427192</c:v>
                </c:pt>
                <c:pt idx="23">
                  <c:v>0.95410517754778112</c:v>
                </c:pt>
                <c:pt idx="24">
                  <c:v>0.91458029987013512</c:v>
                </c:pt>
                <c:pt idx="25">
                  <c:v>0.97940917975155117</c:v>
                </c:pt>
                <c:pt idx="26">
                  <c:v>0.99343591358073291</c:v>
                </c:pt>
                <c:pt idx="27">
                  <c:v>0.99496805845237635</c:v>
                </c:pt>
                <c:pt idx="28">
                  <c:v>0.99780541235422993</c:v>
                </c:pt>
                <c:pt idx="29">
                  <c:v>0.99959466372830663</c:v>
                </c:pt>
                <c:pt idx="30">
                  <c:v>0.99617488489236961</c:v>
                </c:pt>
                <c:pt idx="31">
                  <c:v>0.998057271785185</c:v>
                </c:pt>
                <c:pt idx="32">
                  <c:v>0.99960646963913269</c:v>
                </c:pt>
                <c:pt idx="33">
                  <c:v>0.99970485222934957</c:v>
                </c:pt>
                <c:pt idx="34">
                  <c:v>1.0034079729251113</c:v>
                </c:pt>
                <c:pt idx="35">
                  <c:v>1.0011635381002979</c:v>
                </c:pt>
                <c:pt idx="36">
                  <c:v>1.0033974787821549</c:v>
                </c:pt>
                <c:pt idx="37">
                  <c:v>1.0021421169309879</c:v>
                </c:pt>
                <c:pt idx="38">
                  <c:v>1.0033568139781985</c:v>
                </c:pt>
                <c:pt idx="39">
                  <c:v>1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9-F070-F54F-AED3-994AAD0B0E1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26631424"/>
        <c:axId val="112763456"/>
      </c:lineChart>
      <c:catAx>
        <c:axId val="126631424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 altLang="zh-CN"/>
                  <a:t>#SM</a:t>
                </a:r>
                <a:endParaRPr lang="zh-CN" altLang="en-US"/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crossAx val="112763456"/>
        <c:crosses val="autoZero"/>
        <c:auto val="1"/>
        <c:lblAlgn val="ctr"/>
        <c:lblOffset val="100"/>
        <c:noMultiLvlLbl val="0"/>
      </c:catAx>
      <c:valAx>
        <c:axId val="112763456"/>
        <c:scaling>
          <c:orientation val="minMax"/>
          <c:max val="1.2"/>
          <c:min val="0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altLang="zh-CN"/>
                  <a:t>Normalized BW utilization</a:t>
                </a:r>
                <a:endParaRPr lang="zh-CN" altLang="en-US"/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crossAx val="126631424"/>
        <c:crosses val="autoZero"/>
        <c:crossBetween val="between"/>
        <c:majorUnit val="0.2"/>
      </c:valAx>
    </c:plotArea>
    <c:legend>
      <c:legendPos val="t"/>
      <c:overlay val="0"/>
    </c:legend>
    <c:plotVisOnly val="1"/>
    <c:dispBlanksAs val="gap"/>
    <c:showDLblsOverMax val="0"/>
  </c:chart>
  <c:spPr>
    <a:ln>
      <a:noFill/>
    </a:ln>
  </c:spPr>
  <c:txPr>
    <a:bodyPr/>
    <a:lstStyle/>
    <a:p>
      <a:pPr>
        <a:defRPr sz="1200">
          <a:latin typeface="Arial Unicode MS" pitchFamily="34" charset="-122"/>
          <a:ea typeface="Arial Unicode MS" pitchFamily="34" charset="-122"/>
          <a:cs typeface="Arial Unicode MS" pitchFamily="34" charset="-122"/>
        </a:defRPr>
      </a:pPr>
      <a:endParaRPr lang="zh-CN"/>
    </a:p>
  </c:txPr>
  <c:externalData r:id="rId1">
    <c:autoUpdate val="0"/>
  </c:externalData>
</c:chartSpace>
</file>

<file path=ppt/charts/chart2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28575">
              <a:noFill/>
            </a:ln>
          </c:spPr>
          <c:marker>
            <c:spPr>
              <a:solidFill>
                <a:srgbClr val="90492D"/>
              </a:solidFill>
              <a:ln>
                <a:solidFill>
                  <a:srgbClr val="90492D"/>
                </a:solidFill>
              </a:ln>
            </c:spPr>
          </c:marker>
          <c:xVal>
            <c:numRef>
              <c:f>Sheet1!$I$6:$I$15</c:f>
              <c:numCache>
                <c:formatCode>General</c:formatCode>
                <c:ptCount val="10"/>
                <c:pt idx="0" formatCode="0%">
                  <c:v>1.9E-2</c:v>
                </c:pt>
                <c:pt idx="1">
                  <c:v>0.19678699999999999</c:v>
                </c:pt>
                <c:pt idx="2">
                  <c:v>0.28952899999999998</c:v>
                </c:pt>
                <c:pt idx="3">
                  <c:v>0.72139600000000004</c:v>
                </c:pt>
                <c:pt idx="4">
                  <c:v>0.425705</c:v>
                </c:pt>
                <c:pt idx="5">
                  <c:v>0.59712299999999996</c:v>
                </c:pt>
                <c:pt idx="6">
                  <c:v>0.93656300000000003</c:v>
                </c:pt>
                <c:pt idx="7">
                  <c:v>0.23319000000000001</c:v>
                </c:pt>
                <c:pt idx="8">
                  <c:v>0.74795900000000004</c:v>
                </c:pt>
                <c:pt idx="9">
                  <c:v>0.60387500000000005</c:v>
                </c:pt>
              </c:numCache>
            </c:numRef>
          </c:xVal>
          <c:yVal>
            <c:numRef>
              <c:f>Sheet1!$J$6:$J$15</c:f>
              <c:numCache>
                <c:formatCode>General</c:formatCode>
                <c:ptCount val="10"/>
                <c:pt idx="0">
                  <c:v>0.35868899999999998</c:v>
                </c:pt>
                <c:pt idx="1">
                  <c:v>0.44428200000000001</c:v>
                </c:pt>
                <c:pt idx="2">
                  <c:v>0.48998900000000001</c:v>
                </c:pt>
                <c:pt idx="3">
                  <c:v>0.71618899999999996</c:v>
                </c:pt>
                <c:pt idx="4">
                  <c:v>0.57050299999999998</c:v>
                </c:pt>
                <c:pt idx="5">
                  <c:v>0.66749099999999995</c:v>
                </c:pt>
                <c:pt idx="6">
                  <c:v>0.76358099999999995</c:v>
                </c:pt>
                <c:pt idx="7">
                  <c:v>0.47846499999999997</c:v>
                </c:pt>
                <c:pt idx="8">
                  <c:v>0.68012700000000004</c:v>
                </c:pt>
                <c:pt idx="9">
                  <c:v>0.62387300000000001</c:v>
                </c:pt>
              </c:numCache>
            </c:numRef>
          </c:y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911A-794A-A60B-970F535CEB7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12765760"/>
        <c:axId val="112766336"/>
      </c:scatterChart>
      <c:valAx>
        <c:axId val="112765760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sz="1200">
                    <a:latin typeface="Arial Unicode MS" pitchFamily="34" charset="-122"/>
                    <a:ea typeface="Arial Unicode MS" pitchFamily="34" charset="-122"/>
                    <a:cs typeface="Arial Unicode MS" pitchFamily="34" charset="-122"/>
                  </a:defRPr>
                </a:pPr>
                <a:r>
                  <a:rPr lang="en-US" altLang="zh-CN" sz="1200" dirty="0">
                    <a:latin typeface="Arial Unicode MS" pitchFamily="34" charset="-122"/>
                    <a:ea typeface="Arial Unicode MS" pitchFamily="34" charset="-122"/>
                    <a:cs typeface="Arial Unicode MS" pitchFamily="34" charset="-122"/>
                  </a:rPr>
                  <a:t>Row buffer hit rate (RBH) </a:t>
                </a:r>
                <a:endParaRPr lang="zh-CN" altLang="en-US" sz="1200" dirty="0"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c:rich>
          </c:tx>
          <c:overlay val="0"/>
        </c:title>
        <c:numFmt formatCode="0%" sourceLinked="1"/>
        <c:majorTickMark val="out"/>
        <c:minorTickMark val="none"/>
        <c:tickLblPos val="nextTo"/>
        <c:txPr>
          <a:bodyPr/>
          <a:lstStyle/>
          <a:p>
            <a:pPr>
              <a:defRPr sz="1200">
                <a:latin typeface="Arial Unicode MS" pitchFamily="34" charset="-122"/>
                <a:ea typeface="Arial Unicode MS" pitchFamily="34" charset="-122"/>
                <a:cs typeface="Arial Unicode MS" pitchFamily="34" charset="-122"/>
              </a:defRPr>
            </a:pPr>
            <a:endParaRPr lang="zh-CN"/>
          </a:p>
        </c:txPr>
        <c:crossAx val="112766336"/>
        <c:crosses val="autoZero"/>
        <c:crossBetween val="midCat"/>
      </c:valAx>
      <c:valAx>
        <c:axId val="112766336"/>
        <c:scaling>
          <c:orientation val="minMax"/>
          <c:max val="1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 sz="1200">
                    <a:latin typeface="Arial Unicode MS" pitchFamily="34" charset="-122"/>
                    <a:ea typeface="Arial Unicode MS" pitchFamily="34" charset="-122"/>
                    <a:cs typeface="Arial Unicode MS" pitchFamily="34" charset="-122"/>
                  </a:defRPr>
                </a:pPr>
                <a:r>
                  <a:rPr lang="en-US" altLang="zh-CN" sz="1200">
                    <a:latin typeface="Arial Unicode MS" pitchFamily="34" charset="-122"/>
                    <a:ea typeface="Arial Unicode MS" pitchFamily="34" charset="-122"/>
                    <a:cs typeface="Arial Unicode MS" pitchFamily="34" charset="-122"/>
                  </a:rPr>
                  <a:t>BW utilization</a:t>
                </a:r>
                <a:endParaRPr lang="zh-CN" altLang="en-US" sz="1200"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c:rich>
          </c:tx>
          <c:overlay val="0"/>
        </c:title>
        <c:numFmt formatCode="0%" sourceLinked="0"/>
        <c:majorTickMark val="out"/>
        <c:minorTickMark val="none"/>
        <c:tickLblPos val="nextTo"/>
        <c:txPr>
          <a:bodyPr/>
          <a:lstStyle/>
          <a:p>
            <a:pPr>
              <a:defRPr sz="1200">
                <a:latin typeface="Arial Unicode MS" pitchFamily="34" charset="-122"/>
                <a:ea typeface="Arial Unicode MS" pitchFamily="34" charset="-122"/>
                <a:cs typeface="Arial Unicode MS" pitchFamily="34" charset="-122"/>
              </a:defRPr>
            </a:pPr>
            <a:endParaRPr lang="zh-CN"/>
          </a:p>
        </c:txPr>
        <c:crossAx val="112765760"/>
        <c:crosses val="autoZero"/>
        <c:crossBetween val="midCat"/>
        <c:majorUnit val="0.2"/>
      </c:valAx>
    </c:plotArea>
    <c:plotVisOnly val="1"/>
    <c:dispBlanksAs val="gap"/>
    <c:showDLblsOverMax val="0"/>
  </c:chart>
  <c:spPr>
    <a:ln>
      <a:noFill/>
    </a:ln>
  </c:spPr>
  <c:externalData r:id="rId1">
    <c:autoUpdate val="0"/>
  </c:externalData>
</c:chartSpace>
</file>

<file path=ppt/charts/chart2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Sheet1!$N$25</c:f>
              <c:strCache>
                <c:ptCount val="1"/>
                <c:pt idx="0">
                  <c:v>Single tasking</c:v>
                </c:pt>
              </c:strCache>
            </c:strRef>
          </c:tx>
          <c:spPr>
            <a:solidFill>
              <a:srgbClr val="D0E1F2"/>
            </a:solidFill>
            <a:ln>
              <a:solidFill>
                <a:schemeClr val="tx1"/>
              </a:solidFill>
            </a:ln>
          </c:spPr>
          <c:invertIfNegative val="0"/>
          <c:cat>
            <c:strRef>
              <c:f>Sheet1!$O$24:$Z$24</c:f>
              <c:strCache>
                <c:ptCount val="12"/>
                <c:pt idx="0">
                  <c:v>PVG</c:v>
                </c:pt>
                <c:pt idx="1">
                  <c:v>LBM</c:v>
                </c:pt>
                <c:pt idx="2">
                  <c:v>BH</c:v>
                </c:pt>
                <c:pt idx="3">
                  <c:v>DWT2D</c:v>
                </c:pt>
                <c:pt idx="4">
                  <c:v>EULER3D</c:v>
                </c:pt>
                <c:pt idx="5">
                  <c:v>FWT</c:v>
                </c:pt>
                <c:pt idx="6">
                  <c:v>2DCONV</c:v>
                </c:pt>
                <c:pt idx="7">
                  <c:v>SC</c:v>
                </c:pt>
                <c:pt idx="8">
                  <c:v>CONVS</c:v>
                </c:pt>
                <c:pt idx="9">
                  <c:v>SRAD</c:v>
                </c:pt>
                <c:pt idx="11">
                  <c:v>AVG</c:v>
                </c:pt>
              </c:strCache>
            </c:strRef>
          </c:cat>
          <c:val>
            <c:numRef>
              <c:f>Sheet1!$O$25:$Z$25</c:f>
              <c:numCache>
                <c:formatCode>General</c:formatCode>
                <c:ptCount val="12"/>
                <c:pt idx="0">
                  <c:v>1.9990999999999998E-2</c:v>
                </c:pt>
                <c:pt idx="1">
                  <c:v>0.19678699999999999</c:v>
                </c:pt>
                <c:pt idx="2">
                  <c:v>0.28952899999999998</c:v>
                </c:pt>
                <c:pt idx="3">
                  <c:v>0.72139600000000004</c:v>
                </c:pt>
                <c:pt idx="4">
                  <c:v>0.425705</c:v>
                </c:pt>
                <c:pt idx="5">
                  <c:v>0.59712299999999996</c:v>
                </c:pt>
                <c:pt idx="6">
                  <c:v>0.93656300000000003</c:v>
                </c:pt>
                <c:pt idx="7">
                  <c:v>0.23319000000000001</c:v>
                </c:pt>
                <c:pt idx="8">
                  <c:v>0.74795900000000004</c:v>
                </c:pt>
                <c:pt idx="9">
                  <c:v>0.60387500000000005</c:v>
                </c:pt>
                <c:pt idx="11">
                  <c:v>0.47721180000000002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5B64-4F48-897B-8FDA1475B175}"/>
            </c:ext>
          </c:extLst>
        </c:ser>
        <c:ser>
          <c:idx val="1"/>
          <c:order val="1"/>
          <c:tx>
            <c:strRef>
              <c:f>Sheet1!$N$26</c:f>
              <c:strCache>
                <c:ptCount val="1"/>
                <c:pt idx="0">
                  <c:v>Multitasking</c:v>
                </c:pt>
              </c:strCache>
            </c:strRef>
          </c:tx>
          <c:spPr>
            <a:solidFill>
              <a:srgbClr val="1764AB"/>
            </a:solidFill>
            <a:ln>
              <a:solidFill>
                <a:schemeClr val="tx1"/>
              </a:solidFill>
            </a:ln>
          </c:spPr>
          <c:invertIfNegative val="0"/>
          <c:errBars>
            <c:errBarType val="both"/>
            <c:errValType val="cust"/>
            <c:noEndCap val="0"/>
            <c:plus>
              <c:numRef>
                <c:f>Sheet1!$B$47:$K$47</c:f>
                <c:numCache>
                  <c:formatCode>General</c:formatCode>
                  <c:ptCount val="10"/>
                  <c:pt idx="0">
                    <c:v>1.47528333333333E-2</c:v>
                  </c:pt>
                  <c:pt idx="1">
                    <c:v>2.3793214285714299E-2</c:v>
                  </c:pt>
                  <c:pt idx="2">
                    <c:v>4.9908571428571497E-2</c:v>
                  </c:pt>
                  <c:pt idx="3">
                    <c:v>0.11830114285714299</c:v>
                  </c:pt>
                  <c:pt idx="4">
                    <c:v>2.2234071428571402E-2</c:v>
                  </c:pt>
                  <c:pt idx="5">
                    <c:v>0.11435914285714301</c:v>
                  </c:pt>
                  <c:pt idx="6">
                    <c:v>0.17377242857142899</c:v>
                  </c:pt>
                  <c:pt idx="7">
                    <c:v>6.1968857142857103E-2</c:v>
                  </c:pt>
                  <c:pt idx="8">
                    <c:v>3.8501384615384701E-2</c:v>
                  </c:pt>
                  <c:pt idx="9">
                    <c:v>7.9821714285714399E-2</c:v>
                  </c:pt>
                </c:numCache>
              </c:numRef>
            </c:plus>
            <c:minus>
              <c:numRef>
                <c:f>Sheet1!$B$48:$K$48</c:f>
                <c:numCache>
                  <c:formatCode>General</c:formatCode>
                  <c:ptCount val="10"/>
                  <c:pt idx="0">
                    <c:v>1.43181666666667E-2</c:v>
                  </c:pt>
                  <c:pt idx="1">
                    <c:v>4.1906785714285702E-2</c:v>
                  </c:pt>
                  <c:pt idx="2">
                    <c:v>5.9870428571428498E-2</c:v>
                  </c:pt>
                  <c:pt idx="3">
                    <c:v>0.11416085714285699</c:v>
                  </c:pt>
                  <c:pt idx="4">
                    <c:v>2.1437928571428701E-2</c:v>
                  </c:pt>
                  <c:pt idx="5">
                    <c:v>0.14935885714285699</c:v>
                  </c:pt>
                  <c:pt idx="6">
                    <c:v>0.139247571428572</c:v>
                  </c:pt>
                  <c:pt idx="7">
                    <c:v>6.3071142857142798E-2</c:v>
                  </c:pt>
                  <c:pt idx="8">
                    <c:v>4.7179615384615202E-2</c:v>
                  </c:pt>
                  <c:pt idx="9">
                    <c:v>8.9647285714285596E-2</c:v>
                  </c:pt>
                </c:numCache>
              </c:numRef>
            </c:minus>
          </c:errBars>
          <c:cat>
            <c:strRef>
              <c:f>Sheet1!$O$24:$Z$24</c:f>
              <c:strCache>
                <c:ptCount val="12"/>
                <c:pt idx="0">
                  <c:v>PVG</c:v>
                </c:pt>
                <c:pt idx="1">
                  <c:v>LBM</c:v>
                </c:pt>
                <c:pt idx="2">
                  <c:v>BH</c:v>
                </c:pt>
                <c:pt idx="3">
                  <c:v>DWT2D</c:v>
                </c:pt>
                <c:pt idx="4">
                  <c:v>EULER3D</c:v>
                </c:pt>
                <c:pt idx="5">
                  <c:v>FWT</c:v>
                </c:pt>
                <c:pt idx="6">
                  <c:v>2DCONV</c:v>
                </c:pt>
                <c:pt idx="7">
                  <c:v>SC</c:v>
                </c:pt>
                <c:pt idx="8">
                  <c:v>CONVS</c:v>
                </c:pt>
                <c:pt idx="9">
                  <c:v>SRAD</c:v>
                </c:pt>
                <c:pt idx="11">
                  <c:v>AVG</c:v>
                </c:pt>
              </c:strCache>
            </c:strRef>
          </c:cat>
          <c:val>
            <c:numRef>
              <c:f>Sheet1!$O$26:$Z$26</c:f>
              <c:numCache>
                <c:formatCode>General</c:formatCode>
                <c:ptCount val="12"/>
                <c:pt idx="0">
                  <c:v>3.2441166666666701E-2</c:v>
                </c:pt>
                <c:pt idx="1">
                  <c:v>0.14545378571428599</c:v>
                </c:pt>
                <c:pt idx="2">
                  <c:v>0.210661428571429</c:v>
                </c:pt>
                <c:pt idx="3">
                  <c:v>0.591120857142857</c:v>
                </c:pt>
                <c:pt idx="4">
                  <c:v>0.37693392857142899</c:v>
                </c:pt>
                <c:pt idx="5">
                  <c:v>0.51720085714285702</c:v>
                </c:pt>
                <c:pt idx="6">
                  <c:v>0.76450457142857198</c:v>
                </c:pt>
                <c:pt idx="7">
                  <c:v>0.154217142857143</c:v>
                </c:pt>
                <c:pt idx="8">
                  <c:v>0.71663561538461495</c:v>
                </c:pt>
                <c:pt idx="9">
                  <c:v>0.57775228571428505</c:v>
                </c:pt>
                <c:pt idx="11">
                  <c:v>0.40869216391941399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5B64-4F48-897B-8FDA1475B17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27189504"/>
        <c:axId val="112768640"/>
      </c:barChart>
      <c:catAx>
        <c:axId val="12718950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200">
                <a:latin typeface="Arial Unicode MS" pitchFamily="34" charset="-122"/>
                <a:ea typeface="Arial Unicode MS" pitchFamily="34" charset="-122"/>
                <a:cs typeface="Arial Unicode MS" pitchFamily="34" charset="-122"/>
              </a:defRPr>
            </a:pPr>
            <a:endParaRPr lang="zh-CN"/>
          </a:p>
        </c:txPr>
        <c:crossAx val="112768640"/>
        <c:crosses val="autoZero"/>
        <c:auto val="1"/>
        <c:lblAlgn val="ctr"/>
        <c:lblOffset val="100"/>
        <c:noMultiLvlLbl val="0"/>
      </c:catAx>
      <c:valAx>
        <c:axId val="112768640"/>
        <c:scaling>
          <c:orientation val="minMax"/>
          <c:min val="0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 sz="1200">
                    <a:latin typeface="Arial Unicode MS" pitchFamily="34" charset="-122"/>
                    <a:ea typeface="Arial Unicode MS" pitchFamily="34" charset="-122"/>
                    <a:cs typeface="Arial Unicode MS" pitchFamily="34" charset="-122"/>
                  </a:defRPr>
                </a:pPr>
                <a:r>
                  <a:rPr lang="en-US" altLang="zh-CN" sz="1200">
                    <a:latin typeface="Arial Unicode MS" pitchFamily="34" charset="-122"/>
                    <a:ea typeface="Arial Unicode MS" pitchFamily="34" charset="-122"/>
                    <a:cs typeface="Arial Unicode MS" pitchFamily="34" charset="-122"/>
                  </a:rPr>
                  <a:t>Row buffer hit rate</a:t>
                </a:r>
                <a:endParaRPr lang="zh-CN" altLang="en-US" sz="1200"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c:rich>
          </c:tx>
          <c:overlay val="0"/>
        </c:title>
        <c:numFmt formatCode="0%" sourceLinked="0"/>
        <c:majorTickMark val="out"/>
        <c:minorTickMark val="none"/>
        <c:tickLblPos val="nextTo"/>
        <c:txPr>
          <a:bodyPr/>
          <a:lstStyle/>
          <a:p>
            <a:pPr>
              <a:defRPr sz="1200">
                <a:latin typeface="Arial Unicode MS" pitchFamily="34" charset="-122"/>
                <a:ea typeface="Arial Unicode MS" pitchFamily="34" charset="-122"/>
                <a:cs typeface="Arial Unicode MS" pitchFamily="34" charset="-122"/>
              </a:defRPr>
            </a:pPr>
            <a:endParaRPr lang="zh-CN"/>
          </a:p>
        </c:txPr>
        <c:crossAx val="127189504"/>
        <c:crosses val="autoZero"/>
        <c:crossBetween val="between"/>
        <c:majorUnit val="0.2"/>
      </c:valAx>
      <c:spPr>
        <a:noFill/>
        <a:ln w="25400">
          <a:noFill/>
        </a:ln>
      </c:spPr>
    </c:plotArea>
    <c:legend>
      <c:legendPos val="t"/>
      <c:overlay val="0"/>
      <c:txPr>
        <a:bodyPr/>
        <a:lstStyle/>
        <a:p>
          <a:pPr>
            <a:defRPr sz="1200">
              <a:latin typeface="Arial Unicode MS" pitchFamily="34" charset="-122"/>
              <a:ea typeface="Arial Unicode MS" pitchFamily="34" charset="-122"/>
              <a:cs typeface="Arial Unicode MS" pitchFamily="34" charset="-122"/>
            </a:defRPr>
          </a:pPr>
          <a:endParaRPr lang="zh-CN"/>
        </a:p>
      </c:txPr>
    </c:legend>
    <c:plotVisOnly val="1"/>
    <c:dispBlanksAs val="gap"/>
    <c:showDLblsOverMax val="0"/>
  </c:chart>
  <c:spPr>
    <a:ln>
      <a:noFill/>
    </a:ln>
  </c:spPr>
  <c:externalData r:id="rId1">
    <c:autoUpdate val="0"/>
  </c:externalData>
  <c:userShapes r:id="rId2"/>
</c:chartSpace>
</file>

<file path=ppt/charts/chart2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   </a:t>
            </a:r>
          </a:p>
        </c:rich>
      </c:tx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79A2CE"/>
            </a:solidFill>
            <a:ln>
              <a:solidFill>
                <a:schemeClr val="tx1"/>
              </a:solidFill>
            </a:ln>
          </c:spPr>
          <c:invertIfNegative val="0"/>
          <c:cat>
            <c:strRef>
              <c:f>HIS!$Q$222:$Q$224</c:f>
              <c:strCache>
                <c:ptCount val="3"/>
                <c:pt idx="0">
                  <c:v>HSM</c:v>
                </c:pt>
                <c:pt idx="1">
                  <c:v>DASE</c:v>
                </c:pt>
                <c:pt idx="2">
                  <c:v>Themis</c:v>
                </c:pt>
              </c:strCache>
            </c:strRef>
          </c:cat>
          <c:val>
            <c:numRef>
              <c:f>HIS!$R$222:$R$224</c:f>
              <c:numCache>
                <c:formatCode>General</c:formatCode>
                <c:ptCount val="3"/>
                <c:pt idx="0">
                  <c:v>6.8083414083809496E-2</c:v>
                </c:pt>
                <c:pt idx="1">
                  <c:v>0.17948029590952386</c:v>
                </c:pt>
                <c:pt idx="2">
                  <c:v>0.33792978851904781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3018-5041-936D-4B5FD225A93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27459840"/>
        <c:axId val="112770368"/>
      </c:barChart>
      <c:catAx>
        <c:axId val="127459840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crossAx val="112770368"/>
        <c:crosses val="autoZero"/>
        <c:auto val="1"/>
        <c:lblAlgn val="ctr"/>
        <c:lblOffset val="100"/>
        <c:noMultiLvlLbl val="0"/>
      </c:catAx>
      <c:valAx>
        <c:axId val="112770368"/>
        <c:scaling>
          <c:orientation val="minMax"/>
          <c:max val="0.4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Prediction error</a:t>
                </a:r>
                <a:endParaRPr lang="zh-CN"/>
              </a:p>
            </c:rich>
          </c:tx>
          <c:overlay val="0"/>
        </c:title>
        <c:numFmt formatCode="0%" sourceLinked="0"/>
        <c:majorTickMark val="out"/>
        <c:minorTickMark val="none"/>
        <c:tickLblPos val="nextTo"/>
        <c:crossAx val="127459840"/>
        <c:crosses val="autoZero"/>
        <c:crossBetween val="between"/>
        <c:majorUnit val="0.1"/>
      </c:valAx>
    </c:plotArea>
    <c:plotVisOnly val="1"/>
    <c:dispBlanksAs val="gap"/>
    <c:showDLblsOverMax val="0"/>
  </c:chart>
  <c:spPr>
    <a:ln>
      <a:noFill/>
    </a:ln>
  </c:spPr>
  <c:txPr>
    <a:bodyPr/>
    <a:lstStyle/>
    <a:p>
      <a:pPr>
        <a:defRPr sz="1800">
          <a:latin typeface="Arial Unicode MS" pitchFamily="34" charset="-122"/>
          <a:ea typeface="Arial Unicode MS" pitchFamily="34" charset="-122"/>
          <a:cs typeface="Arial Unicode MS" pitchFamily="34" charset="-122"/>
        </a:defRPr>
      </a:pPr>
      <a:endParaRPr lang="zh-CN"/>
    </a:p>
  </c:txPr>
  <c:externalData r:id="rId1">
    <c:autoUpdate val="0"/>
  </c:externalData>
</c:chartSpace>
</file>

<file path=ppt/charts/chart2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HIS!$H$10</c:f>
              <c:strCache>
                <c:ptCount val="1"/>
                <c:pt idx="0">
                  <c:v>HSM</c:v>
                </c:pt>
              </c:strCache>
            </c:strRef>
          </c:tx>
          <c:spPr>
            <a:ln>
              <a:solidFill>
                <a:srgbClr val="79A2CE"/>
              </a:solidFill>
            </a:ln>
          </c:spPr>
          <c:marker>
            <c:symbol val="none"/>
          </c:marker>
          <c:val>
            <c:numRef>
              <c:f>HIS!$H$11:$H$220</c:f>
              <c:numCache>
                <c:formatCode>General</c:formatCode>
                <c:ptCount val="210"/>
                <c:pt idx="0">
                  <c:v>3.4481699999999998E-4</c:v>
                </c:pt>
                <c:pt idx="1">
                  <c:v>6.9040200000000001E-4</c:v>
                </c:pt>
                <c:pt idx="2">
                  <c:v>8.5669200000000004E-4</c:v>
                </c:pt>
                <c:pt idx="3">
                  <c:v>9.5995800000000001E-4</c:v>
                </c:pt>
                <c:pt idx="4">
                  <c:v>1.0375829999999999E-3</c:v>
                </c:pt>
                <c:pt idx="5">
                  <c:v>1.1311979999999999E-3</c:v>
                </c:pt>
                <c:pt idx="6">
                  <c:v>1.5133690000000001E-3</c:v>
                </c:pt>
                <c:pt idx="7">
                  <c:v>1.899759E-3</c:v>
                </c:pt>
                <c:pt idx="8">
                  <c:v>1.9522610000000001E-3</c:v>
                </c:pt>
                <c:pt idx="9">
                  <c:v>2.0475229999999999E-3</c:v>
                </c:pt>
                <c:pt idx="10">
                  <c:v>2.2125769999999999E-3</c:v>
                </c:pt>
                <c:pt idx="11">
                  <c:v>2.2875539999999998E-3</c:v>
                </c:pt>
                <c:pt idx="12">
                  <c:v>2.3295030000000001E-3</c:v>
                </c:pt>
                <c:pt idx="13">
                  <c:v>2.540956E-3</c:v>
                </c:pt>
                <c:pt idx="14">
                  <c:v>2.5593199999999999E-3</c:v>
                </c:pt>
                <c:pt idx="15">
                  <c:v>2.7363769999999999E-3</c:v>
                </c:pt>
                <c:pt idx="16">
                  <c:v>2.7667899999999999E-3</c:v>
                </c:pt>
                <c:pt idx="17">
                  <c:v>3.0535100000000002E-3</c:v>
                </c:pt>
                <c:pt idx="18">
                  <c:v>3.2661449999999998E-3</c:v>
                </c:pt>
                <c:pt idx="19">
                  <c:v>3.837746E-3</c:v>
                </c:pt>
                <c:pt idx="20" formatCode="0.00E+00">
                  <c:v>2.6857599999999998E-5</c:v>
                </c:pt>
                <c:pt idx="21">
                  <c:v>1.9129800000000001E-4</c:v>
                </c:pt>
                <c:pt idx="22">
                  <c:v>5.83319E-4</c:v>
                </c:pt>
                <c:pt idx="23">
                  <c:v>6.1957799999999997E-4</c:v>
                </c:pt>
                <c:pt idx="24">
                  <c:v>1.0268440000000001E-3</c:v>
                </c:pt>
                <c:pt idx="25">
                  <c:v>2.8073600000000001E-3</c:v>
                </c:pt>
                <c:pt idx="26">
                  <c:v>2.925188E-3</c:v>
                </c:pt>
                <c:pt idx="27">
                  <c:v>3.7689220000000001E-3</c:v>
                </c:pt>
                <c:pt idx="28">
                  <c:v>4.2067609999999998E-3</c:v>
                </c:pt>
                <c:pt idx="29">
                  <c:v>4.2912480000000001E-3</c:v>
                </c:pt>
                <c:pt idx="30">
                  <c:v>4.6290209999999997E-3</c:v>
                </c:pt>
                <c:pt idx="31">
                  <c:v>4.6685880000000004E-3</c:v>
                </c:pt>
                <c:pt idx="32">
                  <c:v>4.7989180000000001E-3</c:v>
                </c:pt>
                <c:pt idx="33">
                  <c:v>6.7423379999999996E-3</c:v>
                </c:pt>
                <c:pt idx="34">
                  <c:v>7.7641740000000004E-3</c:v>
                </c:pt>
                <c:pt idx="35">
                  <c:v>7.9182679999999991E-3</c:v>
                </c:pt>
                <c:pt idx="36">
                  <c:v>8.3965759999999993E-3</c:v>
                </c:pt>
                <c:pt idx="37">
                  <c:v>8.4840860000000001E-3</c:v>
                </c:pt>
                <c:pt idx="38">
                  <c:v>8.8421330000000003E-3</c:v>
                </c:pt>
                <c:pt idx="39">
                  <c:v>8.9938540000000008E-3</c:v>
                </c:pt>
                <c:pt idx="40">
                  <c:v>9.9734379999999994E-3</c:v>
                </c:pt>
                <c:pt idx="41">
                  <c:v>1.0542281000000001E-2</c:v>
                </c:pt>
                <c:pt idx="42">
                  <c:v>1.0745423E-2</c:v>
                </c:pt>
                <c:pt idx="43">
                  <c:v>1.0755498E-2</c:v>
                </c:pt>
                <c:pt idx="44">
                  <c:v>1.11333E-2</c:v>
                </c:pt>
                <c:pt idx="45">
                  <c:v>1.1297869E-2</c:v>
                </c:pt>
                <c:pt idx="46">
                  <c:v>1.2131205000000001E-2</c:v>
                </c:pt>
                <c:pt idx="47">
                  <c:v>1.2333899000000001E-2</c:v>
                </c:pt>
                <c:pt idx="48">
                  <c:v>1.2441078E-2</c:v>
                </c:pt>
                <c:pt idx="49">
                  <c:v>1.3474668E-2</c:v>
                </c:pt>
                <c:pt idx="50">
                  <c:v>1.3599490000000001E-2</c:v>
                </c:pt>
                <c:pt idx="51">
                  <c:v>1.3818426E-2</c:v>
                </c:pt>
                <c:pt idx="52">
                  <c:v>1.4546672E-2</c:v>
                </c:pt>
                <c:pt idx="53">
                  <c:v>1.5256260000000001E-2</c:v>
                </c:pt>
                <c:pt idx="54">
                  <c:v>1.5915876999999998E-2</c:v>
                </c:pt>
                <c:pt idx="55">
                  <c:v>1.666608E-2</c:v>
                </c:pt>
                <c:pt idx="56">
                  <c:v>1.6956664E-2</c:v>
                </c:pt>
                <c:pt idx="57">
                  <c:v>1.7126776E-2</c:v>
                </c:pt>
                <c:pt idx="58">
                  <c:v>1.7397116000000001E-2</c:v>
                </c:pt>
                <c:pt idx="59">
                  <c:v>1.7812162999999999E-2</c:v>
                </c:pt>
                <c:pt idx="60">
                  <c:v>1.8535976999999999E-2</c:v>
                </c:pt>
                <c:pt idx="61">
                  <c:v>1.9505992999999999E-2</c:v>
                </c:pt>
                <c:pt idx="62">
                  <c:v>1.9688084000000002E-2</c:v>
                </c:pt>
                <c:pt idx="63">
                  <c:v>2.0483325E-2</c:v>
                </c:pt>
                <c:pt idx="64">
                  <c:v>2.0503079E-2</c:v>
                </c:pt>
                <c:pt idx="65">
                  <c:v>2.1752840999999998E-2</c:v>
                </c:pt>
                <c:pt idx="66">
                  <c:v>2.2113922000000001E-2</c:v>
                </c:pt>
                <c:pt idx="67">
                  <c:v>2.3121619999999999E-2</c:v>
                </c:pt>
                <c:pt idx="68">
                  <c:v>2.3824400999999999E-2</c:v>
                </c:pt>
                <c:pt idx="69">
                  <c:v>2.4338195E-2</c:v>
                </c:pt>
                <c:pt idx="70">
                  <c:v>2.5292760000000001E-2</c:v>
                </c:pt>
                <c:pt idx="71">
                  <c:v>2.5650418000000001E-2</c:v>
                </c:pt>
                <c:pt idx="72">
                  <c:v>2.6463658000000001E-2</c:v>
                </c:pt>
                <c:pt idx="73">
                  <c:v>2.6686372999999999E-2</c:v>
                </c:pt>
                <c:pt idx="74">
                  <c:v>2.8322218E-2</c:v>
                </c:pt>
                <c:pt idx="75">
                  <c:v>2.9528891000000002E-2</c:v>
                </c:pt>
                <c:pt idx="76">
                  <c:v>3.2211565999999997E-2</c:v>
                </c:pt>
                <c:pt idx="77">
                  <c:v>3.2697364E-2</c:v>
                </c:pt>
                <c:pt idx="78">
                  <c:v>3.3774895999999999E-2</c:v>
                </c:pt>
                <c:pt idx="79">
                  <c:v>3.4379962999999999E-2</c:v>
                </c:pt>
                <c:pt idx="80">
                  <c:v>3.5673827999999998E-2</c:v>
                </c:pt>
                <c:pt idx="81">
                  <c:v>3.5840823000000001E-2</c:v>
                </c:pt>
                <c:pt idx="82">
                  <c:v>3.5888835000000001E-2</c:v>
                </c:pt>
                <c:pt idx="83">
                  <c:v>3.6429933999999997E-2</c:v>
                </c:pt>
                <c:pt idx="84">
                  <c:v>3.6989604000000002E-2</c:v>
                </c:pt>
                <c:pt idx="85">
                  <c:v>3.7374051999999998E-2</c:v>
                </c:pt>
                <c:pt idx="86">
                  <c:v>3.7693329999999997E-2</c:v>
                </c:pt>
                <c:pt idx="87">
                  <c:v>3.8391567000000001E-2</c:v>
                </c:pt>
                <c:pt idx="88">
                  <c:v>3.8935099000000001E-2</c:v>
                </c:pt>
                <c:pt idx="89">
                  <c:v>3.8958211999999999E-2</c:v>
                </c:pt>
                <c:pt idx="90">
                  <c:v>4.0626200000000001E-2</c:v>
                </c:pt>
                <c:pt idx="91">
                  <c:v>4.0977093999999999E-2</c:v>
                </c:pt>
                <c:pt idx="92">
                  <c:v>4.1061972000000002E-2</c:v>
                </c:pt>
                <c:pt idx="93">
                  <c:v>4.1300511999999998E-2</c:v>
                </c:pt>
                <c:pt idx="94">
                  <c:v>4.2158320999999999E-2</c:v>
                </c:pt>
                <c:pt idx="95">
                  <c:v>4.2319693999999998E-2</c:v>
                </c:pt>
                <c:pt idx="96">
                  <c:v>4.2568811999999998E-2</c:v>
                </c:pt>
                <c:pt idx="97">
                  <c:v>4.3250500999999997E-2</c:v>
                </c:pt>
                <c:pt idx="98">
                  <c:v>4.4985569000000003E-2</c:v>
                </c:pt>
                <c:pt idx="99">
                  <c:v>4.5685107000000003E-2</c:v>
                </c:pt>
                <c:pt idx="100">
                  <c:v>4.5734985999999998E-2</c:v>
                </c:pt>
                <c:pt idx="101">
                  <c:v>4.5872807000000002E-2</c:v>
                </c:pt>
                <c:pt idx="102">
                  <c:v>4.6317268000000002E-2</c:v>
                </c:pt>
                <c:pt idx="103">
                  <c:v>4.6656470999999998E-2</c:v>
                </c:pt>
                <c:pt idx="104">
                  <c:v>4.6778108999999998E-2</c:v>
                </c:pt>
                <c:pt idx="105">
                  <c:v>4.7313507999999997E-2</c:v>
                </c:pt>
                <c:pt idx="106">
                  <c:v>4.7572649000000002E-2</c:v>
                </c:pt>
                <c:pt idx="107">
                  <c:v>4.8745386000000002E-2</c:v>
                </c:pt>
                <c:pt idx="108">
                  <c:v>5.0663088000000002E-2</c:v>
                </c:pt>
                <c:pt idx="109">
                  <c:v>5.0825367000000003E-2</c:v>
                </c:pt>
                <c:pt idx="110">
                  <c:v>5.1184243999999997E-2</c:v>
                </c:pt>
                <c:pt idx="111">
                  <c:v>5.2465976999999997E-2</c:v>
                </c:pt>
                <c:pt idx="112">
                  <c:v>5.2631457E-2</c:v>
                </c:pt>
                <c:pt idx="113">
                  <c:v>5.3239914999999999E-2</c:v>
                </c:pt>
                <c:pt idx="114">
                  <c:v>5.5741185999999998E-2</c:v>
                </c:pt>
                <c:pt idx="115">
                  <c:v>5.6221756999999997E-2</c:v>
                </c:pt>
                <c:pt idx="116">
                  <c:v>5.7908629000000003E-2</c:v>
                </c:pt>
                <c:pt idx="117">
                  <c:v>5.9166306000000002E-2</c:v>
                </c:pt>
                <c:pt idx="118">
                  <c:v>5.9499919999999998E-2</c:v>
                </c:pt>
                <c:pt idx="119">
                  <c:v>5.9836413999999997E-2</c:v>
                </c:pt>
                <c:pt idx="120">
                  <c:v>6.0140705000000003E-2</c:v>
                </c:pt>
                <c:pt idx="121">
                  <c:v>6.0330274000000003E-2</c:v>
                </c:pt>
                <c:pt idx="122">
                  <c:v>6.1440024000000003E-2</c:v>
                </c:pt>
                <c:pt idx="123">
                  <c:v>6.3229728999999998E-2</c:v>
                </c:pt>
                <c:pt idx="124">
                  <c:v>6.3665707000000002E-2</c:v>
                </c:pt>
                <c:pt idx="125">
                  <c:v>6.4415061999999995E-2</c:v>
                </c:pt>
                <c:pt idx="126">
                  <c:v>6.5257152999999998E-2</c:v>
                </c:pt>
                <c:pt idx="127">
                  <c:v>6.7427774999999995E-2</c:v>
                </c:pt>
                <c:pt idx="128">
                  <c:v>6.8214499999999997E-2</c:v>
                </c:pt>
                <c:pt idx="129">
                  <c:v>6.9878586000000006E-2</c:v>
                </c:pt>
                <c:pt idx="130">
                  <c:v>7.0347372000000005E-2</c:v>
                </c:pt>
                <c:pt idx="131">
                  <c:v>7.2690431E-2</c:v>
                </c:pt>
                <c:pt idx="132">
                  <c:v>7.2813706000000006E-2</c:v>
                </c:pt>
                <c:pt idx="133">
                  <c:v>7.2985548999999997E-2</c:v>
                </c:pt>
                <c:pt idx="134">
                  <c:v>7.3651901000000006E-2</c:v>
                </c:pt>
                <c:pt idx="135">
                  <c:v>7.5180739999999996E-2</c:v>
                </c:pt>
                <c:pt idx="136">
                  <c:v>7.6545222999999996E-2</c:v>
                </c:pt>
                <c:pt idx="137">
                  <c:v>7.9253320000000002E-2</c:v>
                </c:pt>
                <c:pt idx="138">
                  <c:v>8.1039781000000005E-2</c:v>
                </c:pt>
                <c:pt idx="139">
                  <c:v>8.3296784999999998E-2</c:v>
                </c:pt>
                <c:pt idx="140">
                  <c:v>8.5639138000000004E-2</c:v>
                </c:pt>
                <c:pt idx="141">
                  <c:v>8.5762674999999997E-2</c:v>
                </c:pt>
                <c:pt idx="142">
                  <c:v>8.7683356000000004E-2</c:v>
                </c:pt>
                <c:pt idx="143">
                  <c:v>8.8771915000000007E-2</c:v>
                </c:pt>
                <c:pt idx="144">
                  <c:v>8.9791560000000006E-2</c:v>
                </c:pt>
                <c:pt idx="145">
                  <c:v>9.1008664000000003E-2</c:v>
                </c:pt>
                <c:pt idx="146">
                  <c:v>9.1775471999999997E-2</c:v>
                </c:pt>
                <c:pt idx="147">
                  <c:v>9.2424012999999999E-2</c:v>
                </c:pt>
                <c:pt idx="148">
                  <c:v>9.2994204999999996E-2</c:v>
                </c:pt>
                <c:pt idx="149">
                  <c:v>9.3881970999999995E-2</c:v>
                </c:pt>
                <c:pt idx="150">
                  <c:v>9.4137690999999996E-2</c:v>
                </c:pt>
                <c:pt idx="151">
                  <c:v>9.5673412999999999E-2</c:v>
                </c:pt>
                <c:pt idx="152">
                  <c:v>9.6894166000000004E-2</c:v>
                </c:pt>
                <c:pt idx="153">
                  <c:v>9.7913820999999998E-2</c:v>
                </c:pt>
                <c:pt idx="154">
                  <c:v>9.8769195000000004E-2</c:v>
                </c:pt>
                <c:pt idx="155">
                  <c:v>9.9385783000000005E-2</c:v>
                </c:pt>
                <c:pt idx="156">
                  <c:v>9.9654395000000007E-2</c:v>
                </c:pt>
                <c:pt idx="157">
                  <c:v>0.100201838</c:v>
                </c:pt>
                <c:pt idx="158">
                  <c:v>0.101788658</c:v>
                </c:pt>
                <c:pt idx="159">
                  <c:v>0.104868698</c:v>
                </c:pt>
                <c:pt idx="160">
                  <c:v>0.105106703</c:v>
                </c:pt>
                <c:pt idx="161">
                  <c:v>0.11087736400000001</c:v>
                </c:pt>
                <c:pt idx="162">
                  <c:v>0.112332628</c:v>
                </c:pt>
                <c:pt idx="163">
                  <c:v>0.113174341</c:v>
                </c:pt>
                <c:pt idx="164">
                  <c:v>0.114689953</c:v>
                </c:pt>
                <c:pt idx="165">
                  <c:v>0.116059988</c:v>
                </c:pt>
                <c:pt idx="166">
                  <c:v>0.116474246</c:v>
                </c:pt>
                <c:pt idx="167">
                  <c:v>0.116639981</c:v>
                </c:pt>
                <c:pt idx="168">
                  <c:v>0.11731702400000001</c:v>
                </c:pt>
                <c:pt idx="169">
                  <c:v>0.119326907</c:v>
                </c:pt>
                <c:pt idx="170">
                  <c:v>0.11988892600000001</c:v>
                </c:pt>
                <c:pt idx="171">
                  <c:v>0.12043227400000001</c:v>
                </c:pt>
                <c:pt idx="172">
                  <c:v>0.12212121500000001</c:v>
                </c:pt>
                <c:pt idx="173">
                  <c:v>0.122811505</c:v>
                </c:pt>
                <c:pt idx="174">
                  <c:v>0.123439094</c:v>
                </c:pt>
                <c:pt idx="175">
                  <c:v>0.12352194399999999</c:v>
                </c:pt>
                <c:pt idx="176">
                  <c:v>0.124125497</c:v>
                </c:pt>
                <c:pt idx="177">
                  <c:v>0.12630908699999999</c:v>
                </c:pt>
                <c:pt idx="178">
                  <c:v>0.127119444</c:v>
                </c:pt>
                <c:pt idx="179">
                  <c:v>0.130108264</c:v>
                </c:pt>
                <c:pt idx="180">
                  <c:v>0.131169224</c:v>
                </c:pt>
                <c:pt idx="181">
                  <c:v>0.13161599900000001</c:v>
                </c:pt>
                <c:pt idx="182">
                  <c:v>0.13190422399999999</c:v>
                </c:pt>
                <c:pt idx="183">
                  <c:v>0.133186729</c:v>
                </c:pt>
                <c:pt idx="184">
                  <c:v>0.13329656200000001</c:v>
                </c:pt>
                <c:pt idx="185">
                  <c:v>0.13439931599999999</c:v>
                </c:pt>
                <c:pt idx="186">
                  <c:v>0.13520067399999999</c:v>
                </c:pt>
                <c:pt idx="187">
                  <c:v>0.148656914</c:v>
                </c:pt>
                <c:pt idx="188">
                  <c:v>0.15269702700000001</c:v>
                </c:pt>
                <c:pt idx="189">
                  <c:v>0.15544417499999999</c:v>
                </c:pt>
                <c:pt idx="190">
                  <c:v>0.15754085800000001</c:v>
                </c:pt>
                <c:pt idx="191">
                  <c:v>0.15867846399999999</c:v>
                </c:pt>
                <c:pt idx="192">
                  <c:v>0.16553066399999999</c:v>
                </c:pt>
                <c:pt idx="193">
                  <c:v>0.18029326800000001</c:v>
                </c:pt>
                <c:pt idx="194">
                  <c:v>0.190208656</c:v>
                </c:pt>
                <c:pt idx="195">
                  <c:v>0.19730887499999999</c:v>
                </c:pt>
                <c:pt idx="196">
                  <c:v>0.20281344400000001</c:v>
                </c:pt>
                <c:pt idx="197">
                  <c:v>0.21304701300000001</c:v>
                </c:pt>
                <c:pt idx="198">
                  <c:v>0.21709168300000001</c:v>
                </c:pt>
                <c:pt idx="199">
                  <c:v>0.218309538</c:v>
                </c:pt>
                <c:pt idx="200">
                  <c:v>0.219192515</c:v>
                </c:pt>
                <c:pt idx="201">
                  <c:v>0.233751704</c:v>
                </c:pt>
                <c:pt idx="202">
                  <c:v>0.242233058</c:v>
                </c:pt>
                <c:pt idx="203">
                  <c:v>0.24305916899999999</c:v>
                </c:pt>
                <c:pt idx="204">
                  <c:v>0.25947812799999997</c:v>
                </c:pt>
                <c:pt idx="205">
                  <c:v>0.26640167100000001</c:v>
                </c:pt>
                <c:pt idx="206">
                  <c:v>0.271116142</c:v>
                </c:pt>
                <c:pt idx="207">
                  <c:v>0.29250693799999999</c:v>
                </c:pt>
                <c:pt idx="208">
                  <c:v>0.29955806800000001</c:v>
                </c:pt>
                <c:pt idx="209">
                  <c:v>0.30315535399999999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6748-D641-BE18-385E23243DBE}"/>
            </c:ext>
          </c:extLst>
        </c:ser>
        <c:ser>
          <c:idx val="1"/>
          <c:order val="1"/>
          <c:tx>
            <c:strRef>
              <c:f>HIS!$I$10</c:f>
              <c:strCache>
                <c:ptCount val="1"/>
                <c:pt idx="0">
                  <c:v>DASE [1]</c:v>
                </c:pt>
              </c:strCache>
            </c:strRef>
          </c:tx>
          <c:spPr>
            <a:ln>
              <a:solidFill>
                <a:srgbClr val="90492D"/>
              </a:solidFill>
            </a:ln>
          </c:spPr>
          <c:marker>
            <c:symbol val="none"/>
          </c:marker>
          <c:val>
            <c:numRef>
              <c:f>HIS!$I$11:$I$220</c:f>
              <c:numCache>
                <c:formatCode>General</c:formatCode>
                <c:ptCount val="210"/>
                <c:pt idx="0">
                  <c:v>3.4481699999999998E-4</c:v>
                </c:pt>
                <c:pt idx="1">
                  <c:v>6.9040200000000001E-4</c:v>
                </c:pt>
                <c:pt idx="2">
                  <c:v>8.5669200000000004E-4</c:v>
                </c:pt>
                <c:pt idx="3">
                  <c:v>9.5995800000000001E-4</c:v>
                </c:pt>
                <c:pt idx="4">
                  <c:v>1.1311979999999999E-3</c:v>
                </c:pt>
                <c:pt idx="5">
                  <c:v>1.5133690000000001E-3</c:v>
                </c:pt>
                <c:pt idx="6">
                  <c:v>1.899759E-3</c:v>
                </c:pt>
                <c:pt idx="7">
                  <c:v>1.9522610000000001E-3</c:v>
                </c:pt>
                <c:pt idx="8">
                  <c:v>2.0475229999999999E-3</c:v>
                </c:pt>
                <c:pt idx="9">
                  <c:v>2.2125769999999999E-3</c:v>
                </c:pt>
                <c:pt idx="10">
                  <c:v>2.2339999999999999E-3</c:v>
                </c:pt>
                <c:pt idx="11">
                  <c:v>2.3295030000000001E-3</c:v>
                </c:pt>
                <c:pt idx="12">
                  <c:v>2.5593199999999999E-3</c:v>
                </c:pt>
                <c:pt idx="13">
                  <c:v>2.7363769999999999E-3</c:v>
                </c:pt>
                <c:pt idx="14">
                  <c:v>3.0535100000000002E-3</c:v>
                </c:pt>
                <c:pt idx="15">
                  <c:v>3.837746E-3</c:v>
                </c:pt>
                <c:pt idx="16">
                  <c:v>3.956457E-3</c:v>
                </c:pt>
                <c:pt idx="17">
                  <c:v>4.2266179999999997E-3</c:v>
                </c:pt>
                <c:pt idx="18">
                  <c:v>4.8629779999999996E-3</c:v>
                </c:pt>
                <c:pt idx="19">
                  <c:v>5.1421779999999999E-3</c:v>
                </c:pt>
                <c:pt idx="20">
                  <c:v>5.2902560000000001E-3</c:v>
                </c:pt>
                <c:pt idx="21">
                  <c:v>5.3189530000000004E-3</c:v>
                </c:pt>
                <c:pt idx="22">
                  <c:v>5.5675330000000004E-3</c:v>
                </c:pt>
                <c:pt idx="23">
                  <c:v>5.7636950000000001E-3</c:v>
                </c:pt>
                <c:pt idx="24">
                  <c:v>6.0767850000000003E-3</c:v>
                </c:pt>
                <c:pt idx="25">
                  <c:v>6.1607989999999998E-3</c:v>
                </c:pt>
                <c:pt idx="26">
                  <c:v>6.2733149999999998E-3</c:v>
                </c:pt>
                <c:pt idx="27">
                  <c:v>6.3429259999999996E-3</c:v>
                </c:pt>
                <c:pt idx="28">
                  <c:v>6.6916900000000001E-3</c:v>
                </c:pt>
                <c:pt idx="29">
                  <c:v>6.7352860000000001E-3</c:v>
                </c:pt>
                <c:pt idx="30">
                  <c:v>7.7177460000000002E-3</c:v>
                </c:pt>
                <c:pt idx="31">
                  <c:v>9.4553799999999993E-3</c:v>
                </c:pt>
                <c:pt idx="32">
                  <c:v>1.0255419999999999E-2</c:v>
                </c:pt>
                <c:pt idx="33">
                  <c:v>1.044402E-2</c:v>
                </c:pt>
                <c:pt idx="34">
                  <c:v>1.0578489E-2</c:v>
                </c:pt>
                <c:pt idx="35">
                  <c:v>1.0699886E-2</c:v>
                </c:pt>
                <c:pt idx="36">
                  <c:v>1.1085729000000001E-2</c:v>
                </c:pt>
                <c:pt idx="37">
                  <c:v>1.1441547999999999E-2</c:v>
                </c:pt>
                <c:pt idx="38">
                  <c:v>1.1577735E-2</c:v>
                </c:pt>
                <c:pt idx="39">
                  <c:v>1.3701325E-2</c:v>
                </c:pt>
                <c:pt idx="40">
                  <c:v>1.5050078999999999E-2</c:v>
                </c:pt>
                <c:pt idx="41">
                  <c:v>1.5574340000000001E-2</c:v>
                </c:pt>
                <c:pt idx="42">
                  <c:v>1.5928543E-2</c:v>
                </c:pt>
                <c:pt idx="43">
                  <c:v>1.6611117000000002E-2</c:v>
                </c:pt>
                <c:pt idx="44">
                  <c:v>1.6938472E-2</c:v>
                </c:pt>
                <c:pt idx="45">
                  <c:v>1.9168406999999998E-2</c:v>
                </c:pt>
                <c:pt idx="46">
                  <c:v>2.0691234999999999E-2</c:v>
                </c:pt>
                <c:pt idx="47">
                  <c:v>2.2071832E-2</c:v>
                </c:pt>
                <c:pt idx="48">
                  <c:v>2.4820102E-2</c:v>
                </c:pt>
                <c:pt idx="49">
                  <c:v>2.8105484E-2</c:v>
                </c:pt>
                <c:pt idx="50">
                  <c:v>2.8112872000000001E-2</c:v>
                </c:pt>
                <c:pt idx="51">
                  <c:v>3.0605156000000001E-2</c:v>
                </c:pt>
                <c:pt idx="52">
                  <c:v>3.3808386000000003E-2</c:v>
                </c:pt>
                <c:pt idx="53">
                  <c:v>3.3864053999999998E-2</c:v>
                </c:pt>
                <c:pt idx="54">
                  <c:v>3.5082322999999999E-2</c:v>
                </c:pt>
                <c:pt idx="55">
                  <c:v>3.8266541000000001E-2</c:v>
                </c:pt>
                <c:pt idx="56">
                  <c:v>3.9216194000000003E-2</c:v>
                </c:pt>
                <c:pt idx="57">
                  <c:v>4.0329334000000001E-2</c:v>
                </c:pt>
                <c:pt idx="58">
                  <c:v>4.2825377999999997E-2</c:v>
                </c:pt>
                <c:pt idx="59">
                  <c:v>4.79167E-2</c:v>
                </c:pt>
                <c:pt idx="60">
                  <c:v>4.9021345000000001E-2</c:v>
                </c:pt>
                <c:pt idx="61">
                  <c:v>5.0038197E-2</c:v>
                </c:pt>
                <c:pt idx="62">
                  <c:v>5.2327374000000003E-2</c:v>
                </c:pt>
                <c:pt idx="63">
                  <c:v>5.6957529999999999E-2</c:v>
                </c:pt>
                <c:pt idx="64">
                  <c:v>6.0583418E-2</c:v>
                </c:pt>
                <c:pt idx="65">
                  <c:v>6.0809196000000003E-2</c:v>
                </c:pt>
                <c:pt idx="66">
                  <c:v>6.1643614999999999E-2</c:v>
                </c:pt>
                <c:pt idx="67">
                  <c:v>6.2926023999999997E-2</c:v>
                </c:pt>
                <c:pt idx="68">
                  <c:v>6.4905895000000005E-2</c:v>
                </c:pt>
                <c:pt idx="69">
                  <c:v>6.5829447999999999E-2</c:v>
                </c:pt>
                <c:pt idx="70">
                  <c:v>6.6510165999999996E-2</c:v>
                </c:pt>
                <c:pt idx="71">
                  <c:v>7.4268557999999998E-2</c:v>
                </c:pt>
                <c:pt idx="72">
                  <c:v>7.4272533000000002E-2</c:v>
                </c:pt>
                <c:pt idx="73">
                  <c:v>7.4477785000000005E-2</c:v>
                </c:pt>
                <c:pt idx="74">
                  <c:v>7.4527742999999994E-2</c:v>
                </c:pt>
                <c:pt idx="75">
                  <c:v>7.4956734999999997E-2</c:v>
                </c:pt>
                <c:pt idx="76">
                  <c:v>7.6104457E-2</c:v>
                </c:pt>
                <c:pt idx="77">
                  <c:v>7.6439791000000007E-2</c:v>
                </c:pt>
                <c:pt idx="78">
                  <c:v>7.7251381999999993E-2</c:v>
                </c:pt>
                <c:pt idx="79">
                  <c:v>7.8693677000000004E-2</c:v>
                </c:pt>
                <c:pt idx="80">
                  <c:v>7.9456730000000003E-2</c:v>
                </c:pt>
                <c:pt idx="81">
                  <c:v>8.0522939000000002E-2</c:v>
                </c:pt>
                <c:pt idx="82">
                  <c:v>8.1099982000000001E-2</c:v>
                </c:pt>
                <c:pt idx="83">
                  <c:v>8.2250992999999994E-2</c:v>
                </c:pt>
                <c:pt idx="84">
                  <c:v>8.6237453000000006E-2</c:v>
                </c:pt>
                <c:pt idx="85">
                  <c:v>8.7754198000000005E-2</c:v>
                </c:pt>
                <c:pt idx="86">
                  <c:v>9.0968612000000004E-2</c:v>
                </c:pt>
                <c:pt idx="87">
                  <c:v>9.2122682999999997E-2</c:v>
                </c:pt>
                <c:pt idx="88">
                  <c:v>9.3940238999999995E-2</c:v>
                </c:pt>
                <c:pt idx="89">
                  <c:v>9.5578285999999998E-2</c:v>
                </c:pt>
                <c:pt idx="90">
                  <c:v>9.8105476999999996E-2</c:v>
                </c:pt>
                <c:pt idx="91">
                  <c:v>0.100990223</c:v>
                </c:pt>
                <c:pt idx="92">
                  <c:v>0.10532975</c:v>
                </c:pt>
                <c:pt idx="93">
                  <c:v>0.107408725</c:v>
                </c:pt>
                <c:pt idx="94">
                  <c:v>0.109364499</c:v>
                </c:pt>
                <c:pt idx="95">
                  <c:v>0.113542166</c:v>
                </c:pt>
                <c:pt idx="96">
                  <c:v>0.114250592</c:v>
                </c:pt>
                <c:pt idx="97">
                  <c:v>0.11441323</c:v>
                </c:pt>
                <c:pt idx="98">
                  <c:v>0.114574494</c:v>
                </c:pt>
                <c:pt idx="99">
                  <c:v>0.118378074</c:v>
                </c:pt>
                <c:pt idx="100">
                  <c:v>0.120754666</c:v>
                </c:pt>
                <c:pt idx="101">
                  <c:v>0.12103926299999999</c:v>
                </c:pt>
                <c:pt idx="102">
                  <c:v>0.121163627</c:v>
                </c:pt>
                <c:pt idx="103">
                  <c:v>0.12143683</c:v>
                </c:pt>
                <c:pt idx="104">
                  <c:v>0.12296035499999999</c:v>
                </c:pt>
                <c:pt idx="105">
                  <c:v>0.123773649</c:v>
                </c:pt>
                <c:pt idx="106">
                  <c:v>0.123780314</c:v>
                </c:pt>
                <c:pt idx="107">
                  <c:v>0.12524138100000001</c:v>
                </c:pt>
                <c:pt idx="108">
                  <c:v>0.12700239599999999</c:v>
                </c:pt>
                <c:pt idx="109">
                  <c:v>0.12845815799999999</c:v>
                </c:pt>
                <c:pt idx="110">
                  <c:v>0.12902530600000001</c:v>
                </c:pt>
                <c:pt idx="111">
                  <c:v>0.13056600700000001</c:v>
                </c:pt>
                <c:pt idx="112">
                  <c:v>0.13077691599999999</c:v>
                </c:pt>
                <c:pt idx="113">
                  <c:v>0.13277967600000001</c:v>
                </c:pt>
                <c:pt idx="114">
                  <c:v>0.13391035200000001</c:v>
                </c:pt>
                <c:pt idx="115">
                  <c:v>0.13974376099999999</c:v>
                </c:pt>
                <c:pt idx="116">
                  <c:v>0.14146439799999999</c:v>
                </c:pt>
                <c:pt idx="117">
                  <c:v>0.14150291300000001</c:v>
                </c:pt>
                <c:pt idx="118">
                  <c:v>0.141663964</c:v>
                </c:pt>
                <c:pt idx="119">
                  <c:v>0.14258449400000001</c:v>
                </c:pt>
                <c:pt idx="120">
                  <c:v>0.14329682899999999</c:v>
                </c:pt>
                <c:pt idx="121">
                  <c:v>0.14452690900000001</c:v>
                </c:pt>
                <c:pt idx="122">
                  <c:v>0.145918503</c:v>
                </c:pt>
                <c:pt idx="123">
                  <c:v>0.14600262</c:v>
                </c:pt>
                <c:pt idx="124">
                  <c:v>0.14788445</c:v>
                </c:pt>
                <c:pt idx="125">
                  <c:v>0.14794237800000001</c:v>
                </c:pt>
                <c:pt idx="126">
                  <c:v>0.15398363000000001</c:v>
                </c:pt>
                <c:pt idx="127">
                  <c:v>0.15533144600000001</c:v>
                </c:pt>
                <c:pt idx="128">
                  <c:v>0.15946281500000001</c:v>
                </c:pt>
                <c:pt idx="129">
                  <c:v>0.16670188999999999</c:v>
                </c:pt>
                <c:pt idx="130">
                  <c:v>0.17260661499999999</c:v>
                </c:pt>
                <c:pt idx="131">
                  <c:v>0.17857951</c:v>
                </c:pt>
                <c:pt idx="132">
                  <c:v>0.18072405599999999</c:v>
                </c:pt>
                <c:pt idx="133">
                  <c:v>0.18942256099999999</c:v>
                </c:pt>
                <c:pt idx="134">
                  <c:v>0.19171827699999999</c:v>
                </c:pt>
                <c:pt idx="135">
                  <c:v>0.201252453</c:v>
                </c:pt>
                <c:pt idx="136">
                  <c:v>0.206858247</c:v>
                </c:pt>
                <c:pt idx="137">
                  <c:v>0.208533674</c:v>
                </c:pt>
                <c:pt idx="138">
                  <c:v>0.21025164199999999</c:v>
                </c:pt>
                <c:pt idx="139">
                  <c:v>0.21216634400000001</c:v>
                </c:pt>
                <c:pt idx="140">
                  <c:v>0.21918296100000001</c:v>
                </c:pt>
                <c:pt idx="141">
                  <c:v>0.21947866899999999</c:v>
                </c:pt>
                <c:pt idx="142">
                  <c:v>0.21961841100000001</c:v>
                </c:pt>
                <c:pt idx="143">
                  <c:v>0.219872857</c:v>
                </c:pt>
                <c:pt idx="144">
                  <c:v>0.220305577</c:v>
                </c:pt>
                <c:pt idx="145">
                  <c:v>0.22170473299999999</c:v>
                </c:pt>
                <c:pt idx="146">
                  <c:v>0.22382310599999999</c:v>
                </c:pt>
                <c:pt idx="147">
                  <c:v>0.22401750500000001</c:v>
                </c:pt>
                <c:pt idx="148">
                  <c:v>0.22766852900000001</c:v>
                </c:pt>
                <c:pt idx="149">
                  <c:v>0.22896755699999999</c:v>
                </c:pt>
                <c:pt idx="150">
                  <c:v>0.229555326</c:v>
                </c:pt>
                <c:pt idx="151">
                  <c:v>0.23102323799999999</c:v>
                </c:pt>
                <c:pt idx="152">
                  <c:v>0.231198284</c:v>
                </c:pt>
                <c:pt idx="153">
                  <c:v>0.231392557</c:v>
                </c:pt>
                <c:pt idx="154">
                  <c:v>0.233630843</c:v>
                </c:pt>
                <c:pt idx="155">
                  <c:v>0.23756543099999999</c:v>
                </c:pt>
                <c:pt idx="156">
                  <c:v>0.23845216399999999</c:v>
                </c:pt>
                <c:pt idx="157">
                  <c:v>0.23857660999999999</c:v>
                </c:pt>
                <c:pt idx="158">
                  <c:v>0.25044173600000003</c:v>
                </c:pt>
                <c:pt idx="159">
                  <c:v>0.26007421400000003</c:v>
                </c:pt>
                <c:pt idx="160">
                  <c:v>0.26539834000000001</c:v>
                </c:pt>
                <c:pt idx="161">
                  <c:v>0.27057819900000002</c:v>
                </c:pt>
                <c:pt idx="162">
                  <c:v>0.27561152300000002</c:v>
                </c:pt>
                <c:pt idx="163">
                  <c:v>0.28580323400000002</c:v>
                </c:pt>
                <c:pt idx="164">
                  <c:v>0.29021033699999998</c:v>
                </c:pt>
                <c:pt idx="165">
                  <c:v>0.30378244500000001</c:v>
                </c:pt>
                <c:pt idx="166">
                  <c:v>0.30378616800000002</c:v>
                </c:pt>
                <c:pt idx="167">
                  <c:v>0.309240185</c:v>
                </c:pt>
                <c:pt idx="168">
                  <c:v>0.31420541099999999</c:v>
                </c:pt>
                <c:pt idx="169">
                  <c:v>0.31724044699999998</c:v>
                </c:pt>
                <c:pt idx="170">
                  <c:v>0.31896791400000002</c:v>
                </c:pt>
                <c:pt idx="171">
                  <c:v>0.34196903899999997</c:v>
                </c:pt>
                <c:pt idx="172">
                  <c:v>0.34475494000000001</c:v>
                </c:pt>
                <c:pt idx="173">
                  <c:v>0.381348242</c:v>
                </c:pt>
                <c:pt idx="174">
                  <c:v>0.38343925899999998</c:v>
                </c:pt>
                <c:pt idx="175">
                  <c:v>0.40166816799999999</c:v>
                </c:pt>
                <c:pt idx="176">
                  <c:v>0.40671672599999997</c:v>
                </c:pt>
                <c:pt idx="177">
                  <c:v>0.41154547000000002</c:v>
                </c:pt>
                <c:pt idx="178">
                  <c:v>0.414915221</c:v>
                </c:pt>
                <c:pt idx="179">
                  <c:v>0.41897187499999999</c:v>
                </c:pt>
                <c:pt idx="180">
                  <c:v>0.41943668200000001</c:v>
                </c:pt>
                <c:pt idx="181">
                  <c:v>0.42157130199999998</c:v>
                </c:pt>
                <c:pt idx="182">
                  <c:v>0.42955744400000001</c:v>
                </c:pt>
                <c:pt idx="183">
                  <c:v>0.42966945699999998</c:v>
                </c:pt>
                <c:pt idx="184">
                  <c:v>0.430021602</c:v>
                </c:pt>
                <c:pt idx="185">
                  <c:v>0.43107649599999998</c:v>
                </c:pt>
                <c:pt idx="186">
                  <c:v>0.43131429799999998</c:v>
                </c:pt>
                <c:pt idx="187">
                  <c:v>0.43427166</c:v>
                </c:pt>
                <c:pt idx="188">
                  <c:v>0.43641630300000001</c:v>
                </c:pt>
                <c:pt idx="189">
                  <c:v>0.44906610000000002</c:v>
                </c:pt>
                <c:pt idx="190">
                  <c:v>0.46415975799999998</c:v>
                </c:pt>
                <c:pt idx="191">
                  <c:v>0.495794134</c:v>
                </c:pt>
                <c:pt idx="192">
                  <c:v>0.49863058599999999</c:v>
                </c:pt>
                <c:pt idx="193">
                  <c:v>0.50801797199999998</c:v>
                </c:pt>
                <c:pt idx="194">
                  <c:v>0.51472915200000002</c:v>
                </c:pt>
                <c:pt idx="195">
                  <c:v>0.51965357999999995</c:v>
                </c:pt>
                <c:pt idx="196">
                  <c:v>0.53323431899999996</c:v>
                </c:pt>
                <c:pt idx="197">
                  <c:v>0.53420738300000004</c:v>
                </c:pt>
                <c:pt idx="198">
                  <c:v>0.54547829299999995</c:v>
                </c:pt>
                <c:pt idx="199">
                  <c:v>0.55426628899999997</c:v>
                </c:pt>
                <c:pt idx="200">
                  <c:v>0.58496542500000004</c:v>
                </c:pt>
                <c:pt idx="201">
                  <c:v>0.62381877799999996</c:v>
                </c:pt>
                <c:pt idx="202">
                  <c:v>0.64162109099999998</c:v>
                </c:pt>
                <c:pt idx="203">
                  <c:v>0.64265851100000004</c:v>
                </c:pt>
                <c:pt idx="204">
                  <c:v>0.64476118100000002</c:v>
                </c:pt>
                <c:pt idx="205">
                  <c:v>0.64590740300000005</c:v>
                </c:pt>
                <c:pt idx="206">
                  <c:v>0.69744921000000004</c:v>
                </c:pt>
                <c:pt idx="207">
                  <c:v>0.72394186299999996</c:v>
                </c:pt>
                <c:pt idx="208">
                  <c:v>0.74326908400000002</c:v>
                </c:pt>
                <c:pt idx="209">
                  <c:v>0.75285353700000002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1-6748-D641-BE18-385E23243DBE}"/>
            </c:ext>
          </c:extLst>
        </c:ser>
        <c:ser>
          <c:idx val="2"/>
          <c:order val="2"/>
          <c:tx>
            <c:strRef>
              <c:f>HIS!$J$10</c:f>
              <c:strCache>
                <c:ptCount val="1"/>
                <c:pt idx="0">
                  <c:v>Themis [2]</c:v>
                </c:pt>
              </c:strCache>
            </c:strRef>
          </c:tx>
          <c:spPr>
            <a:ln>
              <a:solidFill>
                <a:srgbClr val="F58025"/>
              </a:solidFill>
            </a:ln>
          </c:spPr>
          <c:marker>
            <c:symbol val="none"/>
          </c:marker>
          <c:val>
            <c:numRef>
              <c:f>HIS!$J$11:$J$220</c:f>
              <c:numCache>
                <c:formatCode>General</c:formatCode>
                <c:ptCount val="210"/>
                <c:pt idx="0" formatCode="0.00E+00">
                  <c:v>5.0192900000000003E-4</c:v>
                </c:pt>
                <c:pt idx="1">
                  <c:v>7.5004200000000003E-4</c:v>
                </c:pt>
                <c:pt idx="2">
                  <c:v>1E-3</c:v>
                </c:pt>
                <c:pt idx="3">
                  <c:v>1.785949E-3</c:v>
                </c:pt>
                <c:pt idx="4">
                  <c:v>2.2413070000000001E-3</c:v>
                </c:pt>
                <c:pt idx="5">
                  <c:v>3.9844939999999999E-3</c:v>
                </c:pt>
                <c:pt idx="6">
                  <c:v>6.08984E-3</c:v>
                </c:pt>
                <c:pt idx="7">
                  <c:v>7.7303709999999998E-3</c:v>
                </c:pt>
                <c:pt idx="8">
                  <c:v>8.2266539999999999E-3</c:v>
                </c:pt>
                <c:pt idx="9">
                  <c:v>8.8148900000000006E-3</c:v>
                </c:pt>
                <c:pt idx="10">
                  <c:v>1.0909749E-2</c:v>
                </c:pt>
                <c:pt idx="11">
                  <c:v>1.1098742999999999E-2</c:v>
                </c:pt>
                <c:pt idx="12">
                  <c:v>1.2555726999999999E-2</c:v>
                </c:pt>
                <c:pt idx="13">
                  <c:v>1.5237970999999999E-2</c:v>
                </c:pt>
                <c:pt idx="14">
                  <c:v>2.0001867999999999E-2</c:v>
                </c:pt>
                <c:pt idx="15">
                  <c:v>2.0101061999999999E-2</c:v>
                </c:pt>
                <c:pt idx="16">
                  <c:v>2.2429794999999999E-2</c:v>
                </c:pt>
                <c:pt idx="17">
                  <c:v>2.5457169000000002E-2</c:v>
                </c:pt>
                <c:pt idx="18">
                  <c:v>2.6601853000000002E-2</c:v>
                </c:pt>
                <c:pt idx="19">
                  <c:v>2.7556401000000001E-2</c:v>
                </c:pt>
                <c:pt idx="20">
                  <c:v>2.8988983999999999E-2</c:v>
                </c:pt>
                <c:pt idx="21">
                  <c:v>3.2181171000000001E-2</c:v>
                </c:pt>
                <c:pt idx="22">
                  <c:v>3.2312832E-2</c:v>
                </c:pt>
                <c:pt idx="23">
                  <c:v>3.3601708000000001E-2</c:v>
                </c:pt>
                <c:pt idx="24">
                  <c:v>3.3967237999999997E-2</c:v>
                </c:pt>
                <c:pt idx="25">
                  <c:v>3.5969271999999997E-2</c:v>
                </c:pt>
                <c:pt idx="26">
                  <c:v>3.9202485000000002E-2</c:v>
                </c:pt>
                <c:pt idx="27">
                  <c:v>4.0845347999999997E-2</c:v>
                </c:pt>
                <c:pt idx="28">
                  <c:v>4.7823362000000001E-2</c:v>
                </c:pt>
                <c:pt idx="29">
                  <c:v>5.0870443000000001E-2</c:v>
                </c:pt>
                <c:pt idx="30">
                  <c:v>5.2917095999999997E-2</c:v>
                </c:pt>
                <c:pt idx="31">
                  <c:v>6.4871398999999996E-2</c:v>
                </c:pt>
                <c:pt idx="32">
                  <c:v>6.9370187E-2</c:v>
                </c:pt>
                <c:pt idx="33">
                  <c:v>7.0000000000000007E-2</c:v>
                </c:pt>
                <c:pt idx="34">
                  <c:v>7.4417679E-2</c:v>
                </c:pt>
                <c:pt idx="35">
                  <c:v>8.3927052000000002E-2</c:v>
                </c:pt>
                <c:pt idx="36">
                  <c:v>8.5225725000000002E-2</c:v>
                </c:pt>
                <c:pt idx="37">
                  <c:v>9.0740954999999998E-2</c:v>
                </c:pt>
                <c:pt idx="38">
                  <c:v>9.2068398999999995E-2</c:v>
                </c:pt>
                <c:pt idx="39">
                  <c:v>0.101288616</c:v>
                </c:pt>
                <c:pt idx="40">
                  <c:v>0.104767798</c:v>
                </c:pt>
                <c:pt idx="41">
                  <c:v>0.108185039</c:v>
                </c:pt>
                <c:pt idx="42">
                  <c:v>0.10827587399999999</c:v>
                </c:pt>
                <c:pt idx="43">
                  <c:v>0.117230761</c:v>
                </c:pt>
                <c:pt idx="44">
                  <c:v>0.121151889</c:v>
                </c:pt>
                <c:pt idx="45">
                  <c:v>0.121604475</c:v>
                </c:pt>
                <c:pt idx="46">
                  <c:v>0.12463460899999999</c:v>
                </c:pt>
                <c:pt idx="47">
                  <c:v>0.128651142</c:v>
                </c:pt>
                <c:pt idx="48">
                  <c:v>0.12895690300000001</c:v>
                </c:pt>
                <c:pt idx="49">
                  <c:v>0.13108160399999999</c:v>
                </c:pt>
                <c:pt idx="50">
                  <c:v>0.13310703199999999</c:v>
                </c:pt>
                <c:pt idx="51">
                  <c:v>0.137270005</c:v>
                </c:pt>
                <c:pt idx="52">
                  <c:v>0.13746493500000001</c:v>
                </c:pt>
                <c:pt idx="53">
                  <c:v>0.142345372</c:v>
                </c:pt>
                <c:pt idx="54">
                  <c:v>0.143075703</c:v>
                </c:pt>
                <c:pt idx="55">
                  <c:v>0.144367943</c:v>
                </c:pt>
                <c:pt idx="56">
                  <c:v>0.14466963899999999</c:v>
                </c:pt>
                <c:pt idx="57">
                  <c:v>0.144873847</c:v>
                </c:pt>
                <c:pt idx="58">
                  <c:v>0.145093054</c:v>
                </c:pt>
                <c:pt idx="59">
                  <c:v>0.14754747600000001</c:v>
                </c:pt>
                <c:pt idx="60">
                  <c:v>0.16932341300000001</c:v>
                </c:pt>
                <c:pt idx="61">
                  <c:v>0.17206717499999999</c:v>
                </c:pt>
                <c:pt idx="62">
                  <c:v>0.17355520999999999</c:v>
                </c:pt>
                <c:pt idx="63">
                  <c:v>0.18036075700000001</c:v>
                </c:pt>
                <c:pt idx="64">
                  <c:v>0.188153924</c:v>
                </c:pt>
                <c:pt idx="65">
                  <c:v>0.19242456699999999</c:v>
                </c:pt>
                <c:pt idx="66">
                  <c:v>0.19351669199999999</c:v>
                </c:pt>
                <c:pt idx="67">
                  <c:v>0.19963936700000001</c:v>
                </c:pt>
                <c:pt idx="68">
                  <c:v>0.20099977399999999</c:v>
                </c:pt>
                <c:pt idx="69">
                  <c:v>0.20164828600000001</c:v>
                </c:pt>
                <c:pt idx="70">
                  <c:v>0.20227176699999999</c:v>
                </c:pt>
                <c:pt idx="71">
                  <c:v>0.20312084599999999</c:v>
                </c:pt>
                <c:pt idx="72">
                  <c:v>0.20396804099999999</c:v>
                </c:pt>
                <c:pt idx="73">
                  <c:v>0.20433795900000001</c:v>
                </c:pt>
                <c:pt idx="74">
                  <c:v>0.204490225</c:v>
                </c:pt>
                <c:pt idx="75">
                  <c:v>0.21051798799999999</c:v>
                </c:pt>
                <c:pt idx="76">
                  <c:v>0.211463439</c:v>
                </c:pt>
                <c:pt idx="77">
                  <c:v>0.22122809700000001</c:v>
                </c:pt>
                <c:pt idx="78">
                  <c:v>0.223541499</c:v>
                </c:pt>
                <c:pt idx="79">
                  <c:v>0.22443041399999999</c:v>
                </c:pt>
                <c:pt idx="80">
                  <c:v>0.233283512</c:v>
                </c:pt>
                <c:pt idx="81">
                  <c:v>0.23538220600000001</c:v>
                </c:pt>
                <c:pt idx="82">
                  <c:v>0.242349385</c:v>
                </c:pt>
                <c:pt idx="83">
                  <c:v>0.242704844</c:v>
                </c:pt>
                <c:pt idx="84">
                  <c:v>0.24769626</c:v>
                </c:pt>
                <c:pt idx="85">
                  <c:v>0.24819492500000001</c:v>
                </c:pt>
                <c:pt idx="86">
                  <c:v>0.25217108500000002</c:v>
                </c:pt>
                <c:pt idx="87">
                  <c:v>0.25446765100000002</c:v>
                </c:pt>
                <c:pt idx="88">
                  <c:v>0.255690327</c:v>
                </c:pt>
                <c:pt idx="89">
                  <c:v>0.26626256599999998</c:v>
                </c:pt>
                <c:pt idx="90">
                  <c:v>0.26721922399999998</c:v>
                </c:pt>
                <c:pt idx="91">
                  <c:v>0.27382806199999998</c:v>
                </c:pt>
                <c:pt idx="92">
                  <c:v>0.27518233800000003</c:v>
                </c:pt>
                <c:pt idx="93">
                  <c:v>0.27888707699999998</c:v>
                </c:pt>
                <c:pt idx="94">
                  <c:v>0.28146063799999999</c:v>
                </c:pt>
                <c:pt idx="95">
                  <c:v>0.28155868899999997</c:v>
                </c:pt>
                <c:pt idx="96">
                  <c:v>0.28472067400000001</c:v>
                </c:pt>
                <c:pt idx="97">
                  <c:v>0.29316165</c:v>
                </c:pt>
                <c:pt idx="98">
                  <c:v>0.30132937500000001</c:v>
                </c:pt>
                <c:pt idx="99">
                  <c:v>0.309177541</c:v>
                </c:pt>
                <c:pt idx="100">
                  <c:v>0.31467794399999999</c:v>
                </c:pt>
                <c:pt idx="101">
                  <c:v>0.31615780999999998</c:v>
                </c:pt>
                <c:pt idx="102">
                  <c:v>0.32168007799999998</c:v>
                </c:pt>
                <c:pt idx="103">
                  <c:v>0.32212334799999998</c:v>
                </c:pt>
                <c:pt idx="104">
                  <c:v>0.32653359700000001</c:v>
                </c:pt>
                <c:pt idx="105">
                  <c:v>0.32706280700000001</c:v>
                </c:pt>
                <c:pt idx="106">
                  <c:v>0.328367882</c:v>
                </c:pt>
                <c:pt idx="107">
                  <c:v>0.331168552</c:v>
                </c:pt>
                <c:pt idx="108">
                  <c:v>0.33167664299999999</c:v>
                </c:pt>
                <c:pt idx="109">
                  <c:v>0.33386611799999999</c:v>
                </c:pt>
                <c:pt idx="110">
                  <c:v>0.34102784800000002</c:v>
                </c:pt>
                <c:pt idx="111">
                  <c:v>0.34494175100000002</c:v>
                </c:pt>
                <c:pt idx="112">
                  <c:v>0.34710157699999999</c:v>
                </c:pt>
                <c:pt idx="113">
                  <c:v>0.35246354200000002</c:v>
                </c:pt>
                <c:pt idx="114">
                  <c:v>0.355516836</c:v>
                </c:pt>
                <c:pt idx="115">
                  <c:v>0.35655678200000002</c:v>
                </c:pt>
                <c:pt idx="116">
                  <c:v>0.35917896300000002</c:v>
                </c:pt>
                <c:pt idx="117">
                  <c:v>0.36526647400000001</c:v>
                </c:pt>
                <c:pt idx="118">
                  <c:v>0.37076762000000002</c:v>
                </c:pt>
                <c:pt idx="119">
                  <c:v>0.38106089399999998</c:v>
                </c:pt>
                <c:pt idx="120">
                  <c:v>0.38561466500000002</c:v>
                </c:pt>
                <c:pt idx="121">
                  <c:v>0.38863926100000001</c:v>
                </c:pt>
                <c:pt idx="122">
                  <c:v>0.39013186799999999</c:v>
                </c:pt>
                <c:pt idx="123">
                  <c:v>0.39263544099999997</c:v>
                </c:pt>
                <c:pt idx="124">
                  <c:v>0.396749293</c:v>
                </c:pt>
                <c:pt idx="125">
                  <c:v>0.40449911100000002</c:v>
                </c:pt>
                <c:pt idx="126">
                  <c:v>0.41397817399999998</c:v>
                </c:pt>
                <c:pt idx="127">
                  <c:v>0.416123356</c:v>
                </c:pt>
                <c:pt idx="128">
                  <c:v>0.41756693099999997</c:v>
                </c:pt>
                <c:pt idx="129">
                  <c:v>0.41793296400000002</c:v>
                </c:pt>
                <c:pt idx="130">
                  <c:v>0.42798743700000003</c:v>
                </c:pt>
                <c:pt idx="131">
                  <c:v>0.43780070399999998</c:v>
                </c:pt>
                <c:pt idx="132">
                  <c:v>0.43924221200000002</c:v>
                </c:pt>
                <c:pt idx="133">
                  <c:v>0.44629410600000002</c:v>
                </c:pt>
                <c:pt idx="134">
                  <c:v>0.45274858899999998</c:v>
                </c:pt>
                <c:pt idx="135">
                  <c:v>0.45325152000000002</c:v>
                </c:pt>
                <c:pt idx="136">
                  <c:v>0.463247093</c:v>
                </c:pt>
                <c:pt idx="137">
                  <c:v>0.464262061</c:v>
                </c:pt>
                <c:pt idx="138">
                  <c:v>0.46707924000000001</c:v>
                </c:pt>
                <c:pt idx="139">
                  <c:v>0.46818811399999999</c:v>
                </c:pt>
                <c:pt idx="140">
                  <c:v>0.47298474400000001</c:v>
                </c:pt>
                <c:pt idx="141">
                  <c:v>0.48178985499999999</c:v>
                </c:pt>
                <c:pt idx="142">
                  <c:v>0.483846891</c:v>
                </c:pt>
                <c:pt idx="143">
                  <c:v>0.48400898799999997</c:v>
                </c:pt>
                <c:pt idx="144">
                  <c:v>0.484879277</c:v>
                </c:pt>
                <c:pt idx="145">
                  <c:v>0.48497958299999999</c:v>
                </c:pt>
                <c:pt idx="146">
                  <c:v>0.48544780599999998</c:v>
                </c:pt>
                <c:pt idx="147">
                  <c:v>0.48899016200000001</c:v>
                </c:pt>
                <c:pt idx="148">
                  <c:v>0.490365312</c:v>
                </c:pt>
                <c:pt idx="149">
                  <c:v>0.49330426700000002</c:v>
                </c:pt>
                <c:pt idx="150">
                  <c:v>0.49393103500000002</c:v>
                </c:pt>
                <c:pt idx="151">
                  <c:v>0.49519969200000002</c:v>
                </c:pt>
                <c:pt idx="152">
                  <c:v>0.49543242999999998</c:v>
                </c:pt>
                <c:pt idx="153">
                  <c:v>0.49820761699999999</c:v>
                </c:pt>
                <c:pt idx="154">
                  <c:v>0.49851381099999997</c:v>
                </c:pt>
                <c:pt idx="155">
                  <c:v>0.49868017999999997</c:v>
                </c:pt>
                <c:pt idx="156">
                  <c:v>0.49899391100000001</c:v>
                </c:pt>
                <c:pt idx="157">
                  <c:v>0.49993035000000002</c:v>
                </c:pt>
                <c:pt idx="158">
                  <c:v>0.50041143300000002</c:v>
                </c:pt>
                <c:pt idx="159">
                  <c:v>0.50090011499999998</c:v>
                </c:pt>
                <c:pt idx="160">
                  <c:v>0.50507826300000003</c:v>
                </c:pt>
                <c:pt idx="161">
                  <c:v>0.50675018000000005</c:v>
                </c:pt>
                <c:pt idx="162">
                  <c:v>0.50879193199999995</c:v>
                </c:pt>
                <c:pt idx="163">
                  <c:v>0.509373988</c:v>
                </c:pt>
                <c:pt idx="164">
                  <c:v>0.50976890500000005</c:v>
                </c:pt>
                <c:pt idx="165">
                  <c:v>0.50983325099999999</c:v>
                </c:pt>
                <c:pt idx="166">
                  <c:v>0.51079292799999998</c:v>
                </c:pt>
                <c:pt idx="167">
                  <c:v>0.51716766800000002</c:v>
                </c:pt>
                <c:pt idx="168">
                  <c:v>0.51800951399999995</c:v>
                </c:pt>
                <c:pt idx="169">
                  <c:v>0.52328930399999996</c:v>
                </c:pt>
                <c:pt idx="170">
                  <c:v>0.52714510299999995</c:v>
                </c:pt>
                <c:pt idx="171">
                  <c:v>0.52759298700000001</c:v>
                </c:pt>
                <c:pt idx="172">
                  <c:v>0.53676513599999998</c:v>
                </c:pt>
                <c:pt idx="173">
                  <c:v>0.53708174500000005</c:v>
                </c:pt>
                <c:pt idx="174">
                  <c:v>0.53882631199999997</c:v>
                </c:pt>
                <c:pt idx="175">
                  <c:v>0.55010022199999997</c:v>
                </c:pt>
                <c:pt idx="176">
                  <c:v>0.55067774000000003</c:v>
                </c:pt>
                <c:pt idx="177">
                  <c:v>0.553275674</c:v>
                </c:pt>
                <c:pt idx="178">
                  <c:v>0.55632703500000003</c:v>
                </c:pt>
                <c:pt idx="179">
                  <c:v>0.55635130399999999</c:v>
                </c:pt>
                <c:pt idx="180">
                  <c:v>0.56701828799999998</c:v>
                </c:pt>
                <c:pt idx="181">
                  <c:v>0.56786668699999998</c:v>
                </c:pt>
                <c:pt idx="182">
                  <c:v>0.57028153400000003</c:v>
                </c:pt>
                <c:pt idx="183">
                  <c:v>0.58099033499999997</c:v>
                </c:pt>
                <c:pt idx="184">
                  <c:v>0.58220102299999998</c:v>
                </c:pt>
                <c:pt idx="185">
                  <c:v>0.58249678199999999</c:v>
                </c:pt>
                <c:pt idx="186">
                  <c:v>0.58354777300000005</c:v>
                </c:pt>
                <c:pt idx="187">
                  <c:v>0.59493712099999996</c:v>
                </c:pt>
                <c:pt idx="188">
                  <c:v>0.59547936300000004</c:v>
                </c:pt>
                <c:pt idx="189">
                  <c:v>0.60902253900000003</c:v>
                </c:pt>
                <c:pt idx="190">
                  <c:v>0.610105915</c:v>
                </c:pt>
                <c:pt idx="191">
                  <c:v>0.64168904100000002</c:v>
                </c:pt>
                <c:pt idx="192">
                  <c:v>0.64384342699999997</c:v>
                </c:pt>
                <c:pt idx="193">
                  <c:v>0.648804457</c:v>
                </c:pt>
                <c:pt idx="194">
                  <c:v>0.65213082</c:v>
                </c:pt>
                <c:pt idx="195">
                  <c:v>0.68003811300000006</c:v>
                </c:pt>
                <c:pt idx="196">
                  <c:v>0.68827466599999998</c:v>
                </c:pt>
                <c:pt idx="197">
                  <c:v>0.70352753999999995</c:v>
                </c:pt>
                <c:pt idx="198">
                  <c:v>0.73245805900000005</c:v>
                </c:pt>
                <c:pt idx="199">
                  <c:v>0.73768382799999999</c:v>
                </c:pt>
                <c:pt idx="200">
                  <c:v>0.75566677500000001</c:v>
                </c:pt>
                <c:pt idx="201">
                  <c:v>0.885953196</c:v>
                </c:pt>
                <c:pt idx="202">
                  <c:v>0.89912214099999999</c:v>
                </c:pt>
                <c:pt idx="203">
                  <c:v>0.93322697300000002</c:v>
                </c:pt>
                <c:pt idx="204">
                  <c:v>0.94720852300000002</c:v>
                </c:pt>
                <c:pt idx="205">
                  <c:v>0.97188725600000003</c:v>
                </c:pt>
                <c:pt idx="206">
                  <c:v>0.97366649900000002</c:v>
                </c:pt>
                <c:pt idx="207">
                  <c:v>0.97944271299999996</c:v>
                </c:pt>
                <c:pt idx="208">
                  <c:v>0.98030796099999995</c:v>
                </c:pt>
                <c:pt idx="209">
                  <c:v>0.99760205099999999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2-6748-D641-BE18-385E23243DB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27460864"/>
        <c:axId val="75064448"/>
      </c:lineChart>
      <c:catAx>
        <c:axId val="127460864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Sorted all workloads</a:t>
                </a:r>
                <a:endParaRPr lang="zh-CN"/>
              </a:p>
            </c:rich>
          </c:tx>
          <c:overlay val="0"/>
        </c:title>
        <c:majorTickMark val="none"/>
        <c:minorTickMark val="none"/>
        <c:tickLblPos val="none"/>
        <c:crossAx val="75064448"/>
        <c:crosses val="autoZero"/>
        <c:auto val="1"/>
        <c:lblAlgn val="ctr"/>
        <c:lblOffset val="100"/>
        <c:noMultiLvlLbl val="0"/>
      </c:catAx>
      <c:valAx>
        <c:axId val="75064448"/>
        <c:scaling>
          <c:orientation val="minMax"/>
          <c:max val="1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Prediction error</a:t>
                </a:r>
                <a:endParaRPr lang="zh-CN"/>
              </a:p>
            </c:rich>
          </c:tx>
          <c:overlay val="0"/>
        </c:title>
        <c:numFmt formatCode="0%" sourceLinked="0"/>
        <c:majorTickMark val="out"/>
        <c:minorTickMark val="none"/>
        <c:tickLblPos val="nextTo"/>
        <c:crossAx val="127460864"/>
        <c:crosses val="autoZero"/>
        <c:crossBetween val="between"/>
        <c:majorUnit val="0.5"/>
      </c:valAx>
    </c:plotArea>
    <c:legend>
      <c:legendPos val="t"/>
      <c:overlay val="0"/>
    </c:legend>
    <c:plotVisOnly val="1"/>
    <c:dispBlanksAs val="gap"/>
    <c:showDLblsOverMax val="0"/>
  </c:chart>
  <c:spPr>
    <a:ln>
      <a:noFill/>
    </a:ln>
  </c:spPr>
  <c:txPr>
    <a:bodyPr/>
    <a:lstStyle/>
    <a:p>
      <a:pPr>
        <a:defRPr sz="1800">
          <a:latin typeface="Arial Unicode MS" pitchFamily="34" charset="-122"/>
          <a:ea typeface="Arial Unicode MS" pitchFamily="34" charset="-122"/>
          <a:cs typeface="Arial Unicode MS" pitchFamily="34" charset="-122"/>
        </a:defRPr>
      </a:pPr>
      <a:endParaRPr lang="zh-CN"/>
    </a:p>
  </c:txPr>
  <c:externalData r:id="rId1">
    <c:autoUpdate val="0"/>
  </c:externalData>
</c:chartSpace>
</file>

<file path=ppt/charts/chart2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Fairness!$G$3</c:f>
              <c:strCache>
                <c:ptCount val="1"/>
                <c:pt idx="0">
                  <c:v>Even</c:v>
                </c:pt>
              </c:strCache>
            </c:strRef>
          </c:tx>
          <c:spPr>
            <a:ln>
              <a:solidFill>
                <a:srgbClr val="F58025"/>
              </a:solidFill>
            </a:ln>
          </c:spPr>
          <c:marker>
            <c:symbol val="none"/>
          </c:marker>
          <c:val>
            <c:numRef>
              <c:f>Fairness!$G$4:$G$108</c:f>
              <c:numCache>
                <c:formatCode>General</c:formatCode>
                <c:ptCount val="105"/>
                <c:pt idx="0">
                  <c:v>0.16984345000000001</c:v>
                </c:pt>
                <c:pt idx="1">
                  <c:v>0.18126283000000001</c:v>
                </c:pt>
                <c:pt idx="2">
                  <c:v>0.19636060799999999</c:v>
                </c:pt>
                <c:pt idx="3">
                  <c:v>0.197873776</c:v>
                </c:pt>
                <c:pt idx="4">
                  <c:v>0.230311767</c:v>
                </c:pt>
                <c:pt idx="5">
                  <c:v>0.32991525799999999</c:v>
                </c:pt>
                <c:pt idx="6">
                  <c:v>0.33438656900000002</c:v>
                </c:pt>
                <c:pt idx="7">
                  <c:v>0.34818827600000002</c:v>
                </c:pt>
                <c:pt idx="8">
                  <c:v>0.356502296</c:v>
                </c:pt>
                <c:pt idx="9">
                  <c:v>0.36075725400000003</c:v>
                </c:pt>
                <c:pt idx="10">
                  <c:v>0.36612847199999998</c:v>
                </c:pt>
                <c:pt idx="11">
                  <c:v>0.36792046299999998</c:v>
                </c:pt>
                <c:pt idx="12">
                  <c:v>0.38041275299999999</c:v>
                </c:pt>
                <c:pt idx="13">
                  <c:v>0.38935862700000001</c:v>
                </c:pt>
                <c:pt idx="14">
                  <c:v>0.407163263</c:v>
                </c:pt>
                <c:pt idx="15">
                  <c:v>0.41423537799999999</c:v>
                </c:pt>
                <c:pt idx="16">
                  <c:v>0.42348005500000002</c:v>
                </c:pt>
                <c:pt idx="17">
                  <c:v>0.42601747099999998</c:v>
                </c:pt>
                <c:pt idx="18">
                  <c:v>0.43117804500000001</c:v>
                </c:pt>
                <c:pt idx="19">
                  <c:v>0.44311813900000002</c:v>
                </c:pt>
                <c:pt idx="20">
                  <c:v>0.45957789799999998</c:v>
                </c:pt>
                <c:pt idx="21">
                  <c:v>0.45987093000000001</c:v>
                </c:pt>
                <c:pt idx="22">
                  <c:v>0.47203929500000003</c:v>
                </c:pt>
                <c:pt idx="23">
                  <c:v>0.47515137200000002</c:v>
                </c:pt>
                <c:pt idx="24">
                  <c:v>0.47621850700000001</c:v>
                </c:pt>
                <c:pt idx="25">
                  <c:v>0.48064795799999999</c:v>
                </c:pt>
                <c:pt idx="26">
                  <c:v>0.48561844900000001</c:v>
                </c:pt>
                <c:pt idx="27">
                  <c:v>0.48633738300000001</c:v>
                </c:pt>
                <c:pt idx="28">
                  <c:v>0.48769449999999998</c:v>
                </c:pt>
                <c:pt idx="29">
                  <c:v>0.48990714400000002</c:v>
                </c:pt>
                <c:pt idx="30">
                  <c:v>0.49496182700000002</c:v>
                </c:pt>
                <c:pt idx="31">
                  <c:v>0.50174047099999997</c:v>
                </c:pt>
                <c:pt idx="32">
                  <c:v>0.50417326399999995</c:v>
                </c:pt>
                <c:pt idx="33">
                  <c:v>0.50818585100000002</c:v>
                </c:pt>
                <c:pt idx="34">
                  <c:v>0.51112523600000004</c:v>
                </c:pt>
                <c:pt idx="35">
                  <c:v>0.51172304099999999</c:v>
                </c:pt>
                <c:pt idx="36">
                  <c:v>0.51486184199999996</c:v>
                </c:pt>
                <c:pt idx="37">
                  <c:v>0.516778976</c:v>
                </c:pt>
                <c:pt idx="38">
                  <c:v>0.52505220500000005</c:v>
                </c:pt>
                <c:pt idx="39">
                  <c:v>0.52668807399999995</c:v>
                </c:pt>
                <c:pt idx="40">
                  <c:v>0.52699598000000003</c:v>
                </c:pt>
                <c:pt idx="41">
                  <c:v>0.52720673600000001</c:v>
                </c:pt>
                <c:pt idx="42">
                  <c:v>0.527733389</c:v>
                </c:pt>
                <c:pt idx="43">
                  <c:v>0.52833463599999997</c:v>
                </c:pt>
                <c:pt idx="44">
                  <c:v>0.53404585699999996</c:v>
                </c:pt>
                <c:pt idx="45">
                  <c:v>0.53677067999999994</c:v>
                </c:pt>
                <c:pt idx="46">
                  <c:v>0.55270768100000001</c:v>
                </c:pt>
                <c:pt idx="47">
                  <c:v>0.55275828500000002</c:v>
                </c:pt>
                <c:pt idx="48">
                  <c:v>0.55899582699999995</c:v>
                </c:pt>
                <c:pt idx="49">
                  <c:v>0.56132824000000003</c:v>
                </c:pt>
                <c:pt idx="50">
                  <c:v>0.56338195999999996</c:v>
                </c:pt>
                <c:pt idx="51">
                  <c:v>0.56905724000000002</c:v>
                </c:pt>
                <c:pt idx="52">
                  <c:v>0.57857466400000002</c:v>
                </c:pt>
                <c:pt idx="53">
                  <c:v>0.58015830000000002</c:v>
                </c:pt>
                <c:pt idx="54">
                  <c:v>0.58279305100000001</c:v>
                </c:pt>
                <c:pt idx="55">
                  <c:v>0.58310244899999997</c:v>
                </c:pt>
                <c:pt idx="56">
                  <c:v>0.58465545799999996</c:v>
                </c:pt>
                <c:pt idx="57">
                  <c:v>0.58692719199999999</c:v>
                </c:pt>
                <c:pt idx="58">
                  <c:v>0.591537702</c:v>
                </c:pt>
                <c:pt idx="59">
                  <c:v>0.59296316199999999</c:v>
                </c:pt>
                <c:pt idx="60">
                  <c:v>0.594382521</c:v>
                </c:pt>
                <c:pt idx="61">
                  <c:v>0.596264876</c:v>
                </c:pt>
                <c:pt idx="62">
                  <c:v>0.59736326200000001</c:v>
                </c:pt>
                <c:pt idx="63">
                  <c:v>0.59818158700000001</c:v>
                </c:pt>
                <c:pt idx="64">
                  <c:v>0.60458786600000003</c:v>
                </c:pt>
                <c:pt idx="65">
                  <c:v>0.60557420200000001</c:v>
                </c:pt>
                <c:pt idx="66">
                  <c:v>0.61929748299999998</c:v>
                </c:pt>
                <c:pt idx="67">
                  <c:v>0.62783264599999999</c:v>
                </c:pt>
                <c:pt idx="68">
                  <c:v>0.63535076499999998</c:v>
                </c:pt>
                <c:pt idx="69">
                  <c:v>0.66398885900000004</c:v>
                </c:pt>
                <c:pt idx="70">
                  <c:v>0.66553771799999994</c:v>
                </c:pt>
                <c:pt idx="71">
                  <c:v>0.66678347199999999</c:v>
                </c:pt>
                <c:pt idx="72">
                  <c:v>0.67144735099999997</c:v>
                </c:pt>
                <c:pt idx="73">
                  <c:v>0.68231722900000003</c:v>
                </c:pt>
                <c:pt idx="74">
                  <c:v>0.68601490200000004</c:v>
                </c:pt>
                <c:pt idx="75">
                  <c:v>0.69453562700000004</c:v>
                </c:pt>
                <c:pt idx="76">
                  <c:v>0.72082921899999997</c:v>
                </c:pt>
                <c:pt idx="77">
                  <c:v>0.72343091599999998</c:v>
                </c:pt>
                <c:pt idx="78">
                  <c:v>0.73986095200000002</c:v>
                </c:pt>
                <c:pt idx="79">
                  <c:v>0.74378998900000004</c:v>
                </c:pt>
                <c:pt idx="80">
                  <c:v>0.783197857</c:v>
                </c:pt>
                <c:pt idx="81">
                  <c:v>0.82921245200000004</c:v>
                </c:pt>
                <c:pt idx="82">
                  <c:v>0.84051040899999996</c:v>
                </c:pt>
                <c:pt idx="83">
                  <c:v>0.84368565500000003</c:v>
                </c:pt>
                <c:pt idx="84">
                  <c:v>0.84989232599999998</c:v>
                </c:pt>
                <c:pt idx="85">
                  <c:v>0.85273001900000001</c:v>
                </c:pt>
                <c:pt idx="86">
                  <c:v>0.86657212900000002</c:v>
                </c:pt>
                <c:pt idx="87">
                  <c:v>0.87721656800000003</c:v>
                </c:pt>
                <c:pt idx="88">
                  <c:v>0.87882198300000003</c:v>
                </c:pt>
                <c:pt idx="89">
                  <c:v>0.89296144399999999</c:v>
                </c:pt>
                <c:pt idx="90">
                  <c:v>0.89672522300000002</c:v>
                </c:pt>
                <c:pt idx="91">
                  <c:v>0.91627287899999998</c:v>
                </c:pt>
                <c:pt idx="92">
                  <c:v>0.92593207200000005</c:v>
                </c:pt>
                <c:pt idx="93">
                  <c:v>0.95496228999999999</c:v>
                </c:pt>
                <c:pt idx="94">
                  <c:v>0.96697365000000002</c:v>
                </c:pt>
                <c:pt idx="95">
                  <c:v>0.98466571782500001</c:v>
                </c:pt>
                <c:pt idx="96">
                  <c:v>0.98672910408600001</c:v>
                </c:pt>
                <c:pt idx="97">
                  <c:v>0.99287276282699999</c:v>
                </c:pt>
                <c:pt idx="98">
                  <c:v>0.99319496362399995</c:v>
                </c:pt>
                <c:pt idx="99">
                  <c:v>0.99432306842899998</c:v>
                </c:pt>
                <c:pt idx="100">
                  <c:v>0.99462945300200001</c:v>
                </c:pt>
                <c:pt idx="101">
                  <c:v>0.995687032596</c:v>
                </c:pt>
                <c:pt idx="102">
                  <c:v>0.99667956091300003</c:v>
                </c:pt>
                <c:pt idx="103">
                  <c:v>0.998576151631</c:v>
                </c:pt>
                <c:pt idx="104">
                  <c:v>0.998576151631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1826-5E43-A798-0102AB47D729}"/>
            </c:ext>
          </c:extLst>
        </c:ser>
        <c:ser>
          <c:idx val="1"/>
          <c:order val="1"/>
          <c:tx>
            <c:strRef>
              <c:f>Fairness!$H$3</c:f>
              <c:strCache>
                <c:ptCount val="1"/>
                <c:pt idx="0">
                  <c:v>DASE-Fair</c:v>
                </c:pt>
              </c:strCache>
            </c:strRef>
          </c:tx>
          <c:spPr>
            <a:ln>
              <a:solidFill>
                <a:srgbClr val="90492D"/>
              </a:solidFill>
            </a:ln>
          </c:spPr>
          <c:marker>
            <c:symbol val="none"/>
          </c:marker>
          <c:val>
            <c:numRef>
              <c:f>Fairness!$H$4:$H$108</c:f>
              <c:numCache>
                <c:formatCode>General</c:formatCode>
                <c:ptCount val="105"/>
                <c:pt idx="0">
                  <c:v>0.20704867690000001</c:v>
                </c:pt>
                <c:pt idx="1">
                  <c:v>0.227153920506</c:v>
                </c:pt>
                <c:pt idx="2">
                  <c:v>0.26473285590200002</c:v>
                </c:pt>
                <c:pt idx="3">
                  <c:v>0.276285514329</c:v>
                </c:pt>
                <c:pt idx="4">
                  <c:v>0.33438656874799999</c:v>
                </c:pt>
                <c:pt idx="5">
                  <c:v>0.356502296238</c:v>
                </c:pt>
                <c:pt idx="6">
                  <c:v>0.42348005527100002</c:v>
                </c:pt>
                <c:pt idx="7">
                  <c:v>0.45002862384800002</c:v>
                </c:pt>
                <c:pt idx="8">
                  <c:v>0.45957789827099998</c:v>
                </c:pt>
                <c:pt idx="9">
                  <c:v>0.48191890261600001</c:v>
                </c:pt>
                <c:pt idx="10">
                  <c:v>0.49175624509499999</c:v>
                </c:pt>
                <c:pt idx="11">
                  <c:v>0.50361273061400003</c:v>
                </c:pt>
                <c:pt idx="12">
                  <c:v>0.50417326388600003</c:v>
                </c:pt>
                <c:pt idx="13">
                  <c:v>0.50975805563700005</c:v>
                </c:pt>
                <c:pt idx="14">
                  <c:v>0.51486184232800003</c:v>
                </c:pt>
                <c:pt idx="15">
                  <c:v>0.525052204927</c:v>
                </c:pt>
                <c:pt idx="16">
                  <c:v>0.53404585692200002</c:v>
                </c:pt>
                <c:pt idx="17">
                  <c:v>0.53655046251000005</c:v>
                </c:pt>
                <c:pt idx="18">
                  <c:v>0.55275828545600003</c:v>
                </c:pt>
                <c:pt idx="19">
                  <c:v>0.55567912741500003</c:v>
                </c:pt>
                <c:pt idx="20">
                  <c:v>0.55805075657400005</c:v>
                </c:pt>
                <c:pt idx="21">
                  <c:v>0.57721324892100001</c:v>
                </c:pt>
                <c:pt idx="22">
                  <c:v>0.57780172239000005</c:v>
                </c:pt>
                <c:pt idx="23">
                  <c:v>0.58279305093599998</c:v>
                </c:pt>
                <c:pt idx="24">
                  <c:v>0.58456344357699996</c:v>
                </c:pt>
                <c:pt idx="25">
                  <c:v>0.58906463292900002</c:v>
                </c:pt>
                <c:pt idx="26">
                  <c:v>0.58951209619199996</c:v>
                </c:pt>
                <c:pt idx="27">
                  <c:v>0.59064218768499999</c:v>
                </c:pt>
                <c:pt idx="28">
                  <c:v>0.591537702306</c:v>
                </c:pt>
                <c:pt idx="29">
                  <c:v>0.59442957003499997</c:v>
                </c:pt>
                <c:pt idx="30">
                  <c:v>0.597363262427</c:v>
                </c:pt>
                <c:pt idx="31">
                  <c:v>0.60084143417000002</c:v>
                </c:pt>
                <c:pt idx="32">
                  <c:v>0.60458786577699997</c:v>
                </c:pt>
                <c:pt idx="33">
                  <c:v>0.61950706009400003</c:v>
                </c:pt>
                <c:pt idx="34">
                  <c:v>0.63806985647500003</c:v>
                </c:pt>
                <c:pt idx="35">
                  <c:v>0.63849650160899996</c:v>
                </c:pt>
                <c:pt idx="36">
                  <c:v>0.65149166583100004</c:v>
                </c:pt>
                <c:pt idx="37">
                  <c:v>0.66398885873500002</c:v>
                </c:pt>
                <c:pt idx="38">
                  <c:v>0.66553771770000003</c:v>
                </c:pt>
                <c:pt idx="39">
                  <c:v>0.666783471558</c:v>
                </c:pt>
                <c:pt idx="40">
                  <c:v>0.67040280176599998</c:v>
                </c:pt>
                <c:pt idx="41">
                  <c:v>0.674675189683</c:v>
                </c:pt>
                <c:pt idx="42">
                  <c:v>0.68039791530799998</c:v>
                </c:pt>
                <c:pt idx="43">
                  <c:v>0.683797310125</c:v>
                </c:pt>
                <c:pt idx="44">
                  <c:v>0.69453562684699999</c:v>
                </c:pt>
                <c:pt idx="45">
                  <c:v>0.70451969454200003</c:v>
                </c:pt>
                <c:pt idx="46">
                  <c:v>0.72082921874000006</c:v>
                </c:pt>
                <c:pt idx="47">
                  <c:v>0.72494604685800001</c:v>
                </c:pt>
                <c:pt idx="48">
                  <c:v>0.72551159217299999</c:v>
                </c:pt>
                <c:pt idx="49">
                  <c:v>0.72823445952700006</c:v>
                </c:pt>
                <c:pt idx="50">
                  <c:v>0.72930303997299994</c:v>
                </c:pt>
                <c:pt idx="51">
                  <c:v>0.729866237074</c:v>
                </c:pt>
                <c:pt idx="52">
                  <c:v>0.74050168889599999</c:v>
                </c:pt>
                <c:pt idx="53">
                  <c:v>0.76043976831500004</c:v>
                </c:pt>
                <c:pt idx="54">
                  <c:v>0.761075991472</c:v>
                </c:pt>
                <c:pt idx="55">
                  <c:v>0.76134950036299998</c:v>
                </c:pt>
                <c:pt idx="56">
                  <c:v>0.76712473646400003</c:v>
                </c:pt>
                <c:pt idx="57">
                  <c:v>0.76798233449800002</c:v>
                </c:pt>
                <c:pt idx="58">
                  <c:v>0.78098994751100004</c:v>
                </c:pt>
                <c:pt idx="59">
                  <c:v>0.78319785703900002</c:v>
                </c:pt>
                <c:pt idx="60">
                  <c:v>0.78695417311799998</c:v>
                </c:pt>
                <c:pt idx="61">
                  <c:v>0.787909173159</c:v>
                </c:pt>
                <c:pt idx="62">
                  <c:v>0.80318065006799999</c:v>
                </c:pt>
                <c:pt idx="63">
                  <c:v>0.81182984462100005</c:v>
                </c:pt>
                <c:pt idx="64">
                  <c:v>0.81832723889600001</c:v>
                </c:pt>
                <c:pt idx="65">
                  <c:v>0.82564517123400005</c:v>
                </c:pt>
                <c:pt idx="66">
                  <c:v>0.82921245194799997</c:v>
                </c:pt>
                <c:pt idx="67">
                  <c:v>0.83538653518100003</c:v>
                </c:pt>
                <c:pt idx="68">
                  <c:v>0.84058362121899999</c:v>
                </c:pt>
                <c:pt idx="69">
                  <c:v>0.84692909045499998</c:v>
                </c:pt>
                <c:pt idx="70">
                  <c:v>0.85221196721199999</c:v>
                </c:pt>
                <c:pt idx="71">
                  <c:v>0.85776419044499996</c:v>
                </c:pt>
                <c:pt idx="72">
                  <c:v>0.86340554684100002</c:v>
                </c:pt>
                <c:pt idx="73">
                  <c:v>0.86657212897199998</c:v>
                </c:pt>
                <c:pt idx="74">
                  <c:v>0.86844555996899997</c:v>
                </c:pt>
                <c:pt idx="75">
                  <c:v>0.87227519975500001</c:v>
                </c:pt>
                <c:pt idx="76">
                  <c:v>0.87388428503399995</c:v>
                </c:pt>
                <c:pt idx="77">
                  <c:v>0.87426257332699997</c:v>
                </c:pt>
                <c:pt idx="78">
                  <c:v>0.87537634257300001</c:v>
                </c:pt>
                <c:pt idx="79">
                  <c:v>0.87683517074899997</c:v>
                </c:pt>
                <c:pt idx="80">
                  <c:v>0.87721656771599998</c:v>
                </c:pt>
                <c:pt idx="81">
                  <c:v>0.89032180925600002</c:v>
                </c:pt>
                <c:pt idx="82">
                  <c:v>0.89296144350100004</c:v>
                </c:pt>
                <c:pt idx="83">
                  <c:v>0.89366632346099995</c:v>
                </c:pt>
                <c:pt idx="84">
                  <c:v>0.90927987048500003</c:v>
                </c:pt>
                <c:pt idx="85">
                  <c:v>0.914773628113</c:v>
                </c:pt>
                <c:pt idx="86">
                  <c:v>0.91570617155699996</c:v>
                </c:pt>
                <c:pt idx="87">
                  <c:v>0.91618696287699997</c:v>
                </c:pt>
                <c:pt idx="88">
                  <c:v>0.916272879406</c:v>
                </c:pt>
                <c:pt idx="89">
                  <c:v>0.91917590314300002</c:v>
                </c:pt>
                <c:pt idx="90">
                  <c:v>0.92198991518700002</c:v>
                </c:pt>
                <c:pt idx="91">
                  <c:v>0.92593207241800002</c:v>
                </c:pt>
                <c:pt idx="92">
                  <c:v>0.94392292252099996</c:v>
                </c:pt>
                <c:pt idx="93">
                  <c:v>0.96697365035500005</c:v>
                </c:pt>
                <c:pt idx="94">
                  <c:v>0.97038244282999997</c:v>
                </c:pt>
                <c:pt idx="95">
                  <c:v>0.98832638487400004</c:v>
                </c:pt>
                <c:pt idx="96">
                  <c:v>0.99237228790099996</c:v>
                </c:pt>
                <c:pt idx="97">
                  <c:v>0.99290039908399996</c:v>
                </c:pt>
                <c:pt idx="98">
                  <c:v>0.99559781457600005</c:v>
                </c:pt>
                <c:pt idx="99">
                  <c:v>0.99660115834999996</c:v>
                </c:pt>
                <c:pt idx="100">
                  <c:v>0.99680906251800006</c:v>
                </c:pt>
                <c:pt idx="101">
                  <c:v>0.99729407650799995</c:v>
                </c:pt>
                <c:pt idx="102">
                  <c:v>0.99806206504799999</c:v>
                </c:pt>
                <c:pt idx="103">
                  <c:v>0.99811997111200002</c:v>
                </c:pt>
                <c:pt idx="104">
                  <c:v>0.99912596163199996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1-1826-5E43-A798-0102AB47D729}"/>
            </c:ext>
          </c:extLst>
        </c:ser>
        <c:ser>
          <c:idx val="2"/>
          <c:order val="2"/>
          <c:tx>
            <c:strRef>
              <c:f>Fairness!$I$3</c:f>
              <c:strCache>
                <c:ptCount val="1"/>
                <c:pt idx="0">
                  <c:v>Themis</c:v>
                </c:pt>
              </c:strCache>
            </c:strRef>
          </c:tx>
          <c:spPr>
            <a:ln>
              <a:solidFill>
                <a:srgbClr val="79A2CE"/>
              </a:solidFill>
            </a:ln>
          </c:spPr>
          <c:marker>
            <c:symbol val="none"/>
          </c:marker>
          <c:val>
            <c:numRef>
              <c:f>Fairness!$I$4:$I$108</c:f>
              <c:numCache>
                <c:formatCode>General</c:formatCode>
                <c:ptCount val="105"/>
                <c:pt idx="0">
                  <c:v>0.22015217294600001</c:v>
                </c:pt>
                <c:pt idx="1">
                  <c:v>0.23046055131599999</c:v>
                </c:pt>
                <c:pt idx="2">
                  <c:v>0.255662907657</c:v>
                </c:pt>
                <c:pt idx="3">
                  <c:v>0.25606419760799998</c:v>
                </c:pt>
                <c:pt idx="4">
                  <c:v>0.36610244830799998</c:v>
                </c:pt>
                <c:pt idx="5">
                  <c:v>0.39739741377600002</c:v>
                </c:pt>
                <c:pt idx="6">
                  <c:v>0.43002354766700002</c:v>
                </c:pt>
                <c:pt idx="7">
                  <c:v>0.432858771754</c:v>
                </c:pt>
                <c:pt idx="8">
                  <c:v>0.43387242964400002</c:v>
                </c:pt>
                <c:pt idx="9">
                  <c:v>0.43452609606199999</c:v>
                </c:pt>
                <c:pt idx="10">
                  <c:v>0.43610440244400001</c:v>
                </c:pt>
                <c:pt idx="11">
                  <c:v>0.44837121305799998</c:v>
                </c:pt>
                <c:pt idx="12">
                  <c:v>0.46595343827300001</c:v>
                </c:pt>
                <c:pt idx="13">
                  <c:v>0.47324817967900001</c:v>
                </c:pt>
                <c:pt idx="14">
                  <c:v>0.477679216578</c:v>
                </c:pt>
                <c:pt idx="15">
                  <c:v>0.49069060874499998</c:v>
                </c:pt>
                <c:pt idx="16">
                  <c:v>0.49885561666099998</c:v>
                </c:pt>
                <c:pt idx="17">
                  <c:v>0.50045162813900002</c:v>
                </c:pt>
                <c:pt idx="18">
                  <c:v>0.50113671733200005</c:v>
                </c:pt>
                <c:pt idx="19">
                  <c:v>0.50122627630600003</c:v>
                </c:pt>
                <c:pt idx="20">
                  <c:v>0.50330442601900005</c:v>
                </c:pt>
                <c:pt idx="21">
                  <c:v>0.52724084722300002</c:v>
                </c:pt>
                <c:pt idx="22">
                  <c:v>0.54351767706700005</c:v>
                </c:pt>
                <c:pt idx="23">
                  <c:v>0.54757104828900005</c:v>
                </c:pt>
                <c:pt idx="24">
                  <c:v>0.54768299268700005</c:v>
                </c:pt>
                <c:pt idx="25">
                  <c:v>0.56089365660699997</c:v>
                </c:pt>
                <c:pt idx="26">
                  <c:v>0.56181851805500005</c:v>
                </c:pt>
                <c:pt idx="27">
                  <c:v>0.567993832837</c:v>
                </c:pt>
                <c:pt idx="28">
                  <c:v>0.56940711173500003</c:v>
                </c:pt>
                <c:pt idx="29">
                  <c:v>0.57097266773599997</c:v>
                </c:pt>
                <c:pt idx="30">
                  <c:v>0.57285458895800001</c:v>
                </c:pt>
                <c:pt idx="31">
                  <c:v>0.57370855548599997</c:v>
                </c:pt>
                <c:pt idx="32">
                  <c:v>0.57417207456300001</c:v>
                </c:pt>
                <c:pt idx="33">
                  <c:v>0.58124678863500001</c:v>
                </c:pt>
                <c:pt idx="34">
                  <c:v>0.60121286384600003</c:v>
                </c:pt>
                <c:pt idx="35">
                  <c:v>0.60458786577699997</c:v>
                </c:pt>
                <c:pt idx="36">
                  <c:v>0.60964246580500003</c:v>
                </c:pt>
                <c:pt idx="37">
                  <c:v>0.61345969930499999</c:v>
                </c:pt>
                <c:pt idx="38">
                  <c:v>0.61533124479099999</c:v>
                </c:pt>
                <c:pt idx="39">
                  <c:v>0.61952847336399997</c:v>
                </c:pt>
                <c:pt idx="40">
                  <c:v>0.62883216691199995</c:v>
                </c:pt>
                <c:pt idx="41">
                  <c:v>0.63277310226299999</c:v>
                </c:pt>
                <c:pt idx="42">
                  <c:v>0.63429931985700005</c:v>
                </c:pt>
                <c:pt idx="43">
                  <c:v>0.64255754832699996</c:v>
                </c:pt>
                <c:pt idx="44">
                  <c:v>0.64664514530499995</c:v>
                </c:pt>
                <c:pt idx="45">
                  <c:v>0.65655500850100001</c:v>
                </c:pt>
                <c:pt idx="46">
                  <c:v>0.66152157468600004</c:v>
                </c:pt>
                <c:pt idx="47">
                  <c:v>0.66358956968600002</c:v>
                </c:pt>
                <c:pt idx="48">
                  <c:v>0.670192419067</c:v>
                </c:pt>
                <c:pt idx="49">
                  <c:v>0.68515214788199996</c:v>
                </c:pt>
                <c:pt idx="50">
                  <c:v>0.68589289461400005</c:v>
                </c:pt>
                <c:pt idx="51">
                  <c:v>0.68760986409000002</c:v>
                </c:pt>
                <c:pt idx="52">
                  <c:v>0.68850492261499996</c:v>
                </c:pt>
                <c:pt idx="53">
                  <c:v>0.69226530955200005</c:v>
                </c:pt>
                <c:pt idx="54">
                  <c:v>0.69649229660099998</c:v>
                </c:pt>
                <c:pt idx="55">
                  <c:v>0.69757194735600003</c:v>
                </c:pt>
                <c:pt idx="56">
                  <c:v>0.69960432182599996</c:v>
                </c:pt>
                <c:pt idx="57">
                  <c:v>0.70140332702099994</c:v>
                </c:pt>
                <c:pt idx="58">
                  <c:v>0.70238976195699998</c:v>
                </c:pt>
                <c:pt idx="59">
                  <c:v>0.70476700651699997</c:v>
                </c:pt>
                <c:pt idx="60">
                  <c:v>0.70756320113799998</c:v>
                </c:pt>
                <c:pt idx="61">
                  <c:v>0.70950684586500001</c:v>
                </c:pt>
                <c:pt idx="62">
                  <c:v>0.72005792093800003</c:v>
                </c:pt>
                <c:pt idx="63">
                  <c:v>0.72082921874000006</c:v>
                </c:pt>
                <c:pt idx="64">
                  <c:v>0.73030367111700001</c:v>
                </c:pt>
                <c:pt idx="65">
                  <c:v>0.73389496101999996</c:v>
                </c:pt>
                <c:pt idx="66">
                  <c:v>0.73402942786799996</c:v>
                </c:pt>
                <c:pt idx="67">
                  <c:v>0.73423907233700003</c:v>
                </c:pt>
                <c:pt idx="68">
                  <c:v>0.73986095167800003</c:v>
                </c:pt>
                <c:pt idx="69">
                  <c:v>0.74536857712600002</c:v>
                </c:pt>
                <c:pt idx="70">
                  <c:v>0.75531382370599998</c:v>
                </c:pt>
                <c:pt idx="71">
                  <c:v>0.75869213137000002</c:v>
                </c:pt>
                <c:pt idx="72">
                  <c:v>0.76370869182400003</c:v>
                </c:pt>
                <c:pt idx="73">
                  <c:v>0.767758027269</c:v>
                </c:pt>
                <c:pt idx="74">
                  <c:v>0.77227102504099998</c:v>
                </c:pt>
                <c:pt idx="75">
                  <c:v>0.792926411464</c:v>
                </c:pt>
                <c:pt idx="76">
                  <c:v>0.82921245194799997</c:v>
                </c:pt>
                <c:pt idx="77">
                  <c:v>0.83646047977000004</c:v>
                </c:pt>
                <c:pt idx="78">
                  <c:v>0.84150225442899995</c:v>
                </c:pt>
                <c:pt idx="79">
                  <c:v>0.84197621895200003</c:v>
                </c:pt>
                <c:pt idx="80">
                  <c:v>0.87242520807900004</c:v>
                </c:pt>
                <c:pt idx="81">
                  <c:v>0.87882198292799996</c:v>
                </c:pt>
                <c:pt idx="82">
                  <c:v>0.88148301329800005</c:v>
                </c:pt>
                <c:pt idx="83">
                  <c:v>0.88871977061399998</c:v>
                </c:pt>
                <c:pt idx="84">
                  <c:v>0.89672522267699994</c:v>
                </c:pt>
                <c:pt idx="85">
                  <c:v>0.90079717982200003</c:v>
                </c:pt>
                <c:pt idx="86">
                  <c:v>0.90443197086799998</c:v>
                </c:pt>
                <c:pt idx="87">
                  <c:v>0.91500805385100004</c:v>
                </c:pt>
                <c:pt idx="88">
                  <c:v>0.916272879406</c:v>
                </c:pt>
                <c:pt idx="89">
                  <c:v>0.92593207241800002</c:v>
                </c:pt>
                <c:pt idx="90">
                  <c:v>0.94510649958000004</c:v>
                </c:pt>
                <c:pt idx="91">
                  <c:v>0.947092919624</c:v>
                </c:pt>
                <c:pt idx="92">
                  <c:v>0.95254770304799996</c:v>
                </c:pt>
                <c:pt idx="93">
                  <c:v>0.96459406326599995</c:v>
                </c:pt>
                <c:pt idx="94">
                  <c:v>0.96697365035500005</c:v>
                </c:pt>
                <c:pt idx="95">
                  <c:v>0.98466571782500001</c:v>
                </c:pt>
                <c:pt idx="96">
                  <c:v>0.98672910408600001</c:v>
                </c:pt>
                <c:pt idx="97">
                  <c:v>0.99287276282699999</c:v>
                </c:pt>
                <c:pt idx="98">
                  <c:v>0.99319496362399995</c:v>
                </c:pt>
                <c:pt idx="99">
                  <c:v>0.99432306842899998</c:v>
                </c:pt>
                <c:pt idx="100">
                  <c:v>0.99462945300200001</c:v>
                </c:pt>
                <c:pt idx="101">
                  <c:v>0.995687032596</c:v>
                </c:pt>
                <c:pt idx="102">
                  <c:v>0.99667956091300003</c:v>
                </c:pt>
                <c:pt idx="103">
                  <c:v>0.998576151631</c:v>
                </c:pt>
                <c:pt idx="104">
                  <c:v>0.998576151631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2-1826-5E43-A798-0102AB47D729}"/>
            </c:ext>
          </c:extLst>
        </c:ser>
        <c:ser>
          <c:idx val="3"/>
          <c:order val="3"/>
          <c:tx>
            <c:strRef>
              <c:f>Fairness!$J$3</c:f>
              <c:strCache>
                <c:ptCount val="1"/>
                <c:pt idx="0">
                  <c:v>HSM-Fair</c:v>
                </c:pt>
              </c:strCache>
            </c:strRef>
          </c:tx>
          <c:spPr>
            <a:ln>
              <a:solidFill>
                <a:srgbClr val="C9D4B2"/>
              </a:solidFill>
            </a:ln>
          </c:spPr>
          <c:marker>
            <c:symbol val="none"/>
          </c:marker>
          <c:val>
            <c:numRef>
              <c:f>Fairness!$J$4:$J$108</c:f>
              <c:numCache>
                <c:formatCode>General</c:formatCode>
                <c:ptCount val="105"/>
                <c:pt idx="0">
                  <c:v>0.58164300988100004</c:v>
                </c:pt>
                <c:pt idx="1">
                  <c:v>0.61096547251699995</c:v>
                </c:pt>
                <c:pt idx="2">
                  <c:v>0.62967856638700004</c:v>
                </c:pt>
                <c:pt idx="3">
                  <c:v>0.67997541059199995</c:v>
                </c:pt>
                <c:pt idx="4">
                  <c:v>0.68742503956599998</c:v>
                </c:pt>
                <c:pt idx="5">
                  <c:v>0.694797587489</c:v>
                </c:pt>
                <c:pt idx="6">
                  <c:v>0.69568406092900004</c:v>
                </c:pt>
                <c:pt idx="7">
                  <c:v>0.70960942789400006</c:v>
                </c:pt>
                <c:pt idx="8">
                  <c:v>0.71799390816899999</c:v>
                </c:pt>
                <c:pt idx="9">
                  <c:v>0.72294418092500001</c:v>
                </c:pt>
                <c:pt idx="10">
                  <c:v>0.73012750829999995</c:v>
                </c:pt>
                <c:pt idx="11">
                  <c:v>0.73093946179000002</c:v>
                </c:pt>
                <c:pt idx="12">
                  <c:v>0.73438046928099998</c:v>
                </c:pt>
                <c:pt idx="13">
                  <c:v>0.73941720200899996</c:v>
                </c:pt>
                <c:pt idx="14">
                  <c:v>0.74298887383199996</c:v>
                </c:pt>
                <c:pt idx="15">
                  <c:v>0.75441034274200003</c:v>
                </c:pt>
                <c:pt idx="16">
                  <c:v>0.75545502086399996</c:v>
                </c:pt>
                <c:pt idx="17">
                  <c:v>0.75680619379299996</c:v>
                </c:pt>
                <c:pt idx="18">
                  <c:v>0.76094598919400003</c:v>
                </c:pt>
                <c:pt idx="19">
                  <c:v>0.76150980687400005</c:v>
                </c:pt>
                <c:pt idx="20">
                  <c:v>0.762943545625</c:v>
                </c:pt>
                <c:pt idx="21">
                  <c:v>0.76687720365199996</c:v>
                </c:pt>
                <c:pt idx="22">
                  <c:v>0.76767239942300003</c:v>
                </c:pt>
                <c:pt idx="23">
                  <c:v>0.76799140168299995</c:v>
                </c:pt>
                <c:pt idx="24">
                  <c:v>0.77033863470800001</c:v>
                </c:pt>
                <c:pt idx="25">
                  <c:v>0.77239259586300002</c:v>
                </c:pt>
                <c:pt idx="26">
                  <c:v>0.78439347590599995</c:v>
                </c:pt>
                <c:pt idx="27">
                  <c:v>0.78668190895500001</c:v>
                </c:pt>
                <c:pt idx="28">
                  <c:v>0.79219530619099998</c:v>
                </c:pt>
                <c:pt idx="29">
                  <c:v>0.79368030401</c:v>
                </c:pt>
                <c:pt idx="30">
                  <c:v>0.80525748143800002</c:v>
                </c:pt>
                <c:pt idx="31">
                  <c:v>0.80541740380600002</c:v>
                </c:pt>
                <c:pt idx="32">
                  <c:v>0.80960161859599999</c:v>
                </c:pt>
                <c:pt idx="33">
                  <c:v>0.810052940143</c:v>
                </c:pt>
                <c:pt idx="34">
                  <c:v>0.81059578425300005</c:v>
                </c:pt>
                <c:pt idx="35">
                  <c:v>0.81364168750300003</c:v>
                </c:pt>
                <c:pt idx="36">
                  <c:v>0.81651614826700003</c:v>
                </c:pt>
                <c:pt idx="37">
                  <c:v>0.81771248609299996</c:v>
                </c:pt>
                <c:pt idx="38">
                  <c:v>0.81905598388300005</c:v>
                </c:pt>
                <c:pt idx="39">
                  <c:v>0.82162894228299999</c:v>
                </c:pt>
                <c:pt idx="40">
                  <c:v>0.82206309074200001</c:v>
                </c:pt>
                <c:pt idx="41">
                  <c:v>0.825362486836</c:v>
                </c:pt>
                <c:pt idx="42">
                  <c:v>0.83063437531899997</c:v>
                </c:pt>
                <c:pt idx="43">
                  <c:v>0.83096783589099998</c:v>
                </c:pt>
                <c:pt idx="44">
                  <c:v>0.83644774910899999</c:v>
                </c:pt>
                <c:pt idx="45">
                  <c:v>0.83775086943499999</c:v>
                </c:pt>
                <c:pt idx="46">
                  <c:v>0.842286161526</c:v>
                </c:pt>
                <c:pt idx="47">
                  <c:v>0.84682297921899996</c:v>
                </c:pt>
                <c:pt idx="48">
                  <c:v>0.84870468046799996</c:v>
                </c:pt>
                <c:pt idx="49">
                  <c:v>0.84923982673499998</c:v>
                </c:pt>
                <c:pt idx="50">
                  <c:v>0.85002231891299995</c:v>
                </c:pt>
                <c:pt idx="51">
                  <c:v>0.85026785323700005</c:v>
                </c:pt>
                <c:pt idx="52">
                  <c:v>0.85204645713000005</c:v>
                </c:pt>
                <c:pt idx="53">
                  <c:v>0.85794381806499997</c:v>
                </c:pt>
                <c:pt idx="54">
                  <c:v>0.86247983966499997</c:v>
                </c:pt>
                <c:pt idx="55">
                  <c:v>0.86313081083800003</c:v>
                </c:pt>
                <c:pt idx="56">
                  <c:v>0.86912049412900005</c:v>
                </c:pt>
                <c:pt idx="57">
                  <c:v>0.871249700307</c:v>
                </c:pt>
                <c:pt idx="58">
                  <c:v>0.87286388814799998</c:v>
                </c:pt>
                <c:pt idx="59">
                  <c:v>0.873496081481</c:v>
                </c:pt>
                <c:pt idx="60">
                  <c:v>0.87847580440100004</c:v>
                </c:pt>
                <c:pt idx="61">
                  <c:v>0.87990390726099998</c:v>
                </c:pt>
                <c:pt idx="62">
                  <c:v>0.88071146726899996</c:v>
                </c:pt>
                <c:pt idx="63">
                  <c:v>0.88168249414900002</c:v>
                </c:pt>
                <c:pt idx="64">
                  <c:v>0.88744963299000001</c:v>
                </c:pt>
                <c:pt idx="65">
                  <c:v>0.89143884636399995</c:v>
                </c:pt>
                <c:pt idx="66">
                  <c:v>0.89834331254599997</c:v>
                </c:pt>
                <c:pt idx="67">
                  <c:v>0.89885567605500005</c:v>
                </c:pt>
                <c:pt idx="68">
                  <c:v>0.90076624019399998</c:v>
                </c:pt>
                <c:pt idx="69">
                  <c:v>0.90341936654599997</c:v>
                </c:pt>
                <c:pt idx="70">
                  <c:v>0.90460189685799997</c:v>
                </c:pt>
                <c:pt idx="71">
                  <c:v>0.90600854737600001</c:v>
                </c:pt>
                <c:pt idx="72">
                  <c:v>0.91033111024699997</c:v>
                </c:pt>
                <c:pt idx="73">
                  <c:v>0.92025351872299999</c:v>
                </c:pt>
                <c:pt idx="74">
                  <c:v>0.92240084592899996</c:v>
                </c:pt>
                <c:pt idx="75">
                  <c:v>0.92377684213900002</c:v>
                </c:pt>
                <c:pt idx="76">
                  <c:v>0.92925404719399995</c:v>
                </c:pt>
                <c:pt idx="77">
                  <c:v>0.92948341485599995</c:v>
                </c:pt>
                <c:pt idx="78">
                  <c:v>0.92962946516699996</c:v>
                </c:pt>
                <c:pt idx="79">
                  <c:v>0.93934005891700001</c:v>
                </c:pt>
                <c:pt idx="80">
                  <c:v>0.94194316274800005</c:v>
                </c:pt>
                <c:pt idx="81">
                  <c:v>0.94312457906699998</c:v>
                </c:pt>
                <c:pt idx="82">
                  <c:v>0.946044788754</c:v>
                </c:pt>
                <c:pt idx="83">
                  <c:v>0.948627829044</c:v>
                </c:pt>
                <c:pt idx="84">
                  <c:v>0.95051158134799996</c:v>
                </c:pt>
                <c:pt idx="85">
                  <c:v>0.951861854969</c:v>
                </c:pt>
                <c:pt idx="86">
                  <c:v>0.95459543861399998</c:v>
                </c:pt>
                <c:pt idx="87">
                  <c:v>0.96163950718000002</c:v>
                </c:pt>
                <c:pt idx="88">
                  <c:v>0.96581018865799995</c:v>
                </c:pt>
                <c:pt idx="89">
                  <c:v>0.96739034014500003</c:v>
                </c:pt>
                <c:pt idx="90">
                  <c:v>0.97298865720899996</c:v>
                </c:pt>
                <c:pt idx="91">
                  <c:v>0.97788441874999998</c:v>
                </c:pt>
                <c:pt idx="92">
                  <c:v>0.97992861371899997</c:v>
                </c:pt>
                <c:pt idx="93">
                  <c:v>0.98159657421299995</c:v>
                </c:pt>
                <c:pt idx="94">
                  <c:v>0.98187947553199995</c:v>
                </c:pt>
                <c:pt idx="95">
                  <c:v>0.98466571782500001</c:v>
                </c:pt>
                <c:pt idx="96">
                  <c:v>0.98672910408600001</c:v>
                </c:pt>
                <c:pt idx="97">
                  <c:v>0.99287276282699999</c:v>
                </c:pt>
                <c:pt idx="98">
                  <c:v>0.99319496362399995</c:v>
                </c:pt>
                <c:pt idx="99">
                  <c:v>0.99432306842899998</c:v>
                </c:pt>
                <c:pt idx="100">
                  <c:v>0.99462945300200001</c:v>
                </c:pt>
                <c:pt idx="101">
                  <c:v>0.995687032596</c:v>
                </c:pt>
                <c:pt idx="102">
                  <c:v>0.99667956091300003</c:v>
                </c:pt>
                <c:pt idx="103">
                  <c:v>0.998576151631</c:v>
                </c:pt>
                <c:pt idx="104">
                  <c:v>0.998576151631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3-1826-5E43-A798-0102AB47D72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28372736"/>
        <c:axId val="75067328"/>
      </c:lineChart>
      <c:catAx>
        <c:axId val="128372736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Sorted all workloads</a:t>
                </a:r>
                <a:endParaRPr lang="zh-CN"/>
              </a:p>
            </c:rich>
          </c:tx>
          <c:overlay val="0"/>
        </c:title>
        <c:majorTickMark val="none"/>
        <c:minorTickMark val="none"/>
        <c:tickLblPos val="none"/>
        <c:crossAx val="75067328"/>
        <c:crosses val="autoZero"/>
        <c:auto val="1"/>
        <c:lblAlgn val="ctr"/>
        <c:lblOffset val="100"/>
        <c:noMultiLvlLbl val="0"/>
      </c:catAx>
      <c:valAx>
        <c:axId val="75067328"/>
        <c:scaling>
          <c:orientation val="minMax"/>
          <c:max val="1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Fairness</a:t>
                </a:r>
                <a:endParaRPr lang="zh-CN"/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crossAx val="128372736"/>
        <c:crosses val="autoZero"/>
        <c:crossBetween val="between"/>
        <c:majorUnit val="0.2"/>
      </c:valAx>
    </c:plotArea>
    <c:legend>
      <c:legendPos val="t"/>
      <c:overlay val="0"/>
    </c:legend>
    <c:plotVisOnly val="1"/>
    <c:dispBlanksAs val="gap"/>
    <c:showDLblsOverMax val="0"/>
  </c:chart>
  <c:spPr>
    <a:ln>
      <a:noFill/>
    </a:ln>
  </c:spPr>
  <c:txPr>
    <a:bodyPr/>
    <a:lstStyle/>
    <a:p>
      <a:pPr>
        <a:defRPr sz="1800">
          <a:latin typeface="Arial Unicode MS" charset="0"/>
          <a:ea typeface="Arial Unicode MS" charset="0"/>
          <a:cs typeface="Arial Unicode MS" charset="0"/>
        </a:defRPr>
      </a:pPr>
      <a:endParaRPr lang="zh-CN"/>
    </a:p>
  </c:txPr>
  <c:externalData r:id="rId1">
    <c:autoUpdate val="0"/>
  </c:externalData>
</c:chartSpace>
</file>

<file path=ppt/charts/chart2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All!$E$112</c:f>
              <c:strCache>
                <c:ptCount val="1"/>
                <c:pt idx="0">
                  <c:v>Naive</c:v>
                </c:pt>
              </c:strCache>
            </c:strRef>
          </c:tx>
          <c:spPr>
            <a:ln w="28575">
              <a:solidFill>
                <a:srgbClr val="F58025"/>
              </a:solidFill>
            </a:ln>
          </c:spPr>
          <c:marker>
            <c:symbol val="none"/>
          </c:marker>
          <c:val>
            <c:numRef>
              <c:f>All!$E$113:$E$217</c:f>
              <c:numCache>
                <c:formatCode>General</c:formatCode>
                <c:ptCount val="105"/>
                <c:pt idx="0">
                  <c:v>0.51300466199999994</c:v>
                </c:pt>
                <c:pt idx="1">
                  <c:v>0.530207663</c:v>
                </c:pt>
                <c:pt idx="2">
                  <c:v>0.61713496899999998</c:v>
                </c:pt>
                <c:pt idx="3">
                  <c:v>0.69761438799999997</c:v>
                </c:pt>
                <c:pt idx="4">
                  <c:v>0.74644680399999996</c:v>
                </c:pt>
                <c:pt idx="5">
                  <c:v>0.746675914</c:v>
                </c:pt>
                <c:pt idx="6">
                  <c:v>0.74753758699999995</c:v>
                </c:pt>
                <c:pt idx="7">
                  <c:v>0.74870347299999995</c:v>
                </c:pt>
                <c:pt idx="8">
                  <c:v>0.75418574100000002</c:v>
                </c:pt>
                <c:pt idx="9">
                  <c:v>0.75523563699999996</c:v>
                </c:pt>
                <c:pt idx="10">
                  <c:v>0.75788565500000005</c:v>
                </c:pt>
                <c:pt idx="11">
                  <c:v>0.75811005300000001</c:v>
                </c:pt>
                <c:pt idx="12">
                  <c:v>0.76048824599999998</c:v>
                </c:pt>
                <c:pt idx="13">
                  <c:v>0.76905031300000004</c:v>
                </c:pt>
                <c:pt idx="14">
                  <c:v>0.76972607100000001</c:v>
                </c:pt>
                <c:pt idx="15">
                  <c:v>0.77583005599999999</c:v>
                </c:pt>
                <c:pt idx="16">
                  <c:v>0.77626289999999998</c:v>
                </c:pt>
                <c:pt idx="17">
                  <c:v>0.790406304</c:v>
                </c:pt>
                <c:pt idx="18">
                  <c:v>0.79084147199999999</c:v>
                </c:pt>
                <c:pt idx="19">
                  <c:v>0.79251591099999996</c:v>
                </c:pt>
                <c:pt idx="20">
                  <c:v>0.79451802999999999</c:v>
                </c:pt>
                <c:pt idx="21">
                  <c:v>0.795450345</c:v>
                </c:pt>
                <c:pt idx="22">
                  <c:v>0.79799986199999995</c:v>
                </c:pt>
                <c:pt idx="23">
                  <c:v>0.79969137400000001</c:v>
                </c:pt>
                <c:pt idx="24">
                  <c:v>0.79969137400000001</c:v>
                </c:pt>
                <c:pt idx="25">
                  <c:v>0.79969137400000001</c:v>
                </c:pt>
                <c:pt idx="26">
                  <c:v>0.79969137400000001</c:v>
                </c:pt>
                <c:pt idx="27">
                  <c:v>0.79969137400000001</c:v>
                </c:pt>
                <c:pt idx="28">
                  <c:v>0.79969137400000001</c:v>
                </c:pt>
                <c:pt idx="29">
                  <c:v>0.79969137400000001</c:v>
                </c:pt>
                <c:pt idx="30">
                  <c:v>0.79969137400000001</c:v>
                </c:pt>
                <c:pt idx="31">
                  <c:v>0.79969137400000001</c:v>
                </c:pt>
                <c:pt idx="32">
                  <c:v>0.79969137400000001</c:v>
                </c:pt>
                <c:pt idx="33">
                  <c:v>0.79969137400000001</c:v>
                </c:pt>
                <c:pt idx="34">
                  <c:v>0.80354460000000005</c:v>
                </c:pt>
                <c:pt idx="35">
                  <c:v>0.80526531999999995</c:v>
                </c:pt>
                <c:pt idx="36">
                  <c:v>0.80732011400000003</c:v>
                </c:pt>
                <c:pt idx="37">
                  <c:v>0.81154829799999995</c:v>
                </c:pt>
                <c:pt idx="38">
                  <c:v>0.82159117500000001</c:v>
                </c:pt>
                <c:pt idx="39">
                  <c:v>0.824233137</c:v>
                </c:pt>
                <c:pt idx="40">
                  <c:v>0.83720834</c:v>
                </c:pt>
                <c:pt idx="41">
                  <c:v>0.84083931199999995</c:v>
                </c:pt>
                <c:pt idx="42">
                  <c:v>0.84145510000000001</c:v>
                </c:pt>
                <c:pt idx="43">
                  <c:v>0.84249564600000004</c:v>
                </c:pt>
                <c:pt idx="44">
                  <c:v>0.84597555199999996</c:v>
                </c:pt>
                <c:pt idx="45">
                  <c:v>0.84648427599999998</c:v>
                </c:pt>
                <c:pt idx="46">
                  <c:v>0.84845896600000004</c:v>
                </c:pt>
                <c:pt idx="47">
                  <c:v>0.86852663500000005</c:v>
                </c:pt>
                <c:pt idx="48">
                  <c:v>0.87305547400000005</c:v>
                </c:pt>
                <c:pt idx="49">
                  <c:v>0.919098949</c:v>
                </c:pt>
                <c:pt idx="50">
                  <c:v>0.920517272</c:v>
                </c:pt>
                <c:pt idx="51">
                  <c:v>0.92233492699999997</c:v>
                </c:pt>
                <c:pt idx="52">
                  <c:v>0.92308505299999999</c:v>
                </c:pt>
                <c:pt idx="53">
                  <c:v>0.92381877800000001</c:v>
                </c:pt>
                <c:pt idx="54">
                  <c:v>0.92395823399999999</c:v>
                </c:pt>
                <c:pt idx="55">
                  <c:v>0.92525139300000003</c:v>
                </c:pt>
                <c:pt idx="56">
                  <c:v>0.92527057300000004</c:v>
                </c:pt>
                <c:pt idx="57">
                  <c:v>0.92636725499999995</c:v>
                </c:pt>
                <c:pt idx="58">
                  <c:v>0.93219265799999995</c:v>
                </c:pt>
                <c:pt idx="59">
                  <c:v>0.934865842</c:v>
                </c:pt>
                <c:pt idx="60">
                  <c:v>0.93528966099999999</c:v>
                </c:pt>
                <c:pt idx="61">
                  <c:v>0.93557446799999999</c:v>
                </c:pt>
                <c:pt idx="62">
                  <c:v>0.93776302600000006</c:v>
                </c:pt>
                <c:pt idx="63">
                  <c:v>0.93998356400000005</c:v>
                </c:pt>
                <c:pt idx="64">
                  <c:v>0.94444835199999999</c:v>
                </c:pt>
                <c:pt idx="65">
                  <c:v>0.94600805300000002</c:v>
                </c:pt>
                <c:pt idx="66">
                  <c:v>0.94713085600000002</c:v>
                </c:pt>
                <c:pt idx="67">
                  <c:v>0.94813131699999997</c:v>
                </c:pt>
                <c:pt idx="68">
                  <c:v>0.94988220099999998</c:v>
                </c:pt>
                <c:pt idx="69">
                  <c:v>0.95551419500000001</c:v>
                </c:pt>
                <c:pt idx="70">
                  <c:v>0.95651895399999998</c:v>
                </c:pt>
                <c:pt idx="71">
                  <c:v>0.95727805200000005</c:v>
                </c:pt>
                <c:pt idx="72">
                  <c:v>0.95911499200000006</c:v>
                </c:pt>
                <c:pt idx="73">
                  <c:v>0.96002734599999995</c:v>
                </c:pt>
                <c:pt idx="74">
                  <c:v>0.96356592500000005</c:v>
                </c:pt>
                <c:pt idx="75">
                  <c:v>0.96581532599999997</c:v>
                </c:pt>
                <c:pt idx="76">
                  <c:v>0.96705560999999995</c:v>
                </c:pt>
                <c:pt idx="77">
                  <c:v>0.96802701499999999</c:v>
                </c:pt>
                <c:pt idx="78">
                  <c:v>0.97042867300000002</c:v>
                </c:pt>
                <c:pt idx="79">
                  <c:v>0.97482975500000002</c:v>
                </c:pt>
                <c:pt idx="80">
                  <c:v>0.97732531899999997</c:v>
                </c:pt>
                <c:pt idx="81">
                  <c:v>0.97856165500000003</c:v>
                </c:pt>
                <c:pt idx="82">
                  <c:v>0.97981631000000002</c:v>
                </c:pt>
                <c:pt idx="83">
                  <c:v>0.980900404</c:v>
                </c:pt>
                <c:pt idx="84">
                  <c:v>0.98272076100000005</c:v>
                </c:pt>
                <c:pt idx="85">
                  <c:v>0.98475130600000005</c:v>
                </c:pt>
                <c:pt idx="86">
                  <c:v>0.98803830199999998</c:v>
                </c:pt>
                <c:pt idx="87">
                  <c:v>0.98820407600000004</c:v>
                </c:pt>
                <c:pt idx="88">
                  <c:v>0.99209106800000002</c:v>
                </c:pt>
                <c:pt idx="89">
                  <c:v>0.99514244699999999</c:v>
                </c:pt>
                <c:pt idx="90">
                  <c:v>0.99568205399999998</c:v>
                </c:pt>
                <c:pt idx="91">
                  <c:v>0.99859136999999998</c:v>
                </c:pt>
                <c:pt idx="92">
                  <c:v>0.99981383499999998</c:v>
                </c:pt>
                <c:pt idx="93">
                  <c:v>1.0009551779999999</c:v>
                </c:pt>
                <c:pt idx="94">
                  <c:v>1.0024311400000001</c:v>
                </c:pt>
                <c:pt idx="95">
                  <c:v>1.0033277599999999</c:v>
                </c:pt>
                <c:pt idx="96">
                  <c:v>1.0060956720000001</c:v>
                </c:pt>
                <c:pt idx="97">
                  <c:v>1.011429245</c:v>
                </c:pt>
                <c:pt idx="98">
                  <c:v>1.017366115</c:v>
                </c:pt>
                <c:pt idx="99">
                  <c:v>1.020368602</c:v>
                </c:pt>
                <c:pt idx="100">
                  <c:v>1.0224802310000001</c:v>
                </c:pt>
                <c:pt idx="101">
                  <c:v>1.0402999820000001</c:v>
                </c:pt>
                <c:pt idx="102">
                  <c:v>1.042550984</c:v>
                </c:pt>
                <c:pt idx="103">
                  <c:v>1.0566072339999999</c:v>
                </c:pt>
                <c:pt idx="104">
                  <c:v>1.064908102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6F6E-984E-B367-219A4D0B862C}"/>
            </c:ext>
          </c:extLst>
        </c:ser>
        <c:ser>
          <c:idx val="1"/>
          <c:order val="1"/>
          <c:tx>
            <c:strRef>
              <c:f>All!$F$112</c:f>
              <c:strCache>
                <c:ptCount val="1"/>
                <c:pt idx="0">
                  <c:v>DASE-QoS</c:v>
                </c:pt>
              </c:strCache>
            </c:strRef>
          </c:tx>
          <c:spPr>
            <a:ln>
              <a:solidFill>
                <a:srgbClr val="90492D"/>
              </a:solidFill>
            </a:ln>
          </c:spPr>
          <c:marker>
            <c:symbol val="none"/>
          </c:marker>
          <c:val>
            <c:numRef>
              <c:f>All!$F$113:$F$217</c:f>
              <c:numCache>
                <c:formatCode>General</c:formatCode>
                <c:ptCount val="105"/>
                <c:pt idx="0">
                  <c:v>0.51300466249200005</c:v>
                </c:pt>
                <c:pt idx="1">
                  <c:v>0.53020766334699998</c:v>
                </c:pt>
                <c:pt idx="2">
                  <c:v>0.61713496886600006</c:v>
                </c:pt>
                <c:pt idx="3">
                  <c:v>0.69761438793200004</c:v>
                </c:pt>
                <c:pt idx="4">
                  <c:v>0.73832165029300001</c:v>
                </c:pt>
                <c:pt idx="5">
                  <c:v>0.74227660091600001</c:v>
                </c:pt>
                <c:pt idx="6">
                  <c:v>0.74644680360600002</c:v>
                </c:pt>
                <c:pt idx="7">
                  <c:v>0.74667591408900003</c:v>
                </c:pt>
                <c:pt idx="8">
                  <c:v>0.74753758729599995</c:v>
                </c:pt>
                <c:pt idx="9">
                  <c:v>0.74870347262400005</c:v>
                </c:pt>
                <c:pt idx="10">
                  <c:v>0.74982456933899999</c:v>
                </c:pt>
                <c:pt idx="11">
                  <c:v>0.75217479892000005</c:v>
                </c:pt>
                <c:pt idx="12">
                  <c:v>0.75418574115199999</c:v>
                </c:pt>
                <c:pt idx="13">
                  <c:v>0.75523563675399996</c:v>
                </c:pt>
                <c:pt idx="14">
                  <c:v>0.75788565460000001</c:v>
                </c:pt>
                <c:pt idx="15">
                  <c:v>0.75811005306699997</c:v>
                </c:pt>
                <c:pt idx="16">
                  <c:v>0.76048824614300004</c:v>
                </c:pt>
                <c:pt idx="17">
                  <c:v>0.76905031255199996</c:v>
                </c:pt>
                <c:pt idx="18">
                  <c:v>0.76972607137299998</c:v>
                </c:pt>
                <c:pt idx="19">
                  <c:v>0.77583005560700002</c:v>
                </c:pt>
                <c:pt idx="20">
                  <c:v>0.77626289985399999</c:v>
                </c:pt>
                <c:pt idx="21">
                  <c:v>0.78807091792799999</c:v>
                </c:pt>
                <c:pt idx="22">
                  <c:v>0.78901870633299998</c:v>
                </c:pt>
                <c:pt idx="23">
                  <c:v>0.79040630417000002</c:v>
                </c:pt>
                <c:pt idx="24">
                  <c:v>0.79084147230900004</c:v>
                </c:pt>
                <c:pt idx="25">
                  <c:v>0.79251591081799999</c:v>
                </c:pt>
                <c:pt idx="26">
                  <c:v>0.79545034537500003</c:v>
                </c:pt>
                <c:pt idx="27">
                  <c:v>0.79799986166199999</c:v>
                </c:pt>
                <c:pt idx="28">
                  <c:v>0.79969137353800002</c:v>
                </c:pt>
                <c:pt idx="29">
                  <c:v>0.79969137353800002</c:v>
                </c:pt>
                <c:pt idx="30">
                  <c:v>0.79969137353800002</c:v>
                </c:pt>
                <c:pt idx="31">
                  <c:v>0.79969137353800002</c:v>
                </c:pt>
                <c:pt idx="32">
                  <c:v>0.79969137353800002</c:v>
                </c:pt>
                <c:pt idx="33">
                  <c:v>0.79969137353800002</c:v>
                </c:pt>
                <c:pt idx="34">
                  <c:v>0.79969137353800002</c:v>
                </c:pt>
                <c:pt idx="35">
                  <c:v>0.79969137353800002</c:v>
                </c:pt>
                <c:pt idx="36">
                  <c:v>0.79969137353800002</c:v>
                </c:pt>
                <c:pt idx="37">
                  <c:v>0.79969137353800002</c:v>
                </c:pt>
                <c:pt idx="38">
                  <c:v>0.79969137353800002</c:v>
                </c:pt>
                <c:pt idx="39">
                  <c:v>0.803544599586</c:v>
                </c:pt>
                <c:pt idx="40">
                  <c:v>0.80526531964900006</c:v>
                </c:pt>
                <c:pt idx="41">
                  <c:v>0.80732011398600001</c:v>
                </c:pt>
                <c:pt idx="42">
                  <c:v>0.81154829844300003</c:v>
                </c:pt>
                <c:pt idx="43">
                  <c:v>0.82159117522400005</c:v>
                </c:pt>
                <c:pt idx="44">
                  <c:v>0.82423313655300001</c:v>
                </c:pt>
                <c:pt idx="45">
                  <c:v>0.83720833983099996</c:v>
                </c:pt>
                <c:pt idx="46">
                  <c:v>0.84083931188600003</c:v>
                </c:pt>
                <c:pt idx="47">
                  <c:v>0.84145510004199997</c:v>
                </c:pt>
                <c:pt idx="48">
                  <c:v>0.84249564624399997</c:v>
                </c:pt>
                <c:pt idx="49">
                  <c:v>0.84597555168399996</c:v>
                </c:pt>
                <c:pt idx="50">
                  <c:v>0.84648427612199995</c:v>
                </c:pt>
                <c:pt idx="51">
                  <c:v>0.84845896641899998</c:v>
                </c:pt>
                <c:pt idx="52">
                  <c:v>0.86136135535199998</c:v>
                </c:pt>
                <c:pt idx="53">
                  <c:v>0.86852663509899997</c:v>
                </c:pt>
                <c:pt idx="54">
                  <c:v>0.87305547353400004</c:v>
                </c:pt>
                <c:pt idx="55">
                  <c:v>0.88261062265599999</c:v>
                </c:pt>
                <c:pt idx="56">
                  <c:v>0.89131090515599998</c:v>
                </c:pt>
                <c:pt idx="57">
                  <c:v>0.89748405131499998</c:v>
                </c:pt>
                <c:pt idx="58">
                  <c:v>0.89786836215099997</c:v>
                </c:pt>
                <c:pt idx="59">
                  <c:v>0.89832617031100004</c:v>
                </c:pt>
                <c:pt idx="60">
                  <c:v>0.91219702168100003</c:v>
                </c:pt>
                <c:pt idx="61">
                  <c:v>0.92028861256700001</c:v>
                </c:pt>
                <c:pt idx="62">
                  <c:v>0.92212545249300004</c:v>
                </c:pt>
                <c:pt idx="63">
                  <c:v>0.92308505261600005</c:v>
                </c:pt>
                <c:pt idx="64">
                  <c:v>0.92381877770800003</c:v>
                </c:pt>
                <c:pt idx="65">
                  <c:v>0.923931497331</c:v>
                </c:pt>
                <c:pt idx="66">
                  <c:v>0.923958234095</c:v>
                </c:pt>
                <c:pt idx="67">
                  <c:v>0.92525139286799996</c:v>
                </c:pt>
                <c:pt idx="68">
                  <c:v>0.92527057324899997</c:v>
                </c:pt>
                <c:pt idx="69">
                  <c:v>0.92636725470900005</c:v>
                </c:pt>
                <c:pt idx="70">
                  <c:v>0.92965263820999999</c:v>
                </c:pt>
                <c:pt idx="71">
                  <c:v>0.93105084706700003</c:v>
                </c:pt>
                <c:pt idx="72">
                  <c:v>0.93219265816700003</c:v>
                </c:pt>
                <c:pt idx="73">
                  <c:v>0.934865841955</c:v>
                </c:pt>
                <c:pt idx="74">
                  <c:v>0.93998356415700002</c:v>
                </c:pt>
                <c:pt idx="75">
                  <c:v>0.94156955709599999</c:v>
                </c:pt>
                <c:pt idx="76">
                  <c:v>0.94187918175899998</c:v>
                </c:pt>
                <c:pt idx="77">
                  <c:v>0.94444835244100001</c:v>
                </c:pt>
                <c:pt idx="78">
                  <c:v>0.94713085576400002</c:v>
                </c:pt>
                <c:pt idx="79">
                  <c:v>0.94813131716900001</c:v>
                </c:pt>
                <c:pt idx="80">
                  <c:v>0.94988220118900002</c:v>
                </c:pt>
                <c:pt idx="81">
                  <c:v>0.95068942480499996</c:v>
                </c:pt>
                <c:pt idx="82">
                  <c:v>0.95596112002</c:v>
                </c:pt>
                <c:pt idx="83">
                  <c:v>0.95651895355600003</c:v>
                </c:pt>
                <c:pt idx="84">
                  <c:v>0.95727805178299996</c:v>
                </c:pt>
                <c:pt idx="85">
                  <c:v>0.95999380871399997</c:v>
                </c:pt>
                <c:pt idx="86">
                  <c:v>0.96002734577899995</c:v>
                </c:pt>
                <c:pt idx="87">
                  <c:v>0.96003540236200002</c:v>
                </c:pt>
                <c:pt idx="88">
                  <c:v>0.96022842645899997</c:v>
                </c:pt>
                <c:pt idx="89">
                  <c:v>0.96705561004600005</c:v>
                </c:pt>
                <c:pt idx="90">
                  <c:v>0.96802701510199995</c:v>
                </c:pt>
                <c:pt idx="91">
                  <c:v>0.977325318793</c:v>
                </c:pt>
                <c:pt idx="92">
                  <c:v>0.97769486249399995</c:v>
                </c:pt>
                <c:pt idx="93">
                  <c:v>0.98090040420400004</c:v>
                </c:pt>
                <c:pt idx="94">
                  <c:v>0.98272076140700004</c:v>
                </c:pt>
                <c:pt idx="95">
                  <c:v>0.98724679284299999</c:v>
                </c:pt>
                <c:pt idx="96">
                  <c:v>0.98803830169399998</c:v>
                </c:pt>
                <c:pt idx="97">
                  <c:v>0.99209106779599998</c:v>
                </c:pt>
                <c:pt idx="98">
                  <c:v>0.99509255961300003</c:v>
                </c:pt>
                <c:pt idx="99">
                  <c:v>0.99568205404599996</c:v>
                </c:pt>
                <c:pt idx="100">
                  <c:v>0.99957229856300001</c:v>
                </c:pt>
                <c:pt idx="101">
                  <c:v>1.01498168516</c:v>
                </c:pt>
                <c:pt idx="102">
                  <c:v>1.01736611504</c:v>
                </c:pt>
                <c:pt idx="103">
                  <c:v>1.0224802308100001</c:v>
                </c:pt>
                <c:pt idx="104">
                  <c:v>1.0516679262499999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1-6F6E-984E-B367-219A4D0B862C}"/>
            </c:ext>
          </c:extLst>
        </c:ser>
        <c:ser>
          <c:idx val="2"/>
          <c:order val="2"/>
          <c:tx>
            <c:strRef>
              <c:f>All!$G$112</c:f>
              <c:strCache>
                <c:ptCount val="1"/>
                <c:pt idx="0">
                  <c:v>Themis</c:v>
                </c:pt>
              </c:strCache>
            </c:strRef>
          </c:tx>
          <c:spPr>
            <a:ln>
              <a:solidFill>
                <a:srgbClr val="79A2CE"/>
              </a:solidFill>
            </a:ln>
          </c:spPr>
          <c:marker>
            <c:symbol val="none"/>
          </c:marker>
          <c:val>
            <c:numRef>
              <c:f>All!$G$113:$G$217</c:f>
              <c:numCache>
                <c:formatCode>General</c:formatCode>
                <c:ptCount val="105"/>
                <c:pt idx="0">
                  <c:v>0.41773716078399997</c:v>
                </c:pt>
                <c:pt idx="1">
                  <c:v>0.41966201249700003</c:v>
                </c:pt>
                <c:pt idx="2">
                  <c:v>0.42160591020799998</c:v>
                </c:pt>
                <c:pt idx="3">
                  <c:v>0.51939353450199999</c:v>
                </c:pt>
                <c:pt idx="4">
                  <c:v>0.54162504446500004</c:v>
                </c:pt>
                <c:pt idx="5">
                  <c:v>0.55704645087299998</c:v>
                </c:pt>
                <c:pt idx="6">
                  <c:v>0.57172597680899995</c:v>
                </c:pt>
                <c:pt idx="7">
                  <c:v>0.57900944075600003</c:v>
                </c:pt>
                <c:pt idx="8">
                  <c:v>0.59143358048899997</c:v>
                </c:pt>
                <c:pt idx="9">
                  <c:v>0.595245260346</c:v>
                </c:pt>
                <c:pt idx="10">
                  <c:v>0.59973553664000001</c:v>
                </c:pt>
                <c:pt idx="11">
                  <c:v>0.60097910008699995</c:v>
                </c:pt>
                <c:pt idx="12">
                  <c:v>0.60159023258199995</c:v>
                </c:pt>
                <c:pt idx="13">
                  <c:v>0.60234443500000001</c:v>
                </c:pt>
                <c:pt idx="14">
                  <c:v>0.60461458555000003</c:v>
                </c:pt>
                <c:pt idx="15">
                  <c:v>0.60499899720399997</c:v>
                </c:pt>
                <c:pt idx="16">
                  <c:v>0.60593467658</c:v>
                </c:pt>
                <c:pt idx="17">
                  <c:v>0.60598390948699998</c:v>
                </c:pt>
                <c:pt idx="18">
                  <c:v>0.61860579067499999</c:v>
                </c:pt>
                <c:pt idx="19">
                  <c:v>0.62744231592300004</c:v>
                </c:pt>
                <c:pt idx="20">
                  <c:v>0.62851524158100003</c:v>
                </c:pt>
                <c:pt idx="21">
                  <c:v>0.63404338640900004</c:v>
                </c:pt>
                <c:pt idx="22">
                  <c:v>0.63856543341299998</c:v>
                </c:pt>
                <c:pt idx="23">
                  <c:v>0.64908396122300005</c:v>
                </c:pt>
                <c:pt idx="24">
                  <c:v>0.64916281624500005</c:v>
                </c:pt>
                <c:pt idx="25">
                  <c:v>0.64933788910800005</c:v>
                </c:pt>
                <c:pt idx="26">
                  <c:v>0.65867390854300001</c:v>
                </c:pt>
                <c:pt idx="27">
                  <c:v>0.66489711388299999</c:v>
                </c:pt>
                <c:pt idx="28">
                  <c:v>0.66821318253200002</c:v>
                </c:pt>
                <c:pt idx="29">
                  <c:v>0.67356777616999997</c:v>
                </c:pt>
                <c:pt idx="30">
                  <c:v>0.68289851492700004</c:v>
                </c:pt>
                <c:pt idx="31">
                  <c:v>0.68420264172300005</c:v>
                </c:pt>
                <c:pt idx="32">
                  <c:v>0.68595863979600002</c:v>
                </c:pt>
                <c:pt idx="33">
                  <c:v>0.69634501145600003</c:v>
                </c:pt>
                <c:pt idx="34">
                  <c:v>0.69743503151899999</c:v>
                </c:pt>
                <c:pt idx="35">
                  <c:v>0.69943728306200004</c:v>
                </c:pt>
                <c:pt idx="36">
                  <c:v>0.70121627451099999</c:v>
                </c:pt>
                <c:pt idx="37">
                  <c:v>0.71995402899200001</c:v>
                </c:pt>
                <c:pt idx="38">
                  <c:v>0.72510332911999997</c:v>
                </c:pt>
                <c:pt idx="39">
                  <c:v>0.72565727515300005</c:v>
                </c:pt>
                <c:pt idx="40">
                  <c:v>0.74731197754699996</c:v>
                </c:pt>
                <c:pt idx="41">
                  <c:v>0.74937306878999999</c:v>
                </c:pt>
                <c:pt idx="42">
                  <c:v>0.75431444160200001</c:v>
                </c:pt>
                <c:pt idx="43">
                  <c:v>0.75463738249500001</c:v>
                </c:pt>
                <c:pt idx="44">
                  <c:v>0.75827014452599995</c:v>
                </c:pt>
                <c:pt idx="45">
                  <c:v>0.76204380707999997</c:v>
                </c:pt>
                <c:pt idx="46">
                  <c:v>0.76509813967600004</c:v>
                </c:pt>
                <c:pt idx="47">
                  <c:v>0.78391283012299995</c:v>
                </c:pt>
                <c:pt idx="48">
                  <c:v>0.80007872717499995</c:v>
                </c:pt>
                <c:pt idx="49">
                  <c:v>0.80326946463299997</c:v>
                </c:pt>
                <c:pt idx="50">
                  <c:v>0.80404372304799998</c:v>
                </c:pt>
                <c:pt idx="51">
                  <c:v>0.81716151557700001</c:v>
                </c:pt>
                <c:pt idx="52">
                  <c:v>0.82159966584699995</c:v>
                </c:pt>
                <c:pt idx="53">
                  <c:v>0.82285663960199995</c:v>
                </c:pt>
                <c:pt idx="54">
                  <c:v>0.84267438494299995</c:v>
                </c:pt>
                <c:pt idx="55">
                  <c:v>0.84455218149699995</c:v>
                </c:pt>
                <c:pt idx="56">
                  <c:v>0.85378531320600004</c:v>
                </c:pt>
                <c:pt idx="57">
                  <c:v>0.85449736628499995</c:v>
                </c:pt>
                <c:pt idx="58">
                  <c:v>0.86279544495899996</c:v>
                </c:pt>
                <c:pt idx="59">
                  <c:v>0.86920664349700005</c:v>
                </c:pt>
                <c:pt idx="60">
                  <c:v>0.86967770743700001</c:v>
                </c:pt>
                <c:pt idx="61">
                  <c:v>0.87041156229799999</c:v>
                </c:pt>
                <c:pt idx="62">
                  <c:v>0.87791583758400005</c:v>
                </c:pt>
                <c:pt idx="63">
                  <c:v>0.87872747318300004</c:v>
                </c:pt>
                <c:pt idx="64">
                  <c:v>0.88115361086900001</c:v>
                </c:pt>
                <c:pt idx="65">
                  <c:v>0.88443316678799999</c:v>
                </c:pt>
                <c:pt idx="66">
                  <c:v>0.89048283866400002</c:v>
                </c:pt>
                <c:pt idx="67">
                  <c:v>0.89360280737999997</c:v>
                </c:pt>
                <c:pt idx="68">
                  <c:v>0.89878887345299996</c:v>
                </c:pt>
                <c:pt idx="69">
                  <c:v>0.900050515336</c:v>
                </c:pt>
                <c:pt idx="70">
                  <c:v>0.90360995420900003</c:v>
                </c:pt>
                <c:pt idx="71">
                  <c:v>0.90383358884300002</c:v>
                </c:pt>
                <c:pt idx="72">
                  <c:v>0.90579480754800001</c:v>
                </c:pt>
                <c:pt idx="73">
                  <c:v>0.91316539382299999</c:v>
                </c:pt>
                <c:pt idx="74">
                  <c:v>0.91573810984000004</c:v>
                </c:pt>
                <c:pt idx="75">
                  <c:v>0.91667434597899999</c:v>
                </c:pt>
                <c:pt idx="76">
                  <c:v>0.91682678774100002</c:v>
                </c:pt>
                <c:pt idx="77">
                  <c:v>0.917346399945</c:v>
                </c:pt>
                <c:pt idx="78">
                  <c:v>0.91939540750799997</c:v>
                </c:pt>
                <c:pt idx="79">
                  <c:v>0.91981812412899999</c:v>
                </c:pt>
                <c:pt idx="80">
                  <c:v>0.92094530262600005</c:v>
                </c:pt>
                <c:pt idx="81">
                  <c:v>0.92803580368299998</c:v>
                </c:pt>
                <c:pt idx="82">
                  <c:v>0.93575734120599996</c:v>
                </c:pt>
                <c:pt idx="83">
                  <c:v>0.93811290900599997</c:v>
                </c:pt>
                <c:pt idx="84">
                  <c:v>0.94053030650699998</c:v>
                </c:pt>
                <c:pt idx="85">
                  <c:v>0.94674474448900003</c:v>
                </c:pt>
                <c:pt idx="86">
                  <c:v>0.950067308931</c:v>
                </c:pt>
                <c:pt idx="87">
                  <c:v>0.95238606011500004</c:v>
                </c:pt>
                <c:pt idx="88">
                  <c:v>0.96171488144100004</c:v>
                </c:pt>
                <c:pt idx="89">
                  <c:v>0.96631111959399996</c:v>
                </c:pt>
                <c:pt idx="90">
                  <c:v>0.96924855046199998</c:v>
                </c:pt>
                <c:pt idx="91">
                  <c:v>0.97018378481400003</c:v>
                </c:pt>
                <c:pt idx="92">
                  <c:v>0.972680455331</c:v>
                </c:pt>
                <c:pt idx="93">
                  <c:v>0.973900914206</c:v>
                </c:pt>
                <c:pt idx="94">
                  <c:v>0.98222253288200001</c:v>
                </c:pt>
                <c:pt idx="95">
                  <c:v>0.98253482949399995</c:v>
                </c:pt>
                <c:pt idx="96">
                  <c:v>0.98392579760999999</c:v>
                </c:pt>
                <c:pt idx="97">
                  <c:v>0.99221652323499998</c:v>
                </c:pt>
                <c:pt idx="98">
                  <c:v>0.996245604053</c:v>
                </c:pt>
                <c:pt idx="99">
                  <c:v>0.99924250102900003</c:v>
                </c:pt>
                <c:pt idx="100">
                  <c:v>1.0046313333200001</c:v>
                </c:pt>
                <c:pt idx="101">
                  <c:v>1.03823634468</c:v>
                </c:pt>
                <c:pt idx="102">
                  <c:v>1.0434892228999999</c:v>
                </c:pt>
                <c:pt idx="103">
                  <c:v>1.06451419085</c:v>
                </c:pt>
                <c:pt idx="104">
                  <c:v>1.0649059462499999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2-6F6E-984E-B367-219A4D0B862C}"/>
            </c:ext>
          </c:extLst>
        </c:ser>
        <c:ser>
          <c:idx val="3"/>
          <c:order val="3"/>
          <c:tx>
            <c:strRef>
              <c:f>All!$H$112</c:f>
              <c:strCache>
                <c:ptCount val="1"/>
                <c:pt idx="0">
                  <c:v>HSM-QoS</c:v>
                </c:pt>
              </c:strCache>
            </c:strRef>
          </c:tx>
          <c:spPr>
            <a:ln>
              <a:solidFill>
                <a:srgbClr val="C9D4B2"/>
              </a:solidFill>
            </a:ln>
          </c:spPr>
          <c:marker>
            <c:symbol val="none"/>
          </c:marker>
          <c:val>
            <c:numRef>
              <c:f>All!$H$113:$H$217</c:f>
              <c:numCache>
                <c:formatCode>General</c:formatCode>
                <c:ptCount val="105"/>
                <c:pt idx="0">
                  <c:v>0.80007872717499995</c:v>
                </c:pt>
                <c:pt idx="1">
                  <c:v>0.80007872717499995</c:v>
                </c:pt>
                <c:pt idx="2">
                  <c:v>0.80007872717499995</c:v>
                </c:pt>
                <c:pt idx="3">
                  <c:v>0.80165968726600001</c:v>
                </c:pt>
                <c:pt idx="4">
                  <c:v>0.80165968726600001</c:v>
                </c:pt>
                <c:pt idx="5">
                  <c:v>0.80165968726600001</c:v>
                </c:pt>
                <c:pt idx="6">
                  <c:v>0.80165968726600001</c:v>
                </c:pt>
                <c:pt idx="7">
                  <c:v>0.80165968726600001</c:v>
                </c:pt>
                <c:pt idx="8">
                  <c:v>0.80165968726600001</c:v>
                </c:pt>
                <c:pt idx="9">
                  <c:v>0.80165968726600001</c:v>
                </c:pt>
                <c:pt idx="10">
                  <c:v>0.80165968726600001</c:v>
                </c:pt>
                <c:pt idx="11">
                  <c:v>0.80165968726600001</c:v>
                </c:pt>
                <c:pt idx="12">
                  <c:v>0.80165968726600001</c:v>
                </c:pt>
                <c:pt idx="13">
                  <c:v>0.80165968726600001</c:v>
                </c:pt>
                <c:pt idx="14">
                  <c:v>0.80431248112700005</c:v>
                </c:pt>
                <c:pt idx="15">
                  <c:v>0.80489705230200004</c:v>
                </c:pt>
                <c:pt idx="16">
                  <c:v>0.81427125988899995</c:v>
                </c:pt>
                <c:pt idx="17">
                  <c:v>0.81820661125600003</c:v>
                </c:pt>
                <c:pt idx="18">
                  <c:v>0.82159117522400005</c:v>
                </c:pt>
                <c:pt idx="19">
                  <c:v>0.82175994748000003</c:v>
                </c:pt>
                <c:pt idx="20">
                  <c:v>0.82298354277800001</c:v>
                </c:pt>
                <c:pt idx="21">
                  <c:v>0.82513830527200005</c:v>
                </c:pt>
                <c:pt idx="22">
                  <c:v>0.82579819194100001</c:v>
                </c:pt>
                <c:pt idx="23">
                  <c:v>0.82588596733700004</c:v>
                </c:pt>
                <c:pt idx="24">
                  <c:v>0.82743300330000003</c:v>
                </c:pt>
                <c:pt idx="25">
                  <c:v>0.82743831791400002</c:v>
                </c:pt>
                <c:pt idx="26">
                  <c:v>0.82852271921099996</c:v>
                </c:pt>
                <c:pt idx="27">
                  <c:v>0.83016086065200001</c:v>
                </c:pt>
                <c:pt idx="28">
                  <c:v>0.83052067631799997</c:v>
                </c:pt>
                <c:pt idx="29">
                  <c:v>0.83065453617700002</c:v>
                </c:pt>
                <c:pt idx="30">
                  <c:v>0.83083844232500004</c:v>
                </c:pt>
                <c:pt idx="31">
                  <c:v>0.83095173017799995</c:v>
                </c:pt>
                <c:pt idx="32">
                  <c:v>0.83258264722899999</c:v>
                </c:pt>
                <c:pt idx="33">
                  <c:v>0.83319132856</c:v>
                </c:pt>
                <c:pt idx="34">
                  <c:v>0.836069228439</c:v>
                </c:pt>
                <c:pt idx="35">
                  <c:v>0.83630161769099998</c:v>
                </c:pt>
                <c:pt idx="36">
                  <c:v>0.83688042443800004</c:v>
                </c:pt>
                <c:pt idx="37">
                  <c:v>0.83753949111100001</c:v>
                </c:pt>
                <c:pt idx="38">
                  <c:v>0.83955748739199998</c:v>
                </c:pt>
                <c:pt idx="39">
                  <c:v>0.84078999972299995</c:v>
                </c:pt>
                <c:pt idx="40">
                  <c:v>0.84311810334199999</c:v>
                </c:pt>
                <c:pt idx="41">
                  <c:v>0.84345949672300002</c:v>
                </c:pt>
                <c:pt idx="42">
                  <c:v>0.84471720854300003</c:v>
                </c:pt>
                <c:pt idx="43">
                  <c:v>0.84503178932900003</c:v>
                </c:pt>
                <c:pt idx="44">
                  <c:v>0.84597555168399996</c:v>
                </c:pt>
                <c:pt idx="45">
                  <c:v>0.84599870240599995</c:v>
                </c:pt>
                <c:pt idx="46">
                  <c:v>0.84610867960699998</c:v>
                </c:pt>
                <c:pt idx="47">
                  <c:v>0.84893531518800003</c:v>
                </c:pt>
                <c:pt idx="48">
                  <c:v>0.84969808660400004</c:v>
                </c:pt>
                <c:pt idx="49">
                  <c:v>0.85247233636099995</c:v>
                </c:pt>
                <c:pt idx="50">
                  <c:v>0.85356277998899999</c:v>
                </c:pt>
                <c:pt idx="51">
                  <c:v>0.85383203396600005</c:v>
                </c:pt>
                <c:pt idx="52">
                  <c:v>0.85605939185400004</c:v>
                </c:pt>
                <c:pt idx="53">
                  <c:v>0.85748093290500005</c:v>
                </c:pt>
                <c:pt idx="54">
                  <c:v>0.85942499395899996</c:v>
                </c:pt>
                <c:pt idx="55">
                  <c:v>0.86374732436900004</c:v>
                </c:pt>
                <c:pt idx="56">
                  <c:v>0.865897271493</c:v>
                </c:pt>
                <c:pt idx="57">
                  <c:v>0.86852663509899997</c:v>
                </c:pt>
                <c:pt idx="58">
                  <c:v>0.86916887641899998</c:v>
                </c:pt>
                <c:pt idx="59">
                  <c:v>0.87168145021599996</c:v>
                </c:pt>
                <c:pt idx="60">
                  <c:v>0.87305547353400004</c:v>
                </c:pt>
                <c:pt idx="61">
                  <c:v>0.88085816394399996</c:v>
                </c:pt>
                <c:pt idx="62">
                  <c:v>0.882010089627</c:v>
                </c:pt>
                <c:pt idx="63">
                  <c:v>0.88855207864100005</c:v>
                </c:pt>
                <c:pt idx="64">
                  <c:v>0.88906594044300002</c:v>
                </c:pt>
                <c:pt idx="65">
                  <c:v>0.88919045091100002</c:v>
                </c:pt>
                <c:pt idx="66">
                  <c:v>0.89375334771500003</c:v>
                </c:pt>
                <c:pt idx="67">
                  <c:v>0.89706745260099996</c:v>
                </c:pt>
                <c:pt idx="68">
                  <c:v>0.89948171557400003</c:v>
                </c:pt>
                <c:pt idx="69">
                  <c:v>0.90044361874500001</c:v>
                </c:pt>
                <c:pt idx="70">
                  <c:v>0.90301555049100002</c:v>
                </c:pt>
                <c:pt idx="71">
                  <c:v>0.903297585914</c:v>
                </c:pt>
                <c:pt idx="72">
                  <c:v>0.90670592535899996</c:v>
                </c:pt>
                <c:pt idx="73">
                  <c:v>0.90776950511400001</c:v>
                </c:pt>
                <c:pt idx="74">
                  <c:v>0.90895712794799999</c:v>
                </c:pt>
                <c:pt idx="75">
                  <c:v>0.91287611719600004</c:v>
                </c:pt>
                <c:pt idx="76">
                  <c:v>0.913077147496</c:v>
                </c:pt>
                <c:pt idx="77">
                  <c:v>0.91485116834299995</c:v>
                </c:pt>
                <c:pt idx="78">
                  <c:v>0.91540174996000001</c:v>
                </c:pt>
                <c:pt idx="79">
                  <c:v>0.91713021359299995</c:v>
                </c:pt>
                <c:pt idx="80">
                  <c:v>0.91822191438599998</c:v>
                </c:pt>
                <c:pt idx="81">
                  <c:v>0.91913028944899999</c:v>
                </c:pt>
                <c:pt idx="82">
                  <c:v>0.92326006543000005</c:v>
                </c:pt>
                <c:pt idx="83">
                  <c:v>0.92381877770800003</c:v>
                </c:pt>
                <c:pt idx="84">
                  <c:v>0.92527057324899997</c:v>
                </c:pt>
                <c:pt idx="85">
                  <c:v>0.92738973284100001</c:v>
                </c:pt>
                <c:pt idx="86">
                  <c:v>0.92815751781300004</c:v>
                </c:pt>
                <c:pt idx="87">
                  <c:v>0.93139147550900003</c:v>
                </c:pt>
                <c:pt idx="88">
                  <c:v>0.93414525085099998</c:v>
                </c:pt>
                <c:pt idx="89">
                  <c:v>0.934865841955</c:v>
                </c:pt>
                <c:pt idx="90">
                  <c:v>0.93680365547099997</c:v>
                </c:pt>
                <c:pt idx="91">
                  <c:v>0.940974984121</c:v>
                </c:pt>
                <c:pt idx="92">
                  <c:v>0.95707697001900005</c:v>
                </c:pt>
                <c:pt idx="93">
                  <c:v>0.95856304748300003</c:v>
                </c:pt>
                <c:pt idx="94">
                  <c:v>0.96764600225499997</c:v>
                </c:pt>
                <c:pt idx="95">
                  <c:v>0.97046377689399999</c:v>
                </c:pt>
                <c:pt idx="96">
                  <c:v>0.97298196707899998</c:v>
                </c:pt>
                <c:pt idx="97">
                  <c:v>0.97341250821000003</c:v>
                </c:pt>
                <c:pt idx="98">
                  <c:v>0.97378902516400001</c:v>
                </c:pt>
                <c:pt idx="99">
                  <c:v>0.98205227647100002</c:v>
                </c:pt>
                <c:pt idx="100">
                  <c:v>0.98510070222099999</c:v>
                </c:pt>
                <c:pt idx="101">
                  <c:v>0.99174606484000005</c:v>
                </c:pt>
                <c:pt idx="102">
                  <c:v>1.03983733129</c:v>
                </c:pt>
                <c:pt idx="103">
                  <c:v>1.0550078382400001</c:v>
                </c:pt>
                <c:pt idx="104">
                  <c:v>1.0564773171499999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3-6F6E-984E-B367-219A4D0B862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28057344"/>
        <c:axId val="75070784"/>
      </c:lineChart>
      <c:catAx>
        <c:axId val="128057344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Sorted all workloads</a:t>
                </a:r>
              </a:p>
            </c:rich>
          </c:tx>
          <c:overlay val="0"/>
        </c:title>
        <c:majorTickMark val="none"/>
        <c:minorTickMark val="none"/>
        <c:tickLblPos val="none"/>
        <c:crossAx val="75070784"/>
        <c:crosses val="autoZero"/>
        <c:auto val="1"/>
        <c:lblAlgn val="ctr"/>
        <c:lblOffset val="100"/>
        <c:noMultiLvlLbl val="0"/>
      </c:catAx>
      <c:valAx>
        <c:axId val="75070784"/>
        <c:scaling>
          <c:orientation val="minMax"/>
          <c:max val="1.8"/>
        </c:scaling>
        <c:delete val="0"/>
        <c:axPos val="l"/>
        <c:majorGridlines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Normalized progress</a:t>
                </a:r>
              </a:p>
            </c:rich>
          </c:tx>
          <c:overlay val="0"/>
        </c:title>
        <c:numFmt formatCode="General" sourceLinked="1"/>
        <c:majorTickMark val="none"/>
        <c:minorTickMark val="none"/>
        <c:tickLblPos val="nextTo"/>
        <c:crossAx val="128057344"/>
        <c:crosses val="autoZero"/>
        <c:crossBetween val="between"/>
        <c:majorUnit val="0.2"/>
      </c:valAx>
    </c:plotArea>
    <c:legend>
      <c:legendPos val="t"/>
      <c:overlay val="0"/>
    </c:legend>
    <c:plotVisOnly val="1"/>
    <c:dispBlanksAs val="gap"/>
    <c:showDLblsOverMax val="0"/>
  </c:chart>
  <c:spPr>
    <a:ln>
      <a:noFill/>
    </a:ln>
  </c:spPr>
  <c:txPr>
    <a:bodyPr/>
    <a:lstStyle/>
    <a:p>
      <a:pPr>
        <a:defRPr sz="1800">
          <a:latin typeface="Arial Unicode MS" pitchFamily="34" charset="-122"/>
          <a:ea typeface="Arial Unicode MS" pitchFamily="34" charset="-122"/>
          <a:cs typeface="Arial Unicode MS" pitchFamily="34" charset="-122"/>
        </a:defRPr>
      </a:pPr>
      <a:endParaRPr lang="zh-CN"/>
    </a:p>
  </c:txPr>
  <c:externalData r:id="rId2">
    <c:autoUpdate val="0"/>
  </c:externalData>
  <c:userShapes r:id="rId3"/>
</c:chartSpace>
</file>

<file path=ppt/charts/chart2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Sheet1!$J$123</c:f>
              <c:strCache>
                <c:ptCount val="1"/>
                <c:pt idx="0">
                  <c:v>Even</c:v>
                </c:pt>
              </c:strCache>
            </c:strRef>
          </c:tx>
          <c:spPr>
            <a:ln>
              <a:solidFill>
                <a:srgbClr val="F58025"/>
              </a:solidFill>
            </a:ln>
          </c:spPr>
          <c:marker>
            <c:symbol val="none"/>
          </c:marker>
          <c:val>
            <c:numRef>
              <c:f>Sheet1!$J$124:$J$223</c:f>
              <c:numCache>
                <c:formatCode>General</c:formatCode>
                <c:ptCount val="100"/>
                <c:pt idx="0">
                  <c:v>0.81187009799999998</c:v>
                </c:pt>
                <c:pt idx="1">
                  <c:v>0.84715473500000005</c:v>
                </c:pt>
                <c:pt idx="2">
                  <c:v>0.84776037599999998</c:v>
                </c:pt>
                <c:pt idx="3">
                  <c:v>0.85054768700000005</c:v>
                </c:pt>
                <c:pt idx="4">
                  <c:v>0.85693836999999995</c:v>
                </c:pt>
                <c:pt idx="5">
                  <c:v>0.86413208100000005</c:v>
                </c:pt>
                <c:pt idx="6">
                  <c:v>0.87612883900000005</c:v>
                </c:pt>
                <c:pt idx="7">
                  <c:v>0.88215500999999996</c:v>
                </c:pt>
                <c:pt idx="8">
                  <c:v>0.88590936200000003</c:v>
                </c:pt>
                <c:pt idx="9">
                  <c:v>0.89203919200000004</c:v>
                </c:pt>
                <c:pt idx="10">
                  <c:v>0.89513019800000004</c:v>
                </c:pt>
                <c:pt idx="11">
                  <c:v>0.90706782699999999</c:v>
                </c:pt>
                <c:pt idx="12">
                  <c:v>0.91137827900000001</c:v>
                </c:pt>
                <c:pt idx="13">
                  <c:v>0.91506228999999994</c:v>
                </c:pt>
                <c:pt idx="14">
                  <c:v>0.92134675899999996</c:v>
                </c:pt>
                <c:pt idx="15">
                  <c:v>0.92367606800000002</c:v>
                </c:pt>
                <c:pt idx="16">
                  <c:v>0.93088561199999997</c:v>
                </c:pt>
                <c:pt idx="17">
                  <c:v>0.930976048</c:v>
                </c:pt>
                <c:pt idx="18">
                  <c:v>0.93886075999999996</c:v>
                </c:pt>
                <c:pt idx="19">
                  <c:v>0.94154579699999996</c:v>
                </c:pt>
                <c:pt idx="20">
                  <c:v>0.94418645899999998</c:v>
                </c:pt>
                <c:pt idx="21">
                  <c:v>0.94537460299999998</c:v>
                </c:pt>
                <c:pt idx="22">
                  <c:v>0.94767890499999996</c:v>
                </c:pt>
                <c:pt idx="23">
                  <c:v>0.952760681</c:v>
                </c:pt>
                <c:pt idx="24">
                  <c:v>0.95713859400000001</c:v>
                </c:pt>
                <c:pt idx="25">
                  <c:v>0.96338791199999996</c:v>
                </c:pt>
                <c:pt idx="26">
                  <c:v>0.96440137699999995</c:v>
                </c:pt>
                <c:pt idx="27">
                  <c:v>0.96448105500000003</c:v>
                </c:pt>
                <c:pt idx="28">
                  <c:v>0.975667548</c:v>
                </c:pt>
                <c:pt idx="29">
                  <c:v>0.97668136699999997</c:v>
                </c:pt>
                <c:pt idx="30">
                  <c:v>0.98004803500000004</c:v>
                </c:pt>
                <c:pt idx="31">
                  <c:v>0.980135812</c:v>
                </c:pt>
                <c:pt idx="32">
                  <c:v>0.98767711999999996</c:v>
                </c:pt>
                <c:pt idx="33">
                  <c:v>0.99187548800000003</c:v>
                </c:pt>
                <c:pt idx="34">
                  <c:v>1.004041497</c:v>
                </c:pt>
                <c:pt idx="35">
                  <c:v>1.004041497</c:v>
                </c:pt>
                <c:pt idx="36">
                  <c:v>1.004041497</c:v>
                </c:pt>
                <c:pt idx="37">
                  <c:v>1.004041497</c:v>
                </c:pt>
                <c:pt idx="38">
                  <c:v>1.004041497</c:v>
                </c:pt>
                <c:pt idx="39">
                  <c:v>1.004041497</c:v>
                </c:pt>
                <c:pt idx="40">
                  <c:v>1.004041497</c:v>
                </c:pt>
                <c:pt idx="41">
                  <c:v>1.004041497</c:v>
                </c:pt>
                <c:pt idx="42">
                  <c:v>1.004041497</c:v>
                </c:pt>
                <c:pt idx="43">
                  <c:v>1.004041497</c:v>
                </c:pt>
                <c:pt idx="44">
                  <c:v>1.004041497</c:v>
                </c:pt>
                <c:pt idx="45">
                  <c:v>1.0050184209999999</c:v>
                </c:pt>
                <c:pt idx="46">
                  <c:v>1.0134515749999999</c:v>
                </c:pt>
                <c:pt idx="47">
                  <c:v>1.0160067639999999</c:v>
                </c:pt>
                <c:pt idx="48">
                  <c:v>1.0165113020000001</c:v>
                </c:pt>
                <c:pt idx="49">
                  <c:v>1.0247991759999999</c:v>
                </c:pt>
                <c:pt idx="50">
                  <c:v>1.0313723109999999</c:v>
                </c:pt>
                <c:pt idx="51">
                  <c:v>1.039690655</c:v>
                </c:pt>
                <c:pt idx="52">
                  <c:v>1.044117454</c:v>
                </c:pt>
                <c:pt idx="53">
                  <c:v>1.0620742910000001</c:v>
                </c:pt>
                <c:pt idx="54">
                  <c:v>1.1026073919999999</c:v>
                </c:pt>
                <c:pt idx="55">
                  <c:v>1.1944949890000001</c:v>
                </c:pt>
                <c:pt idx="56">
                  <c:v>1.232763863</c:v>
                </c:pt>
                <c:pt idx="57">
                  <c:v>1.2426803019999999</c:v>
                </c:pt>
                <c:pt idx="58">
                  <c:v>1.2454311870000001</c:v>
                </c:pt>
                <c:pt idx="59">
                  <c:v>1.249702681</c:v>
                </c:pt>
                <c:pt idx="60">
                  <c:v>1.2522840449999999</c:v>
                </c:pt>
                <c:pt idx="61">
                  <c:v>1.253229642</c:v>
                </c:pt>
                <c:pt idx="62">
                  <c:v>1.2569407779999999</c:v>
                </c:pt>
                <c:pt idx="63">
                  <c:v>1.257705479</c:v>
                </c:pt>
                <c:pt idx="64">
                  <c:v>1.2716762269999999</c:v>
                </c:pt>
                <c:pt idx="65">
                  <c:v>1.2728970369999999</c:v>
                </c:pt>
                <c:pt idx="66">
                  <c:v>1.2760127370000001</c:v>
                </c:pt>
                <c:pt idx="67">
                  <c:v>1.28557776</c:v>
                </c:pt>
                <c:pt idx="68">
                  <c:v>1.3142305480000001</c:v>
                </c:pt>
                <c:pt idx="69">
                  <c:v>1.3179669460000001</c:v>
                </c:pt>
                <c:pt idx="70">
                  <c:v>1.320993981</c:v>
                </c:pt>
                <c:pt idx="71">
                  <c:v>1.3213113430000001</c:v>
                </c:pt>
                <c:pt idx="72">
                  <c:v>1.32459075</c:v>
                </c:pt>
                <c:pt idx="73">
                  <c:v>1.3252782080000001</c:v>
                </c:pt>
                <c:pt idx="74">
                  <c:v>1.3266653589999999</c:v>
                </c:pt>
                <c:pt idx="75">
                  <c:v>1.3355669779999999</c:v>
                </c:pt>
                <c:pt idx="76">
                  <c:v>1.339076315</c:v>
                </c:pt>
                <c:pt idx="77">
                  <c:v>1.342880498</c:v>
                </c:pt>
                <c:pt idx="78">
                  <c:v>1.3435746129999999</c:v>
                </c:pt>
                <c:pt idx="79">
                  <c:v>1.3534664830000001</c:v>
                </c:pt>
                <c:pt idx="80">
                  <c:v>1.353564319</c:v>
                </c:pt>
                <c:pt idx="81">
                  <c:v>1.353728174</c:v>
                </c:pt>
                <c:pt idx="82">
                  <c:v>1.3552689920000001</c:v>
                </c:pt>
                <c:pt idx="83">
                  <c:v>1.358856209</c:v>
                </c:pt>
                <c:pt idx="84">
                  <c:v>1.3595634029999999</c:v>
                </c:pt>
                <c:pt idx="85">
                  <c:v>1.370507575</c:v>
                </c:pt>
                <c:pt idx="86">
                  <c:v>1.379519285</c:v>
                </c:pt>
                <c:pt idx="87">
                  <c:v>1.381639147</c:v>
                </c:pt>
                <c:pt idx="88">
                  <c:v>1.3841296329999999</c:v>
                </c:pt>
                <c:pt idx="89">
                  <c:v>1.3870571890000001</c:v>
                </c:pt>
                <c:pt idx="90">
                  <c:v>1.4188389990000001</c:v>
                </c:pt>
                <c:pt idx="91">
                  <c:v>1.4192589680000001</c:v>
                </c:pt>
                <c:pt idx="92">
                  <c:v>1.446835308</c:v>
                </c:pt>
                <c:pt idx="93">
                  <c:v>1.455726388</c:v>
                </c:pt>
                <c:pt idx="94">
                  <c:v>1.456706345</c:v>
                </c:pt>
                <c:pt idx="95">
                  <c:v>1.4577169969999999</c:v>
                </c:pt>
                <c:pt idx="96">
                  <c:v>1.47114156</c:v>
                </c:pt>
                <c:pt idx="97">
                  <c:v>1.484681199</c:v>
                </c:pt>
                <c:pt idx="98">
                  <c:v>1.4866546570000001</c:v>
                </c:pt>
                <c:pt idx="99">
                  <c:v>1.5069254999999999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0A91-264A-898A-B5B97160066D}"/>
            </c:ext>
          </c:extLst>
        </c:ser>
        <c:ser>
          <c:idx val="1"/>
          <c:order val="1"/>
          <c:tx>
            <c:strRef>
              <c:f>Sheet1!$K$123</c:f>
              <c:strCache>
                <c:ptCount val="1"/>
                <c:pt idx="0">
                  <c:v>BW-App</c:v>
                </c:pt>
              </c:strCache>
            </c:strRef>
          </c:tx>
          <c:spPr>
            <a:ln>
              <a:solidFill>
                <a:srgbClr val="90492D"/>
              </a:solidFill>
            </a:ln>
          </c:spPr>
          <c:marker>
            <c:symbol val="none"/>
          </c:marker>
          <c:val>
            <c:numRef>
              <c:f>Sheet1!$K$124:$K$223</c:f>
              <c:numCache>
                <c:formatCode>General</c:formatCode>
                <c:ptCount val="100"/>
                <c:pt idx="0">
                  <c:v>0.64301675700000005</c:v>
                </c:pt>
                <c:pt idx="1">
                  <c:v>0.66446710200000003</c:v>
                </c:pt>
                <c:pt idx="2">
                  <c:v>0.68637220899999996</c:v>
                </c:pt>
                <c:pt idx="3">
                  <c:v>0.69408174</c:v>
                </c:pt>
                <c:pt idx="4">
                  <c:v>0.70061225100000002</c:v>
                </c:pt>
                <c:pt idx="5">
                  <c:v>0.71512324199999999</c:v>
                </c:pt>
                <c:pt idx="6">
                  <c:v>0.719226162</c:v>
                </c:pt>
                <c:pt idx="7">
                  <c:v>0.74074013000000005</c:v>
                </c:pt>
                <c:pt idx="8">
                  <c:v>0.74420995000000001</c:v>
                </c:pt>
                <c:pt idx="9">
                  <c:v>0.75941283599999998</c:v>
                </c:pt>
                <c:pt idx="10">
                  <c:v>0.76874729200000003</c:v>
                </c:pt>
                <c:pt idx="11">
                  <c:v>0.782650717</c:v>
                </c:pt>
                <c:pt idx="12">
                  <c:v>0.80947291600000004</c:v>
                </c:pt>
                <c:pt idx="13">
                  <c:v>0.80993900200000002</c:v>
                </c:pt>
                <c:pt idx="14">
                  <c:v>0.81589340899999996</c:v>
                </c:pt>
                <c:pt idx="15">
                  <c:v>0.81660898400000004</c:v>
                </c:pt>
                <c:pt idx="16">
                  <c:v>0.82137665100000001</c:v>
                </c:pt>
                <c:pt idx="17">
                  <c:v>0.82477895400000001</c:v>
                </c:pt>
                <c:pt idx="18">
                  <c:v>0.82602469899999997</c:v>
                </c:pt>
                <c:pt idx="19">
                  <c:v>0.83052308900000005</c:v>
                </c:pt>
                <c:pt idx="20">
                  <c:v>0.84095161200000002</c:v>
                </c:pt>
                <c:pt idx="21">
                  <c:v>0.84381923599999997</c:v>
                </c:pt>
                <c:pt idx="22">
                  <c:v>0.84529165100000003</c:v>
                </c:pt>
                <c:pt idx="23">
                  <c:v>0.866943464</c:v>
                </c:pt>
                <c:pt idx="24">
                  <c:v>0.86793922000000001</c:v>
                </c:pt>
                <c:pt idx="25">
                  <c:v>0.86809478699999998</c:v>
                </c:pt>
                <c:pt idx="26">
                  <c:v>0.87069870299999996</c:v>
                </c:pt>
                <c:pt idx="27">
                  <c:v>0.87072702899999999</c:v>
                </c:pt>
                <c:pt idx="28">
                  <c:v>0.87150702599999996</c:v>
                </c:pt>
                <c:pt idx="29">
                  <c:v>0.87636760300000005</c:v>
                </c:pt>
                <c:pt idx="30">
                  <c:v>0.88265528100000001</c:v>
                </c:pt>
                <c:pt idx="31">
                  <c:v>0.88320453899999996</c:v>
                </c:pt>
                <c:pt idx="32">
                  <c:v>0.89254852600000001</c:v>
                </c:pt>
                <c:pt idx="33">
                  <c:v>0.893234537</c:v>
                </c:pt>
                <c:pt idx="34">
                  <c:v>0.91097427900000005</c:v>
                </c:pt>
                <c:pt idx="35">
                  <c:v>0.91629046000000003</c:v>
                </c:pt>
                <c:pt idx="36">
                  <c:v>0.92492475799999996</c:v>
                </c:pt>
                <c:pt idx="37">
                  <c:v>0.93844326300000003</c:v>
                </c:pt>
                <c:pt idx="38">
                  <c:v>0.98043417099999997</c:v>
                </c:pt>
                <c:pt idx="39">
                  <c:v>0.999068438</c:v>
                </c:pt>
                <c:pt idx="40">
                  <c:v>1</c:v>
                </c:pt>
                <c:pt idx="41">
                  <c:v>1</c:v>
                </c:pt>
                <c:pt idx="42">
                  <c:v>1</c:v>
                </c:pt>
                <c:pt idx="43">
                  <c:v>1</c:v>
                </c:pt>
                <c:pt idx="44">
                  <c:v>1</c:v>
                </c:pt>
                <c:pt idx="45">
                  <c:v>1</c:v>
                </c:pt>
                <c:pt idx="46">
                  <c:v>1</c:v>
                </c:pt>
                <c:pt idx="47">
                  <c:v>1</c:v>
                </c:pt>
                <c:pt idx="48">
                  <c:v>1</c:v>
                </c:pt>
                <c:pt idx="49">
                  <c:v>1</c:v>
                </c:pt>
                <c:pt idx="50">
                  <c:v>1.0246371110000001</c:v>
                </c:pt>
                <c:pt idx="51">
                  <c:v>1.028925624</c:v>
                </c:pt>
                <c:pt idx="52">
                  <c:v>1.0417487889999999</c:v>
                </c:pt>
                <c:pt idx="53">
                  <c:v>1.051933655</c:v>
                </c:pt>
                <c:pt idx="54">
                  <c:v>1.063189438</c:v>
                </c:pt>
                <c:pt idx="55">
                  <c:v>1.0723481989999999</c:v>
                </c:pt>
                <c:pt idx="56">
                  <c:v>1.1142674260000001</c:v>
                </c:pt>
                <c:pt idx="57">
                  <c:v>1.116566438</c:v>
                </c:pt>
                <c:pt idx="58">
                  <c:v>1.1174101089999999</c:v>
                </c:pt>
                <c:pt idx="59">
                  <c:v>1.14116952</c:v>
                </c:pt>
                <c:pt idx="60">
                  <c:v>1.1647044790000001</c:v>
                </c:pt>
                <c:pt idx="61">
                  <c:v>1.177987422</c:v>
                </c:pt>
                <c:pt idx="62">
                  <c:v>1.1883130019999999</c:v>
                </c:pt>
                <c:pt idx="63">
                  <c:v>1.1885908549999999</c:v>
                </c:pt>
                <c:pt idx="64">
                  <c:v>1.190500041</c:v>
                </c:pt>
                <c:pt idx="65">
                  <c:v>1.195538083</c:v>
                </c:pt>
                <c:pt idx="66">
                  <c:v>1.2030766669999999</c:v>
                </c:pt>
                <c:pt idx="67">
                  <c:v>1.2056184640000001</c:v>
                </c:pt>
                <c:pt idx="68">
                  <c:v>1.206097355</c:v>
                </c:pt>
                <c:pt idx="69">
                  <c:v>1.208883229</c:v>
                </c:pt>
                <c:pt idx="70">
                  <c:v>1.2175528170000001</c:v>
                </c:pt>
                <c:pt idx="71">
                  <c:v>1.218070132</c:v>
                </c:pt>
                <c:pt idx="72">
                  <c:v>1.221510978</c:v>
                </c:pt>
                <c:pt idx="73">
                  <c:v>1.23312662</c:v>
                </c:pt>
                <c:pt idx="74">
                  <c:v>1.2342879419999999</c:v>
                </c:pt>
                <c:pt idx="75">
                  <c:v>1.24064241</c:v>
                </c:pt>
                <c:pt idx="76">
                  <c:v>1.2456959919999999</c:v>
                </c:pt>
                <c:pt idx="77">
                  <c:v>1.25326643</c:v>
                </c:pt>
                <c:pt idx="78">
                  <c:v>1.2740340880000001</c:v>
                </c:pt>
                <c:pt idx="79">
                  <c:v>1.2762890819999999</c:v>
                </c:pt>
                <c:pt idx="80">
                  <c:v>1.2799920819999999</c:v>
                </c:pt>
                <c:pt idx="81">
                  <c:v>1.283687968</c:v>
                </c:pt>
                <c:pt idx="82">
                  <c:v>1.285397831</c:v>
                </c:pt>
                <c:pt idx="83">
                  <c:v>1.3076386579999999</c:v>
                </c:pt>
                <c:pt idx="84">
                  <c:v>1.3084462109999999</c:v>
                </c:pt>
                <c:pt idx="85">
                  <c:v>1.322633586</c:v>
                </c:pt>
                <c:pt idx="86">
                  <c:v>1.334192679</c:v>
                </c:pt>
                <c:pt idx="87">
                  <c:v>1.340699106</c:v>
                </c:pt>
                <c:pt idx="88">
                  <c:v>1.3462940450000001</c:v>
                </c:pt>
                <c:pt idx="89">
                  <c:v>1.348382551</c:v>
                </c:pt>
                <c:pt idx="90">
                  <c:v>1.3486310029999999</c:v>
                </c:pt>
                <c:pt idx="91">
                  <c:v>1.350862939</c:v>
                </c:pt>
                <c:pt idx="92">
                  <c:v>1.370647352</c:v>
                </c:pt>
                <c:pt idx="93">
                  <c:v>1.3880365939999999</c:v>
                </c:pt>
                <c:pt idx="94">
                  <c:v>1.3994253459999999</c:v>
                </c:pt>
                <c:pt idx="95">
                  <c:v>1.4172203750000001</c:v>
                </c:pt>
                <c:pt idx="96">
                  <c:v>1.4267796669999999</c:v>
                </c:pt>
                <c:pt idx="97">
                  <c:v>1.442878769</c:v>
                </c:pt>
                <c:pt idx="98">
                  <c:v>1.455634163</c:v>
                </c:pt>
                <c:pt idx="99">
                  <c:v>1.458162355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1-0A91-264A-898A-B5B97160066D}"/>
            </c:ext>
          </c:extLst>
        </c:ser>
        <c:ser>
          <c:idx val="2"/>
          <c:order val="2"/>
          <c:tx>
            <c:strRef>
              <c:f>Sheet1!$L$123</c:f>
              <c:strCache>
                <c:ptCount val="1"/>
                <c:pt idx="0">
                  <c:v>HSM-Fair</c:v>
                </c:pt>
              </c:strCache>
            </c:strRef>
          </c:tx>
          <c:marker>
            <c:symbol val="none"/>
          </c:marker>
          <c:val>
            <c:numRef>
              <c:f>Sheet1!$L$124:$L$223</c:f>
              <c:numCache>
                <c:formatCode>General</c:formatCode>
                <c:ptCount val="100"/>
                <c:pt idx="0">
                  <c:v>0.81626116894400003</c:v>
                </c:pt>
                <c:pt idx="1">
                  <c:v>0.85210053678599995</c:v>
                </c:pt>
                <c:pt idx="2">
                  <c:v>0.85458224141000005</c:v>
                </c:pt>
                <c:pt idx="3">
                  <c:v>0.86104735172900004</c:v>
                </c:pt>
                <c:pt idx="4">
                  <c:v>0.86447654084900005</c:v>
                </c:pt>
                <c:pt idx="5">
                  <c:v>0.87008784508299997</c:v>
                </c:pt>
                <c:pt idx="6">
                  <c:v>0.87235503084300003</c:v>
                </c:pt>
                <c:pt idx="7">
                  <c:v>0.87639474516100002</c:v>
                </c:pt>
                <c:pt idx="8">
                  <c:v>0.88344487104199998</c:v>
                </c:pt>
                <c:pt idx="9">
                  <c:v>0.88359082456299998</c:v>
                </c:pt>
                <c:pt idx="10">
                  <c:v>0.90884096817600002</c:v>
                </c:pt>
                <c:pt idx="11">
                  <c:v>0.909599698028</c:v>
                </c:pt>
                <c:pt idx="12">
                  <c:v>0.91358293086200004</c:v>
                </c:pt>
                <c:pt idx="13">
                  <c:v>0.92205088343099995</c:v>
                </c:pt>
                <c:pt idx="14">
                  <c:v>0.92836864646100004</c:v>
                </c:pt>
                <c:pt idx="15">
                  <c:v>0.93057981841899995</c:v>
                </c:pt>
                <c:pt idx="16">
                  <c:v>0.93193136029000001</c:v>
                </c:pt>
                <c:pt idx="17">
                  <c:v>0.94252154409599997</c:v>
                </c:pt>
                <c:pt idx="18">
                  <c:v>0.94527462331900003</c:v>
                </c:pt>
                <c:pt idx="19">
                  <c:v>0.94576168310200004</c:v>
                </c:pt>
                <c:pt idx="20">
                  <c:v>0.94607811174099998</c:v>
                </c:pt>
                <c:pt idx="21">
                  <c:v>0.94797278015599995</c:v>
                </c:pt>
                <c:pt idx="22">
                  <c:v>0.94841708553199999</c:v>
                </c:pt>
                <c:pt idx="23">
                  <c:v>0.953680119459</c:v>
                </c:pt>
                <c:pt idx="24">
                  <c:v>0.95590363649300003</c:v>
                </c:pt>
                <c:pt idx="25">
                  <c:v>0.96295893555400003</c:v>
                </c:pt>
                <c:pt idx="26">
                  <c:v>0.96349083297600002</c:v>
                </c:pt>
                <c:pt idx="27">
                  <c:v>0.96638202855199995</c:v>
                </c:pt>
                <c:pt idx="28">
                  <c:v>0.96898584122999998</c:v>
                </c:pt>
                <c:pt idx="29">
                  <c:v>0.96996104764199997</c:v>
                </c:pt>
                <c:pt idx="30">
                  <c:v>0.97193452527400004</c:v>
                </c:pt>
                <c:pt idx="31">
                  <c:v>0.97556659522900002</c:v>
                </c:pt>
                <c:pt idx="32">
                  <c:v>0.98019053634599995</c:v>
                </c:pt>
                <c:pt idx="33">
                  <c:v>0.990268786939</c:v>
                </c:pt>
                <c:pt idx="34">
                  <c:v>1.0009515090200001</c:v>
                </c:pt>
                <c:pt idx="35">
                  <c:v>1.0010971338200001</c:v>
                </c:pt>
                <c:pt idx="36">
                  <c:v>1.00199380568</c:v>
                </c:pt>
                <c:pt idx="37">
                  <c:v>1.0047787561599999</c:v>
                </c:pt>
                <c:pt idx="38">
                  <c:v>1.00631515467</c:v>
                </c:pt>
                <c:pt idx="39">
                  <c:v>1.0091296593900001</c:v>
                </c:pt>
                <c:pt idx="40">
                  <c:v>1.0091296593900001</c:v>
                </c:pt>
                <c:pt idx="41">
                  <c:v>1.0106652414699999</c:v>
                </c:pt>
                <c:pt idx="42">
                  <c:v>1.0112887801599999</c:v>
                </c:pt>
                <c:pt idx="43">
                  <c:v>1.0132586534500001</c:v>
                </c:pt>
                <c:pt idx="44">
                  <c:v>1.01408652846</c:v>
                </c:pt>
                <c:pt idx="45">
                  <c:v>1.0180339488800001</c:v>
                </c:pt>
                <c:pt idx="46">
                  <c:v>1.0243942935000001</c:v>
                </c:pt>
                <c:pt idx="47">
                  <c:v>1.02852705447</c:v>
                </c:pt>
                <c:pt idx="48">
                  <c:v>1.0345399020099999</c:v>
                </c:pt>
                <c:pt idx="49">
                  <c:v>1.03726060838</c:v>
                </c:pt>
                <c:pt idx="50">
                  <c:v>1.0525369977300001</c:v>
                </c:pt>
                <c:pt idx="51">
                  <c:v>1.0530196195299999</c:v>
                </c:pt>
                <c:pt idx="52">
                  <c:v>1.05507478825</c:v>
                </c:pt>
                <c:pt idx="53">
                  <c:v>1.08764967238</c:v>
                </c:pt>
                <c:pt idx="54">
                  <c:v>1.13792373734</c:v>
                </c:pt>
                <c:pt idx="55">
                  <c:v>1.19102778802</c:v>
                </c:pt>
                <c:pt idx="56">
                  <c:v>1.22122476969</c:v>
                </c:pt>
                <c:pt idx="57">
                  <c:v>1.2291203803999999</c:v>
                </c:pt>
                <c:pt idx="58">
                  <c:v>1.2878584704</c:v>
                </c:pt>
                <c:pt idx="59">
                  <c:v>1.2917779632399999</c:v>
                </c:pt>
                <c:pt idx="60">
                  <c:v>1.3022795787799999</c:v>
                </c:pt>
                <c:pt idx="61">
                  <c:v>1.3042566549800001</c:v>
                </c:pt>
                <c:pt idx="62">
                  <c:v>1.31424939216</c:v>
                </c:pt>
                <c:pt idx="63">
                  <c:v>1.3254356325000001</c:v>
                </c:pt>
                <c:pt idx="64">
                  <c:v>1.3254718319000001</c:v>
                </c:pt>
                <c:pt idx="65">
                  <c:v>1.3308128412</c:v>
                </c:pt>
                <c:pt idx="66">
                  <c:v>1.3511959951800001</c:v>
                </c:pt>
                <c:pt idx="67">
                  <c:v>1.3571675491599999</c:v>
                </c:pt>
                <c:pt idx="68">
                  <c:v>1.3574714548</c:v>
                </c:pt>
                <c:pt idx="69">
                  <c:v>1.3593527563300001</c:v>
                </c:pt>
                <c:pt idx="70">
                  <c:v>1.3600522043800001</c:v>
                </c:pt>
                <c:pt idx="71">
                  <c:v>1.3810747193299999</c:v>
                </c:pt>
                <c:pt idx="72">
                  <c:v>1.3932088759100001</c:v>
                </c:pt>
                <c:pt idx="73">
                  <c:v>1.3961334972099999</c:v>
                </c:pt>
                <c:pt idx="74">
                  <c:v>1.4122668336699999</c:v>
                </c:pt>
                <c:pt idx="75">
                  <c:v>1.4230342199399999</c:v>
                </c:pt>
                <c:pt idx="76">
                  <c:v>1.4330486034200001</c:v>
                </c:pt>
                <c:pt idx="77">
                  <c:v>1.4597804372000001</c:v>
                </c:pt>
                <c:pt idx="78">
                  <c:v>1.47626314928</c:v>
                </c:pt>
                <c:pt idx="79">
                  <c:v>1.48400636791</c:v>
                </c:pt>
                <c:pt idx="80">
                  <c:v>1.4886001010700001</c:v>
                </c:pt>
                <c:pt idx="81">
                  <c:v>1.5102812639200001</c:v>
                </c:pt>
                <c:pt idx="82">
                  <c:v>1.5189227923699999</c:v>
                </c:pt>
                <c:pt idx="83">
                  <c:v>1.5228801037599999</c:v>
                </c:pt>
                <c:pt idx="84">
                  <c:v>1.5433788982200001</c:v>
                </c:pt>
                <c:pt idx="85">
                  <c:v>1.5439975781999999</c:v>
                </c:pt>
                <c:pt idx="86">
                  <c:v>1.5440291418200001</c:v>
                </c:pt>
                <c:pt idx="87">
                  <c:v>1.54502879923</c:v>
                </c:pt>
                <c:pt idx="88">
                  <c:v>1.5476858127999999</c:v>
                </c:pt>
                <c:pt idx="89">
                  <c:v>1.5560004834200001</c:v>
                </c:pt>
                <c:pt idx="90">
                  <c:v>1.57450204169</c:v>
                </c:pt>
                <c:pt idx="91">
                  <c:v>1.58157705621</c:v>
                </c:pt>
                <c:pt idx="92">
                  <c:v>1.5911503789000001</c:v>
                </c:pt>
                <c:pt idx="93">
                  <c:v>1.6059229157599999</c:v>
                </c:pt>
                <c:pt idx="94">
                  <c:v>1.60856580809</c:v>
                </c:pt>
                <c:pt idx="95">
                  <c:v>1.6242340176600001</c:v>
                </c:pt>
                <c:pt idx="96">
                  <c:v>1.64251160326</c:v>
                </c:pt>
                <c:pt idx="97">
                  <c:v>1.6450301119499999</c:v>
                </c:pt>
                <c:pt idx="98">
                  <c:v>1.6506771579399999</c:v>
                </c:pt>
                <c:pt idx="99">
                  <c:v>1.65385558389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2-0A91-264A-898A-B5B97160066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13314816"/>
        <c:axId val="128542400"/>
      </c:lineChart>
      <c:catAx>
        <c:axId val="113314816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Sorted all workloads</a:t>
                </a:r>
              </a:p>
            </c:rich>
          </c:tx>
          <c:overlay val="0"/>
        </c:title>
        <c:majorTickMark val="none"/>
        <c:minorTickMark val="none"/>
        <c:tickLblPos val="none"/>
        <c:crossAx val="128542400"/>
        <c:crosses val="autoZero"/>
        <c:auto val="1"/>
        <c:lblAlgn val="ctr"/>
        <c:lblOffset val="100"/>
        <c:noMultiLvlLbl val="0"/>
      </c:catAx>
      <c:valAx>
        <c:axId val="128542400"/>
        <c:scaling>
          <c:orientation val="minMax"/>
        </c:scaling>
        <c:delete val="0"/>
        <c:axPos val="l"/>
        <c:majorGridlines/>
        <c:title>
          <c:tx>
            <c:rich>
              <a:bodyPr/>
              <a:lstStyle/>
              <a:p>
                <a:pPr>
                  <a:defRPr/>
                </a:pPr>
                <a:r>
                  <a:rPr lang="en-US" dirty="0"/>
                  <a:t>STP</a:t>
                </a:r>
              </a:p>
            </c:rich>
          </c:tx>
          <c:overlay val="0"/>
        </c:title>
        <c:numFmt formatCode="General" sourceLinked="1"/>
        <c:majorTickMark val="none"/>
        <c:minorTickMark val="none"/>
        <c:tickLblPos val="nextTo"/>
        <c:crossAx val="113314816"/>
        <c:crosses val="autoZero"/>
        <c:crossBetween val="between"/>
        <c:majorUnit val="0.5"/>
      </c:valAx>
    </c:plotArea>
    <c:legend>
      <c:legendPos val="t"/>
      <c:overlay val="0"/>
    </c:legend>
    <c:plotVisOnly val="1"/>
    <c:dispBlanksAs val="gap"/>
    <c:showDLblsOverMax val="0"/>
  </c:chart>
  <c:spPr>
    <a:ln>
      <a:noFill/>
    </a:ln>
  </c:spPr>
  <c:txPr>
    <a:bodyPr/>
    <a:lstStyle/>
    <a:p>
      <a:pPr>
        <a:defRPr sz="1800">
          <a:latin typeface="Arial Unicode MS" pitchFamily="34" charset="-122"/>
          <a:ea typeface="Arial Unicode MS" pitchFamily="34" charset="-122"/>
          <a:cs typeface="Arial Unicode MS" pitchFamily="34" charset="-122"/>
        </a:defRPr>
      </a:pPr>
      <a:endParaRPr lang="zh-CN"/>
    </a:p>
  </c:txPr>
  <c:externalData r:id="rId2">
    <c:autoUpdate val="0"/>
  </c:externalData>
</c:chartSpace>
</file>

<file path=ppt/charts/chart2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Sheet1!$F$123</c:f>
              <c:strCache>
                <c:ptCount val="1"/>
                <c:pt idx="0">
                  <c:v>Even</c:v>
                </c:pt>
              </c:strCache>
            </c:strRef>
          </c:tx>
          <c:spPr>
            <a:ln w="28575">
              <a:solidFill>
                <a:srgbClr val="F58025"/>
              </a:solidFill>
            </a:ln>
          </c:spPr>
          <c:marker>
            <c:symbol val="none"/>
          </c:marker>
          <c:val>
            <c:numRef>
              <c:f>Sheet1!$F$124:$F$223</c:f>
              <c:numCache>
                <c:formatCode>General</c:formatCode>
                <c:ptCount val="100"/>
                <c:pt idx="0">
                  <c:v>0.16984345000000001</c:v>
                </c:pt>
                <c:pt idx="1">
                  <c:v>0.18126283000000001</c:v>
                </c:pt>
                <c:pt idx="2">
                  <c:v>0.19636060799999999</c:v>
                </c:pt>
                <c:pt idx="3">
                  <c:v>0.197873776</c:v>
                </c:pt>
                <c:pt idx="4">
                  <c:v>0.230311767</c:v>
                </c:pt>
                <c:pt idx="5">
                  <c:v>0.32991525799999999</c:v>
                </c:pt>
                <c:pt idx="6">
                  <c:v>0.33438656900000002</c:v>
                </c:pt>
                <c:pt idx="7">
                  <c:v>0.34818827600000002</c:v>
                </c:pt>
                <c:pt idx="8">
                  <c:v>0.356502296</c:v>
                </c:pt>
                <c:pt idx="9">
                  <c:v>0.36075725400000003</c:v>
                </c:pt>
                <c:pt idx="10">
                  <c:v>0.36612847199999998</c:v>
                </c:pt>
                <c:pt idx="11">
                  <c:v>0.36792046299999998</c:v>
                </c:pt>
                <c:pt idx="12">
                  <c:v>0.38041275299999999</c:v>
                </c:pt>
                <c:pt idx="13">
                  <c:v>0.38935862700000001</c:v>
                </c:pt>
                <c:pt idx="14">
                  <c:v>0.407163263</c:v>
                </c:pt>
                <c:pt idx="15">
                  <c:v>0.41423537799999999</c:v>
                </c:pt>
                <c:pt idx="16">
                  <c:v>0.42348005500000002</c:v>
                </c:pt>
                <c:pt idx="17">
                  <c:v>0.42601747099999998</c:v>
                </c:pt>
                <c:pt idx="18">
                  <c:v>0.43117804500000001</c:v>
                </c:pt>
                <c:pt idx="19">
                  <c:v>0.44311813900000002</c:v>
                </c:pt>
                <c:pt idx="20">
                  <c:v>0.45957789799999998</c:v>
                </c:pt>
                <c:pt idx="21">
                  <c:v>0.45987093000000001</c:v>
                </c:pt>
                <c:pt idx="22">
                  <c:v>0.47203929500000003</c:v>
                </c:pt>
                <c:pt idx="23">
                  <c:v>0.47515137200000002</c:v>
                </c:pt>
                <c:pt idx="24">
                  <c:v>0.47621850700000001</c:v>
                </c:pt>
                <c:pt idx="25">
                  <c:v>0.48064795799999999</c:v>
                </c:pt>
                <c:pt idx="26">
                  <c:v>0.48561844900000001</c:v>
                </c:pt>
                <c:pt idx="27">
                  <c:v>0.48633738300000001</c:v>
                </c:pt>
                <c:pt idx="28">
                  <c:v>0.48769449999999998</c:v>
                </c:pt>
                <c:pt idx="29">
                  <c:v>0.48990714400000002</c:v>
                </c:pt>
                <c:pt idx="30">
                  <c:v>0.49496182700000002</c:v>
                </c:pt>
                <c:pt idx="31">
                  <c:v>0.50174047099999997</c:v>
                </c:pt>
                <c:pt idx="32">
                  <c:v>0.50417326399999995</c:v>
                </c:pt>
                <c:pt idx="33">
                  <c:v>0.50818585100000002</c:v>
                </c:pt>
                <c:pt idx="34">
                  <c:v>0.51112523600000004</c:v>
                </c:pt>
                <c:pt idx="35">
                  <c:v>0.51172304099999999</c:v>
                </c:pt>
                <c:pt idx="36">
                  <c:v>0.51486184199999996</c:v>
                </c:pt>
                <c:pt idx="37">
                  <c:v>0.516778976</c:v>
                </c:pt>
                <c:pt idx="38">
                  <c:v>0.52505220500000005</c:v>
                </c:pt>
                <c:pt idx="39">
                  <c:v>0.52668807399999995</c:v>
                </c:pt>
                <c:pt idx="40">
                  <c:v>0.52699598000000003</c:v>
                </c:pt>
                <c:pt idx="41">
                  <c:v>0.52720673600000001</c:v>
                </c:pt>
                <c:pt idx="42">
                  <c:v>0.527733389</c:v>
                </c:pt>
                <c:pt idx="43">
                  <c:v>0.52833463599999997</c:v>
                </c:pt>
                <c:pt idx="44">
                  <c:v>0.53404585699999996</c:v>
                </c:pt>
                <c:pt idx="45">
                  <c:v>0.53677067999999994</c:v>
                </c:pt>
                <c:pt idx="46">
                  <c:v>0.55270768100000001</c:v>
                </c:pt>
                <c:pt idx="47">
                  <c:v>0.55275828500000002</c:v>
                </c:pt>
                <c:pt idx="48">
                  <c:v>0.55899582699999995</c:v>
                </c:pt>
                <c:pt idx="49">
                  <c:v>0.56132824000000003</c:v>
                </c:pt>
                <c:pt idx="50">
                  <c:v>0.56338195999999996</c:v>
                </c:pt>
                <c:pt idx="51">
                  <c:v>0.56905724000000002</c:v>
                </c:pt>
                <c:pt idx="52">
                  <c:v>0.57857466400000002</c:v>
                </c:pt>
                <c:pt idx="53">
                  <c:v>0.58015830000000002</c:v>
                </c:pt>
                <c:pt idx="54">
                  <c:v>0.58279305100000001</c:v>
                </c:pt>
                <c:pt idx="55">
                  <c:v>0.58310244899999997</c:v>
                </c:pt>
                <c:pt idx="56">
                  <c:v>0.58465545799999996</c:v>
                </c:pt>
                <c:pt idx="57">
                  <c:v>0.58692719199999999</c:v>
                </c:pt>
                <c:pt idx="58">
                  <c:v>0.591537702</c:v>
                </c:pt>
                <c:pt idx="59">
                  <c:v>0.59296316199999999</c:v>
                </c:pt>
                <c:pt idx="60">
                  <c:v>0.594382521</c:v>
                </c:pt>
                <c:pt idx="61">
                  <c:v>0.596264876</c:v>
                </c:pt>
                <c:pt idx="62">
                  <c:v>0.59736326200000001</c:v>
                </c:pt>
                <c:pt idx="63">
                  <c:v>0.59818158700000001</c:v>
                </c:pt>
                <c:pt idx="64">
                  <c:v>0.60458786600000003</c:v>
                </c:pt>
                <c:pt idx="65">
                  <c:v>0.60557420200000001</c:v>
                </c:pt>
                <c:pt idx="66">
                  <c:v>0.61929748299999998</c:v>
                </c:pt>
                <c:pt idx="67">
                  <c:v>0.62783264599999999</c:v>
                </c:pt>
                <c:pt idx="68">
                  <c:v>0.63535076499999998</c:v>
                </c:pt>
                <c:pt idx="69">
                  <c:v>0.66398885900000004</c:v>
                </c:pt>
                <c:pt idx="70">
                  <c:v>0.66553771799999994</c:v>
                </c:pt>
                <c:pt idx="71">
                  <c:v>0.66678347199999999</c:v>
                </c:pt>
                <c:pt idx="72">
                  <c:v>0.67144735099999997</c:v>
                </c:pt>
                <c:pt idx="73">
                  <c:v>0.68231722900000003</c:v>
                </c:pt>
                <c:pt idx="74">
                  <c:v>0.68601490200000004</c:v>
                </c:pt>
                <c:pt idx="75">
                  <c:v>0.69453562700000004</c:v>
                </c:pt>
                <c:pt idx="76">
                  <c:v>0.72082921899999997</c:v>
                </c:pt>
                <c:pt idx="77">
                  <c:v>0.72343091599999998</c:v>
                </c:pt>
                <c:pt idx="78">
                  <c:v>0.73986095200000002</c:v>
                </c:pt>
                <c:pt idx="79">
                  <c:v>0.74378998900000004</c:v>
                </c:pt>
                <c:pt idx="80">
                  <c:v>0.783197857</c:v>
                </c:pt>
                <c:pt idx="81">
                  <c:v>0.82921245200000004</c:v>
                </c:pt>
                <c:pt idx="82">
                  <c:v>0.84051040899999996</c:v>
                </c:pt>
                <c:pt idx="83">
                  <c:v>0.84368565500000003</c:v>
                </c:pt>
                <c:pt idx="84">
                  <c:v>0.84989232599999998</c:v>
                </c:pt>
                <c:pt idx="85">
                  <c:v>0.85273001900000001</c:v>
                </c:pt>
                <c:pt idx="86">
                  <c:v>0.86657212900000002</c:v>
                </c:pt>
                <c:pt idx="87">
                  <c:v>0.87721656800000003</c:v>
                </c:pt>
                <c:pt idx="88">
                  <c:v>0.87882198300000003</c:v>
                </c:pt>
                <c:pt idx="89">
                  <c:v>0.89296144399999999</c:v>
                </c:pt>
                <c:pt idx="90">
                  <c:v>0.89672522300000002</c:v>
                </c:pt>
                <c:pt idx="91">
                  <c:v>0.91627287899999998</c:v>
                </c:pt>
                <c:pt idx="92">
                  <c:v>0.92593207200000005</c:v>
                </c:pt>
                <c:pt idx="93">
                  <c:v>0.95496228999999999</c:v>
                </c:pt>
                <c:pt idx="94">
                  <c:v>0.96697365000000002</c:v>
                </c:pt>
                <c:pt idx="95">
                  <c:v>0.98466571782500001</c:v>
                </c:pt>
                <c:pt idx="96">
                  <c:v>0.98672910408600001</c:v>
                </c:pt>
                <c:pt idx="97">
                  <c:v>0.99287276282699999</c:v>
                </c:pt>
                <c:pt idx="98">
                  <c:v>0.99319496362399995</c:v>
                </c:pt>
                <c:pt idx="99">
                  <c:v>0.99432306842899998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5A1F-6542-839B-0484F1EC165C}"/>
            </c:ext>
          </c:extLst>
        </c:ser>
        <c:ser>
          <c:idx val="1"/>
          <c:order val="1"/>
          <c:tx>
            <c:strRef>
              <c:f>Sheet1!$G$123</c:f>
              <c:strCache>
                <c:ptCount val="1"/>
                <c:pt idx="0">
                  <c:v>BW-App [1]</c:v>
                </c:pt>
              </c:strCache>
            </c:strRef>
          </c:tx>
          <c:spPr>
            <a:ln>
              <a:solidFill>
                <a:srgbClr val="90492D"/>
              </a:solidFill>
            </a:ln>
          </c:spPr>
          <c:marker>
            <c:symbol val="none"/>
          </c:marker>
          <c:val>
            <c:numRef>
              <c:f>Sheet1!$G$124:$G$223</c:f>
              <c:numCache>
                <c:formatCode>General</c:formatCode>
                <c:ptCount val="100"/>
                <c:pt idx="0">
                  <c:v>0.254964362</c:v>
                </c:pt>
                <c:pt idx="1">
                  <c:v>0.28263414799999997</c:v>
                </c:pt>
                <c:pt idx="2">
                  <c:v>0.29237730499999998</c:v>
                </c:pt>
                <c:pt idx="3">
                  <c:v>0.318878196</c:v>
                </c:pt>
                <c:pt idx="4">
                  <c:v>0.33618884700000001</c:v>
                </c:pt>
                <c:pt idx="5">
                  <c:v>0.357950714</c:v>
                </c:pt>
                <c:pt idx="6">
                  <c:v>0.38894858599999999</c:v>
                </c:pt>
                <c:pt idx="7">
                  <c:v>0.40891427699999999</c:v>
                </c:pt>
                <c:pt idx="8">
                  <c:v>0.44071279499999999</c:v>
                </c:pt>
                <c:pt idx="9">
                  <c:v>0.45096360499999999</c:v>
                </c:pt>
                <c:pt idx="10">
                  <c:v>0.45545280999999999</c:v>
                </c:pt>
                <c:pt idx="11">
                  <c:v>0.45808185200000001</c:v>
                </c:pt>
                <c:pt idx="12">
                  <c:v>0.46891004400000003</c:v>
                </c:pt>
                <c:pt idx="13">
                  <c:v>0.46892706699999998</c:v>
                </c:pt>
                <c:pt idx="14">
                  <c:v>0.47222204400000001</c:v>
                </c:pt>
                <c:pt idx="15">
                  <c:v>0.47294259999999999</c:v>
                </c:pt>
                <c:pt idx="16">
                  <c:v>0.47515841599999997</c:v>
                </c:pt>
                <c:pt idx="17">
                  <c:v>0.49146528499999997</c:v>
                </c:pt>
                <c:pt idx="18">
                  <c:v>0.49435328499999998</c:v>
                </c:pt>
                <c:pt idx="19">
                  <c:v>0.499895072</c:v>
                </c:pt>
                <c:pt idx="20">
                  <c:v>0.50034972600000005</c:v>
                </c:pt>
                <c:pt idx="21">
                  <c:v>0.50364707900000005</c:v>
                </c:pt>
                <c:pt idx="22">
                  <c:v>0.50574509599999995</c:v>
                </c:pt>
                <c:pt idx="23">
                  <c:v>0.50634605700000002</c:v>
                </c:pt>
                <c:pt idx="24">
                  <c:v>0.50724774500000003</c:v>
                </c:pt>
                <c:pt idx="25">
                  <c:v>0.51370900500000005</c:v>
                </c:pt>
                <c:pt idx="26">
                  <c:v>0.51770112000000001</c:v>
                </c:pt>
                <c:pt idx="27">
                  <c:v>0.519438332</c:v>
                </c:pt>
                <c:pt idx="28">
                  <c:v>0.52068426700000003</c:v>
                </c:pt>
                <c:pt idx="29">
                  <c:v>0.52242402200000004</c:v>
                </c:pt>
                <c:pt idx="30">
                  <c:v>0.524479048</c:v>
                </c:pt>
                <c:pt idx="31">
                  <c:v>0.54155921900000004</c:v>
                </c:pt>
                <c:pt idx="32">
                  <c:v>0.54376407299999996</c:v>
                </c:pt>
                <c:pt idx="33">
                  <c:v>0.54453067600000005</c:v>
                </c:pt>
                <c:pt idx="34">
                  <c:v>0.55005051000000005</c:v>
                </c:pt>
                <c:pt idx="35">
                  <c:v>0.55008095000000001</c:v>
                </c:pt>
                <c:pt idx="36">
                  <c:v>0.551497503</c:v>
                </c:pt>
                <c:pt idx="37">
                  <c:v>0.55587566899999996</c:v>
                </c:pt>
                <c:pt idx="38">
                  <c:v>0.56271321900000004</c:v>
                </c:pt>
                <c:pt idx="39">
                  <c:v>0.56424164099999996</c:v>
                </c:pt>
                <c:pt idx="40">
                  <c:v>0.56466238000000002</c:v>
                </c:pt>
                <c:pt idx="41">
                  <c:v>0.56602564399999999</c:v>
                </c:pt>
                <c:pt idx="42">
                  <c:v>0.57346936800000003</c:v>
                </c:pt>
                <c:pt idx="43">
                  <c:v>0.57360403800000004</c:v>
                </c:pt>
                <c:pt idx="44">
                  <c:v>0.57590876999999996</c:v>
                </c:pt>
                <c:pt idx="45">
                  <c:v>0.57743570300000002</c:v>
                </c:pt>
                <c:pt idx="46">
                  <c:v>0.57779422499999999</c:v>
                </c:pt>
                <c:pt idx="47">
                  <c:v>0.57887299400000003</c:v>
                </c:pt>
                <c:pt idx="48">
                  <c:v>0.58046707399999997</c:v>
                </c:pt>
                <c:pt idx="49">
                  <c:v>0.58051748400000003</c:v>
                </c:pt>
                <c:pt idx="50">
                  <c:v>0.58193249599999997</c:v>
                </c:pt>
                <c:pt idx="51">
                  <c:v>0.58738797399999998</c:v>
                </c:pt>
                <c:pt idx="52">
                  <c:v>0.59689350900000004</c:v>
                </c:pt>
                <c:pt idx="53">
                  <c:v>0.59871473900000005</c:v>
                </c:pt>
                <c:pt idx="54">
                  <c:v>0.59904774699999996</c:v>
                </c:pt>
                <c:pt idx="55">
                  <c:v>0.59946810699999997</c:v>
                </c:pt>
                <c:pt idx="56">
                  <c:v>0.59982635900000003</c:v>
                </c:pt>
                <c:pt idx="57">
                  <c:v>0.60171966899999996</c:v>
                </c:pt>
                <c:pt idx="58">
                  <c:v>0.60451519300000001</c:v>
                </c:pt>
                <c:pt idx="59">
                  <c:v>0.60491630100000005</c:v>
                </c:pt>
                <c:pt idx="60">
                  <c:v>0.60771892199999999</c:v>
                </c:pt>
                <c:pt idx="61">
                  <c:v>0.61446625899999996</c:v>
                </c:pt>
                <c:pt idx="62">
                  <c:v>0.61615829600000005</c:v>
                </c:pt>
                <c:pt idx="63">
                  <c:v>0.61731031000000003</c:v>
                </c:pt>
                <c:pt idx="64">
                  <c:v>0.61883626999999997</c:v>
                </c:pt>
                <c:pt idx="65">
                  <c:v>0.62021052200000004</c:v>
                </c:pt>
                <c:pt idx="66">
                  <c:v>0.62979367399999997</c:v>
                </c:pt>
                <c:pt idx="67">
                  <c:v>0.63328147499999998</c:v>
                </c:pt>
                <c:pt idx="68">
                  <c:v>0.63882349699999996</c:v>
                </c:pt>
                <c:pt idx="69">
                  <c:v>0.65161945099999996</c:v>
                </c:pt>
                <c:pt idx="70">
                  <c:v>0.65207948699999996</c:v>
                </c:pt>
                <c:pt idx="71">
                  <c:v>0.67103159499999998</c:v>
                </c:pt>
                <c:pt idx="72">
                  <c:v>0.68146732799999998</c:v>
                </c:pt>
                <c:pt idx="73">
                  <c:v>0.68233555499999998</c:v>
                </c:pt>
                <c:pt idx="74">
                  <c:v>0.71123647300000004</c:v>
                </c:pt>
                <c:pt idx="75">
                  <c:v>0.72140567</c:v>
                </c:pt>
                <c:pt idx="76">
                  <c:v>0.78307020500000002</c:v>
                </c:pt>
                <c:pt idx="77">
                  <c:v>0.79590774500000006</c:v>
                </c:pt>
                <c:pt idx="78">
                  <c:v>0.81680748999999997</c:v>
                </c:pt>
                <c:pt idx="79">
                  <c:v>0.849610058</c:v>
                </c:pt>
                <c:pt idx="80">
                  <c:v>0.88138440500000004</c:v>
                </c:pt>
                <c:pt idx="81">
                  <c:v>0.91149596300000002</c:v>
                </c:pt>
                <c:pt idx="82">
                  <c:v>0.91185765299999999</c:v>
                </c:pt>
                <c:pt idx="83">
                  <c:v>0.91834980700000002</c:v>
                </c:pt>
                <c:pt idx="84">
                  <c:v>0.92414172999999999</c:v>
                </c:pt>
                <c:pt idx="85">
                  <c:v>0.92873860699999999</c:v>
                </c:pt>
                <c:pt idx="86">
                  <c:v>0.92940925500000005</c:v>
                </c:pt>
                <c:pt idx="87">
                  <c:v>0.94020286799999997</c:v>
                </c:pt>
                <c:pt idx="88">
                  <c:v>0.94605713499999999</c:v>
                </c:pt>
                <c:pt idx="89">
                  <c:v>0.96683521500000003</c:v>
                </c:pt>
                <c:pt idx="90">
                  <c:v>0.97198599100000005</c:v>
                </c:pt>
                <c:pt idx="91">
                  <c:v>0.97221656099999998</c:v>
                </c:pt>
                <c:pt idx="92">
                  <c:v>0.97906417999999995</c:v>
                </c:pt>
                <c:pt idx="93">
                  <c:v>0.97906417999999995</c:v>
                </c:pt>
                <c:pt idx="94">
                  <c:v>0.98264375900000001</c:v>
                </c:pt>
                <c:pt idx="95">
                  <c:v>0.98832638487400004</c:v>
                </c:pt>
                <c:pt idx="96">
                  <c:v>0.99237228790099996</c:v>
                </c:pt>
                <c:pt idx="97">
                  <c:v>0.99290039908399996</c:v>
                </c:pt>
                <c:pt idx="98">
                  <c:v>0.99559781457600005</c:v>
                </c:pt>
                <c:pt idx="99">
                  <c:v>0.99660115834999996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1-5A1F-6542-839B-0484F1EC165C}"/>
            </c:ext>
          </c:extLst>
        </c:ser>
        <c:ser>
          <c:idx val="2"/>
          <c:order val="2"/>
          <c:tx>
            <c:strRef>
              <c:f>Sheet1!$H$123</c:f>
              <c:strCache>
                <c:ptCount val="1"/>
                <c:pt idx="0">
                  <c:v>HSM-Fair</c:v>
                </c:pt>
              </c:strCache>
            </c:strRef>
          </c:tx>
          <c:marker>
            <c:symbol val="none"/>
          </c:marker>
          <c:val>
            <c:numRef>
              <c:f>Sheet1!$H$124:$H$223</c:f>
              <c:numCache>
                <c:formatCode>General</c:formatCode>
                <c:ptCount val="100"/>
                <c:pt idx="0">
                  <c:v>0.58164300988100004</c:v>
                </c:pt>
                <c:pt idx="1">
                  <c:v>0.61096547251699995</c:v>
                </c:pt>
                <c:pt idx="2">
                  <c:v>0.62967856638700004</c:v>
                </c:pt>
                <c:pt idx="3">
                  <c:v>0.67997541059199995</c:v>
                </c:pt>
                <c:pt idx="4">
                  <c:v>0.68742503956599998</c:v>
                </c:pt>
                <c:pt idx="5">
                  <c:v>0.694797587489</c:v>
                </c:pt>
                <c:pt idx="6">
                  <c:v>0.69568406092900004</c:v>
                </c:pt>
                <c:pt idx="7">
                  <c:v>0.70960942789400006</c:v>
                </c:pt>
                <c:pt idx="8">
                  <c:v>0.71799390816899999</c:v>
                </c:pt>
                <c:pt idx="9">
                  <c:v>0.72294418092500001</c:v>
                </c:pt>
                <c:pt idx="10">
                  <c:v>0.73012750829999995</c:v>
                </c:pt>
                <c:pt idx="11">
                  <c:v>0.73093946179000002</c:v>
                </c:pt>
                <c:pt idx="12">
                  <c:v>0.73438046928099998</c:v>
                </c:pt>
                <c:pt idx="13">
                  <c:v>0.73941720200899996</c:v>
                </c:pt>
                <c:pt idx="14">
                  <c:v>0.74298887383199996</c:v>
                </c:pt>
                <c:pt idx="15">
                  <c:v>0.75441034274200003</c:v>
                </c:pt>
                <c:pt idx="16">
                  <c:v>0.75545502086399996</c:v>
                </c:pt>
                <c:pt idx="17">
                  <c:v>0.75680619379299996</c:v>
                </c:pt>
                <c:pt idx="18">
                  <c:v>0.76094598919400003</c:v>
                </c:pt>
                <c:pt idx="19">
                  <c:v>0.76150980687400005</c:v>
                </c:pt>
                <c:pt idx="20">
                  <c:v>0.762943545625</c:v>
                </c:pt>
                <c:pt idx="21">
                  <c:v>0.76687720365199996</c:v>
                </c:pt>
                <c:pt idx="22">
                  <c:v>0.76767239942300003</c:v>
                </c:pt>
                <c:pt idx="23">
                  <c:v>0.76799140168299995</c:v>
                </c:pt>
                <c:pt idx="24">
                  <c:v>0.77033863470800001</c:v>
                </c:pt>
                <c:pt idx="25">
                  <c:v>0.77239259586300002</c:v>
                </c:pt>
                <c:pt idx="26">
                  <c:v>0.78439347590599995</c:v>
                </c:pt>
                <c:pt idx="27">
                  <c:v>0.78668190895500001</c:v>
                </c:pt>
                <c:pt idx="28">
                  <c:v>0.79219530619099998</c:v>
                </c:pt>
                <c:pt idx="29">
                  <c:v>0.79368030401</c:v>
                </c:pt>
                <c:pt idx="30">
                  <c:v>0.80525748143800002</c:v>
                </c:pt>
                <c:pt idx="31">
                  <c:v>0.80541740380600002</c:v>
                </c:pt>
                <c:pt idx="32">
                  <c:v>0.80960161859599999</c:v>
                </c:pt>
                <c:pt idx="33">
                  <c:v>0.810052940143</c:v>
                </c:pt>
                <c:pt idx="34">
                  <c:v>0.81059578425300005</c:v>
                </c:pt>
                <c:pt idx="35">
                  <c:v>0.81364168750300003</c:v>
                </c:pt>
                <c:pt idx="36">
                  <c:v>0.81651614826700003</c:v>
                </c:pt>
                <c:pt idx="37">
                  <c:v>0.81771248609299996</c:v>
                </c:pt>
                <c:pt idx="38">
                  <c:v>0.81905598388300005</c:v>
                </c:pt>
                <c:pt idx="39">
                  <c:v>0.82162894228299999</c:v>
                </c:pt>
                <c:pt idx="40">
                  <c:v>0.82206309074200001</c:v>
                </c:pt>
                <c:pt idx="41">
                  <c:v>0.825362486836</c:v>
                </c:pt>
                <c:pt idx="42">
                  <c:v>0.83063437531899997</c:v>
                </c:pt>
                <c:pt idx="43">
                  <c:v>0.83096783589099998</c:v>
                </c:pt>
                <c:pt idx="44">
                  <c:v>0.83644774910899999</c:v>
                </c:pt>
                <c:pt idx="45">
                  <c:v>0.83775086943499999</c:v>
                </c:pt>
                <c:pt idx="46">
                  <c:v>0.842286161526</c:v>
                </c:pt>
                <c:pt idx="47">
                  <c:v>0.84682297921899996</c:v>
                </c:pt>
                <c:pt idx="48">
                  <c:v>0.84870468046799996</c:v>
                </c:pt>
                <c:pt idx="49">
                  <c:v>0.84923982673499998</c:v>
                </c:pt>
                <c:pt idx="50">
                  <c:v>0.85002231891299995</c:v>
                </c:pt>
                <c:pt idx="51">
                  <c:v>0.85026785323700005</c:v>
                </c:pt>
                <c:pt idx="52">
                  <c:v>0.85204645713000005</c:v>
                </c:pt>
                <c:pt idx="53">
                  <c:v>0.85794381806499997</c:v>
                </c:pt>
                <c:pt idx="54">
                  <c:v>0.86247983966499997</c:v>
                </c:pt>
                <c:pt idx="55">
                  <c:v>0.86313081083800003</c:v>
                </c:pt>
                <c:pt idx="56">
                  <c:v>0.86912049412900005</c:v>
                </c:pt>
                <c:pt idx="57">
                  <c:v>0.871249700307</c:v>
                </c:pt>
                <c:pt idx="58">
                  <c:v>0.87286388814799998</c:v>
                </c:pt>
                <c:pt idx="59">
                  <c:v>0.873496081481</c:v>
                </c:pt>
                <c:pt idx="60">
                  <c:v>0.87847580440100004</c:v>
                </c:pt>
                <c:pt idx="61">
                  <c:v>0.87990390726099998</c:v>
                </c:pt>
                <c:pt idx="62">
                  <c:v>0.88071146726899996</c:v>
                </c:pt>
                <c:pt idx="63">
                  <c:v>0.88168249414900002</c:v>
                </c:pt>
                <c:pt idx="64">
                  <c:v>0.88744963299000001</c:v>
                </c:pt>
                <c:pt idx="65">
                  <c:v>0.89143884636399995</c:v>
                </c:pt>
                <c:pt idx="66">
                  <c:v>0.89834331254599997</c:v>
                </c:pt>
                <c:pt idx="67">
                  <c:v>0.89885567605500005</c:v>
                </c:pt>
                <c:pt idx="68">
                  <c:v>0.90076624019399998</c:v>
                </c:pt>
                <c:pt idx="69">
                  <c:v>0.90341936654599997</c:v>
                </c:pt>
                <c:pt idx="70">
                  <c:v>0.90460189685799997</c:v>
                </c:pt>
                <c:pt idx="71">
                  <c:v>0.90600854737600001</c:v>
                </c:pt>
                <c:pt idx="72">
                  <c:v>0.91033111024699997</c:v>
                </c:pt>
                <c:pt idx="73">
                  <c:v>0.92025351872299999</c:v>
                </c:pt>
                <c:pt idx="74">
                  <c:v>0.92240084592899996</c:v>
                </c:pt>
                <c:pt idx="75">
                  <c:v>0.92377684213900002</c:v>
                </c:pt>
                <c:pt idx="76">
                  <c:v>0.92925404719399995</c:v>
                </c:pt>
                <c:pt idx="77">
                  <c:v>0.92948341485599995</c:v>
                </c:pt>
                <c:pt idx="78">
                  <c:v>0.92962946516699996</c:v>
                </c:pt>
                <c:pt idx="79">
                  <c:v>0.93934005891700001</c:v>
                </c:pt>
                <c:pt idx="80">
                  <c:v>0.94194316274800005</c:v>
                </c:pt>
                <c:pt idx="81">
                  <c:v>0.94312457906699998</c:v>
                </c:pt>
                <c:pt idx="82">
                  <c:v>0.946044788754</c:v>
                </c:pt>
                <c:pt idx="83">
                  <c:v>0.948627829044</c:v>
                </c:pt>
                <c:pt idx="84">
                  <c:v>0.95051158134799996</c:v>
                </c:pt>
                <c:pt idx="85">
                  <c:v>0.951861854969</c:v>
                </c:pt>
                <c:pt idx="86">
                  <c:v>0.95459543861399998</c:v>
                </c:pt>
                <c:pt idx="87">
                  <c:v>0.96163950718000002</c:v>
                </c:pt>
                <c:pt idx="88">
                  <c:v>0.96581018865799995</c:v>
                </c:pt>
                <c:pt idx="89">
                  <c:v>0.96739034014500003</c:v>
                </c:pt>
                <c:pt idx="90">
                  <c:v>0.97298865720899996</c:v>
                </c:pt>
                <c:pt idx="91">
                  <c:v>0.97788441874999998</c:v>
                </c:pt>
                <c:pt idx="92">
                  <c:v>0.97992861371899997</c:v>
                </c:pt>
                <c:pt idx="93">
                  <c:v>0.98159657421299995</c:v>
                </c:pt>
                <c:pt idx="94">
                  <c:v>0.98187947553199995</c:v>
                </c:pt>
                <c:pt idx="95">
                  <c:v>0.98466571782500001</c:v>
                </c:pt>
                <c:pt idx="96">
                  <c:v>0.98672910408600001</c:v>
                </c:pt>
                <c:pt idx="97">
                  <c:v>0.99287276282699999</c:v>
                </c:pt>
                <c:pt idx="98">
                  <c:v>0.99319496362399995</c:v>
                </c:pt>
                <c:pt idx="99">
                  <c:v>0.99432306842899998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2-5A1F-6542-839B-0484F1EC165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13423360"/>
        <c:axId val="128541824"/>
      </c:lineChart>
      <c:catAx>
        <c:axId val="113423360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Sorted all workloads</a:t>
                </a:r>
              </a:p>
            </c:rich>
          </c:tx>
          <c:overlay val="0"/>
        </c:title>
        <c:majorTickMark val="none"/>
        <c:minorTickMark val="none"/>
        <c:tickLblPos val="none"/>
        <c:crossAx val="128541824"/>
        <c:crosses val="autoZero"/>
        <c:auto val="1"/>
        <c:lblAlgn val="ctr"/>
        <c:lblOffset val="100"/>
        <c:noMultiLvlLbl val="0"/>
      </c:catAx>
      <c:valAx>
        <c:axId val="128541824"/>
        <c:scaling>
          <c:orientation val="minMax"/>
          <c:max val="1"/>
        </c:scaling>
        <c:delete val="0"/>
        <c:axPos val="l"/>
        <c:majorGridlines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Fairness </a:t>
                </a:r>
              </a:p>
            </c:rich>
          </c:tx>
          <c:overlay val="0"/>
        </c:title>
        <c:numFmt formatCode="General" sourceLinked="1"/>
        <c:majorTickMark val="none"/>
        <c:minorTickMark val="none"/>
        <c:tickLblPos val="nextTo"/>
        <c:crossAx val="113423360"/>
        <c:crosses val="autoZero"/>
        <c:crossBetween val="between"/>
        <c:majorUnit val="0.2"/>
      </c:valAx>
    </c:plotArea>
    <c:legend>
      <c:legendPos val="t"/>
      <c:overlay val="0"/>
    </c:legend>
    <c:plotVisOnly val="1"/>
    <c:dispBlanksAs val="gap"/>
    <c:showDLblsOverMax val="0"/>
  </c:chart>
  <c:spPr>
    <a:ln>
      <a:noFill/>
    </a:ln>
  </c:spPr>
  <c:txPr>
    <a:bodyPr/>
    <a:lstStyle/>
    <a:p>
      <a:pPr>
        <a:defRPr sz="1800">
          <a:latin typeface="Arial Unicode MS" pitchFamily="34" charset="-122"/>
          <a:ea typeface="Arial Unicode MS" pitchFamily="34" charset="-122"/>
          <a:cs typeface="Arial Unicode MS" pitchFamily="34" charset="-122"/>
        </a:defRPr>
      </a:pPr>
      <a:endParaRPr lang="zh-CN"/>
    </a:p>
  </c:txPr>
  <c:externalData r:id="rId2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Sheet1!$D$151</c:f>
              <c:strCache>
                <c:ptCount val="1"/>
                <c:pt idx="0">
                  <c:v>Compute-intensive</c:v>
                </c:pt>
              </c:strCache>
            </c:strRef>
          </c:tx>
          <c:spPr>
            <a:ln>
              <a:solidFill>
                <a:srgbClr val="93CBDB"/>
              </a:solidFill>
            </a:ln>
          </c:spPr>
          <c:marker>
            <c:symbol val="none"/>
          </c:marker>
          <c:cat>
            <c:numRef>
              <c:f>Sheet1!$E$150:$AC$150</c:f>
              <c:numCache>
                <c:formatCode>General</c:formatCode>
                <c:ptCount val="25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</c:numCache>
            </c:numRef>
          </c:cat>
          <c:val>
            <c:numRef>
              <c:f>Sheet1!$E$151:$AC$151</c:f>
              <c:numCache>
                <c:formatCode>General</c:formatCode>
                <c:ptCount val="25"/>
                <c:pt idx="0">
                  <c:v>0</c:v>
                </c:pt>
                <c:pt idx="1">
                  <c:v>4.0868628294574001E-2</c:v>
                </c:pt>
                <c:pt idx="2">
                  <c:v>8.1553447367168894E-2</c:v>
                </c:pt>
                <c:pt idx="3">
                  <c:v>0.122641638298471</c:v>
                </c:pt>
                <c:pt idx="4">
                  <c:v>0.163119362591788</c:v>
                </c:pt>
                <c:pt idx="5">
                  <c:v>0.20492848904510699</c:v>
                </c:pt>
                <c:pt idx="6">
                  <c:v>0.24622423313279901</c:v>
                </c:pt>
                <c:pt idx="7">
                  <c:v>0.28645333368047698</c:v>
                </c:pt>
                <c:pt idx="8">
                  <c:v>0.32860110914426499</c:v>
                </c:pt>
                <c:pt idx="9">
                  <c:v>0.37258661012615502</c:v>
                </c:pt>
                <c:pt idx="10">
                  <c:v>0.41164226526668501</c:v>
                </c:pt>
                <c:pt idx="11">
                  <c:v>0.45413941576536698</c:v>
                </c:pt>
                <c:pt idx="12">
                  <c:v>0.49577408388979499</c:v>
                </c:pt>
                <c:pt idx="13">
                  <c:v>0.53772319871316998</c:v>
                </c:pt>
                <c:pt idx="14">
                  <c:v>0.58019128810294096</c:v>
                </c:pt>
                <c:pt idx="15">
                  <c:v>0.62090461823191201</c:v>
                </c:pt>
                <c:pt idx="16">
                  <c:v>0.66540808535055096</c:v>
                </c:pt>
                <c:pt idx="17">
                  <c:v>0.70365892195753699</c:v>
                </c:pt>
                <c:pt idx="18">
                  <c:v>0.74988277005356296</c:v>
                </c:pt>
                <c:pt idx="19">
                  <c:v>0.79133207047383003</c:v>
                </c:pt>
                <c:pt idx="20">
                  <c:v>0.83180438591722405</c:v>
                </c:pt>
                <c:pt idx="21">
                  <c:v>0.87576073411477995</c:v>
                </c:pt>
                <c:pt idx="22">
                  <c:v>0.92089786175327903</c:v>
                </c:pt>
                <c:pt idx="23">
                  <c:v>0.96039850939430105</c:v>
                </c:pt>
                <c:pt idx="24">
                  <c:v>1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0740-8B48-97DB-EFEE7F5F71C1}"/>
            </c:ext>
          </c:extLst>
        </c:ser>
        <c:ser>
          <c:idx val="1"/>
          <c:order val="1"/>
          <c:tx>
            <c:strRef>
              <c:f>Sheet1!$D$152</c:f>
              <c:strCache>
                <c:ptCount val="1"/>
                <c:pt idx="0">
                  <c:v>Memory-intensive</c:v>
                </c:pt>
              </c:strCache>
            </c:strRef>
          </c:tx>
          <c:spPr>
            <a:ln>
              <a:solidFill>
                <a:srgbClr val="098040"/>
              </a:solidFill>
            </a:ln>
          </c:spPr>
          <c:marker>
            <c:symbol val="none"/>
          </c:marker>
          <c:cat>
            <c:numRef>
              <c:f>Sheet1!$E$150:$AC$150</c:f>
              <c:numCache>
                <c:formatCode>General</c:formatCode>
                <c:ptCount val="25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</c:numCache>
            </c:numRef>
          </c:cat>
          <c:val>
            <c:numRef>
              <c:f>Sheet1!$E$152:$AC$152</c:f>
              <c:numCache>
                <c:formatCode>General</c:formatCode>
                <c:ptCount val="25"/>
                <c:pt idx="0">
                  <c:v>0</c:v>
                </c:pt>
                <c:pt idx="1">
                  <c:v>0.20959988307800001</c:v>
                </c:pt>
                <c:pt idx="2">
                  <c:v>0.429146729728</c:v>
                </c:pt>
                <c:pt idx="3">
                  <c:v>0.62096005414199995</c:v>
                </c:pt>
                <c:pt idx="4">
                  <c:v>0.76630001132400005</c:v>
                </c:pt>
                <c:pt idx="5">
                  <c:v>0.87211808636999999</c:v>
                </c:pt>
                <c:pt idx="6">
                  <c:v>0.930567442375</c:v>
                </c:pt>
                <c:pt idx="7">
                  <c:v>0.96280208248300003</c:v>
                </c:pt>
                <c:pt idx="8">
                  <c:v>0.96906757009400002</c:v>
                </c:pt>
                <c:pt idx="9">
                  <c:v>0.97794340323200002</c:v>
                </c:pt>
                <c:pt idx="10">
                  <c:v>0.98295934839499999</c:v>
                </c:pt>
                <c:pt idx="11">
                  <c:v>0.98471318458199997</c:v>
                </c:pt>
                <c:pt idx="12">
                  <c:v>0.98410948045900004</c:v>
                </c:pt>
                <c:pt idx="13">
                  <c:v>0.98898256433999998</c:v>
                </c:pt>
                <c:pt idx="14">
                  <c:v>0.988972689136</c:v>
                </c:pt>
                <c:pt idx="15">
                  <c:v>0.99071665011999999</c:v>
                </c:pt>
                <c:pt idx="16">
                  <c:v>0.99635934154799999</c:v>
                </c:pt>
                <c:pt idx="17">
                  <c:v>0.99866158071699995</c:v>
                </c:pt>
                <c:pt idx="18">
                  <c:v>0.99534548729500005</c:v>
                </c:pt>
                <c:pt idx="19">
                  <c:v>0.99617566275799996</c:v>
                </c:pt>
                <c:pt idx="20">
                  <c:v>0.99434875006300005</c:v>
                </c:pt>
                <c:pt idx="21">
                  <c:v>0.99914085727299995</c:v>
                </c:pt>
                <c:pt idx="22">
                  <c:v>1</c:v>
                </c:pt>
                <c:pt idx="23">
                  <c:v>1</c:v>
                </c:pt>
                <c:pt idx="24">
                  <c:v>1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1-0740-8B48-97DB-EFEE7F5F71C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82955776"/>
        <c:axId val="78558272"/>
      </c:lineChart>
      <c:catAx>
        <c:axId val="82955776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# of SMs</a:t>
                </a:r>
                <a:endParaRPr lang="zh-CN"/>
              </a:p>
            </c:rich>
          </c:tx>
          <c:layout/>
          <c:overlay val="0"/>
        </c:title>
        <c:numFmt formatCode="General" sourceLinked="1"/>
        <c:majorTickMark val="none"/>
        <c:minorTickMark val="out"/>
        <c:tickLblPos val="nextTo"/>
        <c:crossAx val="78558272"/>
        <c:crosses val="autoZero"/>
        <c:auto val="1"/>
        <c:lblAlgn val="ctr"/>
        <c:lblOffset val="100"/>
        <c:tickLblSkip val="4"/>
        <c:noMultiLvlLbl val="0"/>
      </c:catAx>
      <c:valAx>
        <c:axId val="78558272"/>
        <c:scaling>
          <c:orientation val="minMax"/>
          <c:max val="1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dirty="0"/>
                  <a:t>Normalized Performance</a:t>
                </a:r>
                <a:endParaRPr lang="zh-CN" dirty="0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82955776"/>
        <c:crosses val="autoZero"/>
        <c:crossBetween val="between"/>
        <c:majorUnit val="0.2"/>
      </c:valAx>
    </c:plotArea>
    <c:legend>
      <c:legendPos val="t"/>
      <c:layout/>
      <c:overlay val="0"/>
    </c:legend>
    <c:plotVisOnly val="1"/>
    <c:dispBlanksAs val="gap"/>
    <c:showDLblsOverMax val="0"/>
  </c:chart>
  <c:spPr>
    <a:ln>
      <a:noFill/>
    </a:ln>
  </c:spPr>
  <c:txPr>
    <a:bodyPr/>
    <a:lstStyle/>
    <a:p>
      <a:pPr>
        <a:defRPr sz="1400">
          <a:latin typeface="Arial Unicode MS" pitchFamily="34" charset="-122"/>
          <a:ea typeface="Arial Unicode MS" pitchFamily="34" charset="-122"/>
          <a:cs typeface="Arial Unicode MS" pitchFamily="34" charset="-122"/>
        </a:defRPr>
      </a:pPr>
      <a:endParaRPr lang="zh-CN"/>
    </a:p>
  </c:txPr>
  <c:externalData r:id="rId2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One SM</c:v>
                </c:pt>
              </c:strCache>
            </c:strRef>
          </c:tx>
          <c:spPr>
            <a:solidFill>
              <a:srgbClr val="92D050"/>
            </a:solidFill>
            <a:ln>
              <a:solidFill>
                <a:schemeClr val="tx1"/>
              </a:solidFill>
            </a:ln>
          </c:spPr>
          <c:invertIfNegative val="0"/>
          <c:cat>
            <c:strRef>
              <c:f>Sheet1!$A$2</c:f>
              <c:strCache>
                <c:ptCount val="1"/>
                <c:pt idx="0">
                  <c:v>类别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0.32789600000000002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5F4C-7C4C-8F06-DA56B8E3C00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Multiple SMs</c:v>
                </c:pt>
              </c:strCache>
            </c:strRef>
          </c:tx>
          <c:spPr>
            <a:solidFill>
              <a:srgbClr val="00B0F0"/>
            </a:solidFill>
            <a:ln>
              <a:solidFill>
                <a:schemeClr val="tx1"/>
              </a:solidFill>
            </a:ln>
          </c:spPr>
          <c:invertIfNegative val="0"/>
          <c:cat>
            <c:strRef>
              <c:f>Sheet1!$A$2</c:f>
              <c:strCache>
                <c:ptCount val="1"/>
                <c:pt idx="0">
                  <c:v>类别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0.67210400000000003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5F4C-7C4C-8F06-DA56B8E3C00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55213312"/>
        <c:axId val="37753344"/>
      </c:barChart>
      <c:catAx>
        <c:axId val="155213312"/>
        <c:scaling>
          <c:orientation val="minMax"/>
        </c:scaling>
        <c:delete val="1"/>
        <c:axPos val="b"/>
        <c:numFmt formatCode="General" sourceLinked="0"/>
        <c:majorTickMark val="out"/>
        <c:minorTickMark val="none"/>
        <c:tickLblPos val="nextTo"/>
        <c:crossAx val="37753344"/>
        <c:crosses val="autoZero"/>
        <c:auto val="1"/>
        <c:lblAlgn val="ctr"/>
        <c:lblOffset val="100"/>
        <c:noMultiLvlLbl val="0"/>
      </c:catAx>
      <c:valAx>
        <c:axId val="37753344"/>
        <c:scaling>
          <c:orientation val="minMax"/>
          <c:max val="1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 sz="1200">
                    <a:latin typeface="Arial Unicode MS" pitchFamily="34" charset="-122"/>
                    <a:ea typeface="Arial Unicode MS" pitchFamily="34" charset="-122"/>
                    <a:cs typeface="Arial Unicode MS" pitchFamily="34" charset="-122"/>
                  </a:defRPr>
                </a:pPr>
                <a:r>
                  <a:rPr lang="en-US" altLang="zh-CN" sz="1200" dirty="0">
                    <a:latin typeface="Arial Unicode MS" pitchFamily="34" charset="-122"/>
                    <a:ea typeface="Arial Unicode MS" pitchFamily="34" charset="-122"/>
                    <a:cs typeface="Arial Unicode MS" pitchFamily="34" charset="-122"/>
                  </a:rPr>
                  <a:t>Percentage of LLC Lines</a:t>
                </a:r>
                <a:endParaRPr lang="zh-CN" altLang="en-US" sz="1200" dirty="0"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c:rich>
          </c:tx>
          <c:overlay val="0"/>
        </c:title>
        <c:numFmt formatCode="0%" sourceLinked="0"/>
        <c:majorTickMark val="out"/>
        <c:minorTickMark val="none"/>
        <c:tickLblPos val="nextTo"/>
        <c:txPr>
          <a:bodyPr/>
          <a:lstStyle/>
          <a:p>
            <a:pPr>
              <a:defRPr sz="1200">
                <a:latin typeface="Arial Unicode MS" pitchFamily="34" charset="-122"/>
                <a:ea typeface="Arial Unicode MS" pitchFamily="34" charset="-122"/>
                <a:cs typeface="Arial Unicode MS" pitchFamily="34" charset="-122"/>
              </a:defRPr>
            </a:pPr>
            <a:endParaRPr lang="zh-CN"/>
          </a:p>
        </c:txPr>
        <c:crossAx val="155213312"/>
        <c:crosses val="autoZero"/>
        <c:crossBetween val="between"/>
        <c:majorUnit val="0.2"/>
      </c:valAx>
    </c:plotArea>
    <c:legend>
      <c:legendPos val="t"/>
      <c:overlay val="0"/>
      <c:txPr>
        <a:bodyPr/>
        <a:lstStyle/>
        <a:p>
          <a:pPr>
            <a:defRPr sz="1200">
              <a:latin typeface="Arial Unicode MS" pitchFamily="34" charset="-122"/>
              <a:ea typeface="Arial Unicode MS" pitchFamily="34" charset="-122"/>
              <a:cs typeface="Arial Unicode MS" pitchFamily="34" charset="-122"/>
            </a:defRPr>
          </a:pPr>
          <a:endParaRPr lang="zh-CN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zh-CN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Sheet1!$D$57</c:f>
              <c:strCache>
                <c:ptCount val="1"/>
                <c:pt idx="0">
                  <c:v>Shared LLC</c:v>
                </c:pt>
              </c:strCache>
            </c:strRef>
          </c:tx>
          <c:spPr>
            <a:solidFill>
              <a:srgbClr val="00B050"/>
            </a:solidFill>
            <a:ln>
              <a:solidFill>
                <a:schemeClr val="tx1"/>
              </a:solidFill>
            </a:ln>
          </c:spPr>
          <c:invertIfNegative val="0"/>
          <c:cat>
            <c:strRef>
              <c:f>Sheet1!$E$56:$G$56</c:f>
              <c:strCache>
                <c:ptCount val="3"/>
                <c:pt idx="0">
                  <c:v>Shared-cache
friendly</c:v>
                </c:pt>
                <c:pt idx="1">
                  <c:v>Private-cache
friendly</c:v>
                </c:pt>
                <c:pt idx="2">
                  <c:v>Neutral</c:v>
                </c:pt>
              </c:strCache>
            </c:strRef>
          </c:cat>
          <c:val>
            <c:numRef>
              <c:f>Sheet1!$E$57:$G$57</c:f>
              <c:numCache>
                <c:formatCode>General</c:formatCode>
                <c:ptCount val="3"/>
                <c:pt idx="0">
                  <c:v>1</c:v>
                </c:pt>
                <c:pt idx="1">
                  <c:v>1</c:v>
                </c:pt>
                <c:pt idx="2">
                  <c:v>1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E8CD-284C-92E9-F15A5F60FD0C}"/>
            </c:ext>
          </c:extLst>
        </c:ser>
        <c:ser>
          <c:idx val="1"/>
          <c:order val="1"/>
          <c:tx>
            <c:strRef>
              <c:f>Sheet1!$D$58</c:f>
              <c:strCache>
                <c:ptCount val="1"/>
                <c:pt idx="0">
                  <c:v>Private LLC</c:v>
                </c:pt>
              </c:strCache>
            </c:strRef>
          </c:tx>
          <c:spPr>
            <a:solidFill>
              <a:srgbClr val="C00000"/>
            </a:solidFill>
            <a:ln>
              <a:solidFill>
                <a:schemeClr val="tx1"/>
              </a:solidFill>
            </a:ln>
          </c:spPr>
          <c:invertIfNegative val="0"/>
          <c:cat>
            <c:strRef>
              <c:f>Sheet1!$E$56:$G$56</c:f>
              <c:strCache>
                <c:ptCount val="3"/>
                <c:pt idx="0">
                  <c:v>Shared-cache
friendly</c:v>
                </c:pt>
                <c:pt idx="1">
                  <c:v>Private-cache
friendly</c:v>
                </c:pt>
                <c:pt idx="2">
                  <c:v>Neutral</c:v>
                </c:pt>
              </c:strCache>
            </c:strRef>
          </c:cat>
          <c:val>
            <c:numRef>
              <c:f>Sheet1!$E$58:$G$58</c:f>
              <c:numCache>
                <c:formatCode>General</c:formatCode>
                <c:ptCount val="3"/>
                <c:pt idx="0">
                  <c:v>0.81923411610170194</c:v>
                </c:pt>
                <c:pt idx="1">
                  <c:v>1.3104990708768727</c:v>
                </c:pt>
                <c:pt idx="2">
                  <c:v>1.0019335729769758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E8CD-284C-92E9-F15A5F60FD0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12285184"/>
        <c:axId val="78553664"/>
      </c:barChart>
      <c:catAx>
        <c:axId val="11228518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400"/>
            </a:pPr>
            <a:endParaRPr lang="zh-CN"/>
          </a:p>
        </c:txPr>
        <c:crossAx val="78553664"/>
        <c:crosses val="autoZero"/>
        <c:auto val="1"/>
        <c:lblAlgn val="ctr"/>
        <c:lblOffset val="100"/>
        <c:noMultiLvlLbl val="0"/>
      </c:catAx>
      <c:valAx>
        <c:axId val="78553664"/>
        <c:scaling>
          <c:orientation val="minMax"/>
          <c:max val="1.4"/>
          <c:min val="0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 sz="1400"/>
                </a:pPr>
                <a:r>
                  <a:rPr lang="en-US" sz="1400"/>
                  <a:t>Normalized Performance</a:t>
                </a:r>
                <a:endParaRPr lang="zh-CN" sz="1400"/>
              </a:p>
            </c:rich>
          </c:tx>
          <c:layout>
            <c:manualLayout>
              <c:xMode val="edge"/>
              <c:yMode val="edge"/>
              <c:x val="4.0290298626345547E-2"/>
              <c:y val="0.19963379481469615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400"/>
            </a:pPr>
            <a:endParaRPr lang="zh-CN"/>
          </a:p>
        </c:txPr>
        <c:crossAx val="112285184"/>
        <c:crosses val="autoZero"/>
        <c:crossBetween val="between"/>
        <c:majorUnit val="0.2"/>
      </c:valAx>
    </c:plotArea>
    <c:legend>
      <c:legendPos val="t"/>
      <c:overlay val="0"/>
      <c:txPr>
        <a:bodyPr/>
        <a:lstStyle/>
        <a:p>
          <a:pPr>
            <a:defRPr sz="1400"/>
          </a:pPr>
          <a:endParaRPr lang="zh-CN"/>
        </a:p>
      </c:txPr>
    </c:legend>
    <c:plotVisOnly val="1"/>
    <c:dispBlanksAs val="gap"/>
    <c:showDLblsOverMax val="0"/>
  </c:chart>
  <c:spPr>
    <a:ln>
      <a:noFill/>
    </a:ln>
  </c:spPr>
  <c:txPr>
    <a:bodyPr/>
    <a:lstStyle/>
    <a:p>
      <a:pPr>
        <a:defRPr>
          <a:latin typeface="Arial Unicode MS" pitchFamily="34" charset="-122"/>
          <a:ea typeface="Arial Unicode MS" pitchFamily="34" charset="-122"/>
          <a:cs typeface="Arial Unicode MS" pitchFamily="34" charset="-122"/>
        </a:defRPr>
      </a:pPr>
      <a:endParaRPr lang="zh-CN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Sheet1!$D$57</c:f>
              <c:strCache>
                <c:ptCount val="1"/>
                <c:pt idx="0">
                  <c:v>Shared LLC</c:v>
                </c:pt>
              </c:strCache>
            </c:strRef>
          </c:tx>
          <c:spPr>
            <a:solidFill>
              <a:srgbClr val="00B050"/>
            </a:solidFill>
            <a:ln>
              <a:solidFill>
                <a:schemeClr val="tx1"/>
              </a:solidFill>
            </a:ln>
          </c:spPr>
          <c:invertIfNegative val="0"/>
          <c:cat>
            <c:strRef>
              <c:f>Sheet1!$E$56:$G$56</c:f>
              <c:strCache>
                <c:ptCount val="3"/>
                <c:pt idx="0">
                  <c:v>Shared-cache
friendly</c:v>
                </c:pt>
                <c:pt idx="1">
                  <c:v>Private-cache
friendly</c:v>
                </c:pt>
                <c:pt idx="2">
                  <c:v>Neutral</c:v>
                </c:pt>
              </c:strCache>
            </c:strRef>
          </c:cat>
          <c:val>
            <c:numRef>
              <c:f>Sheet1!$E$57:$G$57</c:f>
              <c:numCache>
                <c:formatCode>General</c:formatCode>
                <c:ptCount val="3"/>
                <c:pt idx="0">
                  <c:v>1</c:v>
                </c:pt>
                <c:pt idx="1">
                  <c:v>1</c:v>
                </c:pt>
                <c:pt idx="2">
                  <c:v>1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D1D9-F94E-9DDA-13613C367381}"/>
            </c:ext>
          </c:extLst>
        </c:ser>
        <c:ser>
          <c:idx val="1"/>
          <c:order val="1"/>
          <c:tx>
            <c:strRef>
              <c:f>Sheet1!$D$58</c:f>
              <c:strCache>
                <c:ptCount val="1"/>
                <c:pt idx="0">
                  <c:v>Private LLC</c:v>
                </c:pt>
              </c:strCache>
            </c:strRef>
          </c:tx>
          <c:spPr>
            <a:solidFill>
              <a:srgbClr val="C00000"/>
            </a:solidFill>
            <a:ln>
              <a:solidFill>
                <a:schemeClr val="tx1"/>
              </a:solidFill>
            </a:ln>
          </c:spPr>
          <c:invertIfNegative val="0"/>
          <c:cat>
            <c:strRef>
              <c:f>Sheet1!$E$56:$G$56</c:f>
              <c:strCache>
                <c:ptCount val="3"/>
                <c:pt idx="0">
                  <c:v>Shared-cache
friendly</c:v>
                </c:pt>
                <c:pt idx="1">
                  <c:v>Private-cache
friendly</c:v>
                </c:pt>
                <c:pt idx="2">
                  <c:v>Neutral</c:v>
                </c:pt>
              </c:strCache>
            </c:strRef>
          </c:cat>
          <c:val>
            <c:numRef>
              <c:f>Sheet1!$E$58:$G$58</c:f>
              <c:numCache>
                <c:formatCode>General</c:formatCode>
                <c:ptCount val="3"/>
                <c:pt idx="0">
                  <c:v>0.81923411610170205</c:v>
                </c:pt>
                <c:pt idx="1">
                  <c:v>1.3104990708768729</c:v>
                </c:pt>
                <c:pt idx="2">
                  <c:v>1.0019335729769761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D1D9-F94E-9DDA-13613C367381}"/>
            </c:ext>
          </c:extLst>
        </c:ser>
        <c:ser>
          <c:idx val="2"/>
          <c:order val="2"/>
          <c:tx>
            <c:strRef>
              <c:f>Sheet1!$D$59</c:f>
              <c:strCache>
                <c:ptCount val="1"/>
                <c:pt idx="0">
                  <c:v>Adaptive LLC</c:v>
                </c:pt>
              </c:strCache>
            </c:strRef>
          </c:tx>
          <c:spPr>
            <a:solidFill>
              <a:srgbClr val="FFC000"/>
            </a:solidFill>
            <a:ln>
              <a:solidFill>
                <a:schemeClr val="tx1"/>
              </a:solidFill>
            </a:ln>
          </c:spPr>
          <c:invertIfNegative val="0"/>
          <c:cat>
            <c:strRef>
              <c:f>Sheet1!$E$56:$G$56</c:f>
              <c:strCache>
                <c:ptCount val="3"/>
                <c:pt idx="0">
                  <c:v>Shared-cache
friendly</c:v>
                </c:pt>
                <c:pt idx="1">
                  <c:v>Private-cache
friendly</c:v>
                </c:pt>
                <c:pt idx="2">
                  <c:v>Neutral</c:v>
                </c:pt>
              </c:strCache>
            </c:strRef>
          </c:cat>
          <c:val>
            <c:numRef>
              <c:f>Sheet1!$E$59:$G$59</c:f>
              <c:numCache>
                <c:formatCode>General</c:formatCode>
                <c:ptCount val="3"/>
                <c:pt idx="0">
                  <c:v>1.000368131666225</c:v>
                </c:pt>
                <c:pt idx="1">
                  <c:v>1.280553213345947</c:v>
                </c:pt>
                <c:pt idx="2">
                  <c:v>1.0046506780913871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D1D9-F94E-9DDA-13613C36738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12450048"/>
        <c:axId val="78520320"/>
      </c:barChart>
      <c:catAx>
        <c:axId val="112450048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crossAx val="78520320"/>
        <c:crosses val="autoZero"/>
        <c:auto val="1"/>
        <c:lblAlgn val="ctr"/>
        <c:lblOffset val="100"/>
        <c:noMultiLvlLbl val="0"/>
      </c:catAx>
      <c:valAx>
        <c:axId val="78520320"/>
        <c:scaling>
          <c:orientation val="minMax"/>
          <c:max val="1.5"/>
          <c:min val="0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dirty="0"/>
                  <a:t>Normalized Performance</a:t>
                </a:r>
                <a:endParaRPr lang="zh-CN" dirty="0"/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crossAx val="112450048"/>
        <c:crosses val="autoZero"/>
        <c:crossBetween val="between"/>
        <c:majorUnit val="0.5"/>
      </c:valAx>
    </c:plotArea>
    <c:legend>
      <c:legendPos val="t"/>
      <c:overlay val="0"/>
    </c:legend>
    <c:plotVisOnly val="1"/>
    <c:dispBlanksAs val="gap"/>
    <c:showDLblsOverMax val="0"/>
  </c:chart>
  <c:spPr>
    <a:ln>
      <a:noFill/>
    </a:ln>
  </c:spPr>
  <c:txPr>
    <a:bodyPr/>
    <a:lstStyle/>
    <a:p>
      <a:pPr>
        <a:defRPr sz="2400">
          <a:latin typeface="Arial Unicode MS" pitchFamily="34" charset="-122"/>
          <a:ea typeface="Arial Unicode MS" pitchFamily="34" charset="-122"/>
          <a:cs typeface="Arial Unicode MS" pitchFamily="34" charset="-122"/>
        </a:defRPr>
      </a:pPr>
      <a:endParaRPr lang="zh-CN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Sheet1!$D$57</c:f>
              <c:strCache>
                <c:ptCount val="1"/>
                <c:pt idx="0">
                  <c:v>Shared LLC</c:v>
                </c:pt>
              </c:strCache>
            </c:strRef>
          </c:tx>
          <c:spPr>
            <a:solidFill>
              <a:srgbClr val="00B050"/>
            </a:solidFill>
            <a:ln>
              <a:solidFill>
                <a:schemeClr val="tx1"/>
              </a:solidFill>
            </a:ln>
          </c:spPr>
          <c:invertIfNegative val="0"/>
          <c:cat>
            <c:strRef>
              <c:f>Sheet1!$E$56:$G$56</c:f>
              <c:strCache>
                <c:ptCount val="3"/>
                <c:pt idx="0">
                  <c:v>Shared-cache
friendly</c:v>
                </c:pt>
                <c:pt idx="1">
                  <c:v>Private-cache
friendly</c:v>
                </c:pt>
                <c:pt idx="2">
                  <c:v>Neutral</c:v>
                </c:pt>
              </c:strCache>
            </c:strRef>
          </c:cat>
          <c:val>
            <c:numRef>
              <c:f>Sheet1!$E$57:$G$57</c:f>
              <c:numCache>
                <c:formatCode>General</c:formatCode>
                <c:ptCount val="3"/>
                <c:pt idx="0">
                  <c:v>1</c:v>
                </c:pt>
                <c:pt idx="1">
                  <c:v>1</c:v>
                </c:pt>
                <c:pt idx="2">
                  <c:v>1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441F-104C-883C-40AAEE627881}"/>
            </c:ext>
          </c:extLst>
        </c:ser>
        <c:ser>
          <c:idx val="1"/>
          <c:order val="1"/>
          <c:tx>
            <c:strRef>
              <c:f>Sheet1!$D$58</c:f>
              <c:strCache>
                <c:ptCount val="1"/>
                <c:pt idx="0">
                  <c:v>Private LLC</c:v>
                </c:pt>
              </c:strCache>
            </c:strRef>
          </c:tx>
          <c:spPr>
            <a:solidFill>
              <a:srgbClr val="C00000"/>
            </a:solidFill>
            <a:ln>
              <a:solidFill>
                <a:schemeClr val="tx1"/>
              </a:solidFill>
            </a:ln>
          </c:spPr>
          <c:invertIfNegative val="0"/>
          <c:cat>
            <c:strRef>
              <c:f>Sheet1!$E$56:$G$56</c:f>
              <c:strCache>
                <c:ptCount val="3"/>
                <c:pt idx="0">
                  <c:v>Shared-cache
friendly</c:v>
                </c:pt>
                <c:pt idx="1">
                  <c:v>Private-cache
friendly</c:v>
                </c:pt>
                <c:pt idx="2">
                  <c:v>Neutral</c:v>
                </c:pt>
              </c:strCache>
            </c:strRef>
          </c:cat>
          <c:val>
            <c:numRef>
              <c:f>Sheet1!$E$58:$G$58</c:f>
              <c:numCache>
                <c:formatCode>General</c:formatCode>
                <c:ptCount val="3"/>
                <c:pt idx="0">
                  <c:v>0.81923411610170205</c:v>
                </c:pt>
                <c:pt idx="1">
                  <c:v>1.3104990708768729</c:v>
                </c:pt>
                <c:pt idx="2">
                  <c:v>1.0019335729769761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441F-104C-883C-40AAEE627881}"/>
            </c:ext>
          </c:extLst>
        </c:ser>
        <c:ser>
          <c:idx val="2"/>
          <c:order val="2"/>
          <c:tx>
            <c:strRef>
              <c:f>Sheet1!$D$59</c:f>
              <c:strCache>
                <c:ptCount val="1"/>
                <c:pt idx="0">
                  <c:v>Adaptive LLC</c:v>
                </c:pt>
              </c:strCache>
            </c:strRef>
          </c:tx>
          <c:spPr>
            <a:solidFill>
              <a:srgbClr val="FFC000"/>
            </a:solidFill>
            <a:ln>
              <a:solidFill>
                <a:schemeClr val="tx1"/>
              </a:solidFill>
            </a:ln>
          </c:spPr>
          <c:invertIfNegative val="0"/>
          <c:cat>
            <c:strRef>
              <c:f>Sheet1!$E$56:$G$56</c:f>
              <c:strCache>
                <c:ptCount val="3"/>
                <c:pt idx="0">
                  <c:v>Shared-cache
friendly</c:v>
                </c:pt>
                <c:pt idx="1">
                  <c:v>Private-cache
friendly</c:v>
                </c:pt>
                <c:pt idx="2">
                  <c:v>Neutral</c:v>
                </c:pt>
              </c:strCache>
            </c:strRef>
          </c:cat>
          <c:val>
            <c:numRef>
              <c:f>Sheet1!$E$59:$G$59</c:f>
              <c:numCache>
                <c:formatCode>General</c:formatCode>
                <c:ptCount val="3"/>
                <c:pt idx="0">
                  <c:v>1.000368131666225</c:v>
                </c:pt>
                <c:pt idx="1">
                  <c:v>1.280553213345947</c:v>
                </c:pt>
                <c:pt idx="2">
                  <c:v>1.0046506780913871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441F-104C-883C-40AAEE62788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12493056"/>
        <c:axId val="78523200"/>
      </c:barChart>
      <c:catAx>
        <c:axId val="1124930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crossAx val="78523200"/>
        <c:crosses val="autoZero"/>
        <c:auto val="1"/>
        <c:lblAlgn val="ctr"/>
        <c:lblOffset val="100"/>
        <c:noMultiLvlLbl val="0"/>
      </c:catAx>
      <c:valAx>
        <c:axId val="78523200"/>
        <c:scaling>
          <c:orientation val="minMax"/>
          <c:max val="1.5"/>
          <c:min val="0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dirty="0"/>
                  <a:t>Normalized Performance</a:t>
                </a:r>
                <a:endParaRPr lang="zh-CN" dirty="0"/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crossAx val="112493056"/>
        <c:crosses val="autoZero"/>
        <c:crossBetween val="between"/>
        <c:majorUnit val="0.5"/>
      </c:valAx>
    </c:plotArea>
    <c:legend>
      <c:legendPos val="t"/>
      <c:overlay val="0"/>
    </c:legend>
    <c:plotVisOnly val="1"/>
    <c:dispBlanksAs val="gap"/>
    <c:showDLblsOverMax val="0"/>
  </c:chart>
  <c:spPr>
    <a:ln>
      <a:noFill/>
    </a:ln>
  </c:spPr>
  <c:txPr>
    <a:bodyPr/>
    <a:lstStyle/>
    <a:p>
      <a:pPr>
        <a:defRPr sz="2400">
          <a:latin typeface="Arial Unicode MS" pitchFamily="34" charset="-122"/>
          <a:ea typeface="Arial Unicode MS" pitchFamily="34" charset="-122"/>
          <a:cs typeface="Arial Unicode MS" pitchFamily="34" charset="-122"/>
        </a:defRPr>
      </a:pPr>
      <a:endParaRPr lang="zh-CN"/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Sheet1!$AA$137</c:f>
              <c:strCache>
                <c:ptCount val="1"/>
                <c:pt idx="0">
                  <c:v>Shared LLC</c:v>
                </c:pt>
              </c:strCache>
            </c:strRef>
          </c:tx>
          <c:spPr>
            <a:solidFill>
              <a:srgbClr val="00B050"/>
            </a:solidFill>
            <a:ln>
              <a:solidFill>
                <a:schemeClr val="tx1"/>
              </a:solidFill>
            </a:ln>
          </c:spPr>
          <c:invertIfNegative val="0"/>
          <c:cat>
            <c:strRef>
              <c:f>Sheet1!$AB$136:$AD$136</c:f>
              <c:strCache>
                <c:ptCount val="3"/>
                <c:pt idx="0">
                  <c:v>Shared-cache
friendly</c:v>
                </c:pt>
                <c:pt idx="1">
                  <c:v>Private-cache
friendly</c:v>
                </c:pt>
                <c:pt idx="2">
                  <c:v>Neutral</c:v>
                </c:pt>
              </c:strCache>
            </c:strRef>
          </c:cat>
          <c:val>
            <c:numRef>
              <c:f>Sheet1!$AB$137:$AD$137</c:f>
              <c:numCache>
                <c:formatCode>General</c:formatCode>
                <c:ptCount val="3"/>
                <c:pt idx="0">
                  <c:v>4.2101166666666634</c:v>
                </c:pt>
                <c:pt idx="1">
                  <c:v>4.1065200000000006</c:v>
                </c:pt>
                <c:pt idx="2">
                  <c:v>2.2637999999999998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C3FA-554A-8169-74E11084368F}"/>
            </c:ext>
          </c:extLst>
        </c:ser>
        <c:ser>
          <c:idx val="1"/>
          <c:order val="1"/>
          <c:tx>
            <c:strRef>
              <c:f>Sheet1!$AA$138</c:f>
              <c:strCache>
                <c:ptCount val="1"/>
                <c:pt idx="0">
                  <c:v>Private LLC</c:v>
                </c:pt>
              </c:strCache>
            </c:strRef>
          </c:tx>
          <c:spPr>
            <a:solidFill>
              <a:srgbClr val="C00000"/>
            </a:solidFill>
            <a:ln>
              <a:solidFill>
                <a:schemeClr val="tx1"/>
              </a:solidFill>
            </a:ln>
          </c:spPr>
          <c:invertIfNegative val="0"/>
          <c:cat>
            <c:strRef>
              <c:f>Sheet1!$AB$136:$AD$136</c:f>
              <c:strCache>
                <c:ptCount val="3"/>
                <c:pt idx="0">
                  <c:v>Shared-cache
friendly</c:v>
                </c:pt>
                <c:pt idx="1">
                  <c:v>Private-cache
friendly</c:v>
                </c:pt>
                <c:pt idx="2">
                  <c:v>Neutral</c:v>
                </c:pt>
              </c:strCache>
            </c:strRef>
          </c:cat>
          <c:val>
            <c:numRef>
              <c:f>Sheet1!$AB$138:$AD$138</c:f>
              <c:numCache>
                <c:formatCode>General</c:formatCode>
                <c:ptCount val="3"/>
                <c:pt idx="0">
                  <c:v>3.421216666666667</c:v>
                </c:pt>
                <c:pt idx="1">
                  <c:v>5.7293399999999988</c:v>
                </c:pt>
                <c:pt idx="2">
                  <c:v>2.3035000000000001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C3FA-554A-8169-74E11084368F}"/>
            </c:ext>
          </c:extLst>
        </c:ser>
        <c:ser>
          <c:idx val="2"/>
          <c:order val="2"/>
          <c:tx>
            <c:strRef>
              <c:f>Sheet1!$AA$139</c:f>
              <c:strCache>
                <c:ptCount val="1"/>
                <c:pt idx="0">
                  <c:v>Adaptive LLC</c:v>
                </c:pt>
              </c:strCache>
            </c:strRef>
          </c:tx>
          <c:spPr>
            <a:solidFill>
              <a:srgbClr val="FFC000"/>
            </a:solidFill>
            <a:ln>
              <a:solidFill>
                <a:schemeClr val="tx1"/>
              </a:solidFill>
            </a:ln>
          </c:spPr>
          <c:invertIfNegative val="0"/>
          <c:cat>
            <c:strRef>
              <c:f>Sheet1!$AB$136:$AD$136</c:f>
              <c:strCache>
                <c:ptCount val="3"/>
                <c:pt idx="0">
                  <c:v>Shared-cache
friendly</c:v>
                </c:pt>
                <c:pt idx="1">
                  <c:v>Private-cache
friendly</c:v>
                </c:pt>
                <c:pt idx="2">
                  <c:v>Neutral</c:v>
                </c:pt>
              </c:strCache>
            </c:strRef>
          </c:cat>
          <c:val>
            <c:numRef>
              <c:f>Sheet1!$AB$139:$AD$139</c:f>
              <c:numCache>
                <c:formatCode>General</c:formatCode>
                <c:ptCount val="3"/>
                <c:pt idx="0">
                  <c:v>4.210755603600842</c:v>
                </c:pt>
                <c:pt idx="1">
                  <c:v>5.6706400000000006</c:v>
                </c:pt>
                <c:pt idx="2">
                  <c:v>2.299040940677604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C3FA-554A-8169-74E11084368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13634304"/>
        <c:axId val="78525504"/>
      </c:barChart>
      <c:catAx>
        <c:axId val="11363430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2400">
                <a:latin typeface="Arial Unicode MS" pitchFamily="34" charset="-122"/>
                <a:ea typeface="Arial Unicode MS" pitchFamily="34" charset="-122"/>
                <a:cs typeface="Arial Unicode MS" pitchFamily="34" charset="-122"/>
              </a:defRPr>
            </a:pPr>
            <a:endParaRPr lang="zh-CN"/>
          </a:p>
        </c:txPr>
        <c:crossAx val="78525504"/>
        <c:crosses val="autoZero"/>
        <c:auto val="1"/>
        <c:lblAlgn val="ctr"/>
        <c:lblOffset val="100"/>
        <c:noMultiLvlLbl val="0"/>
      </c:catAx>
      <c:valAx>
        <c:axId val="78525504"/>
        <c:scaling>
          <c:orientation val="minMax"/>
          <c:max val="8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 sz="2400" b="1">
                    <a:latin typeface="Arial Unicode MS" pitchFamily="34" charset="-122"/>
                    <a:ea typeface="Arial Unicode MS" pitchFamily="34" charset="-122"/>
                    <a:cs typeface="Arial Unicode MS" pitchFamily="34" charset="-122"/>
                  </a:defRPr>
                </a:pPr>
                <a:r>
                  <a:rPr lang="en-US" altLang="zh-CN" sz="2400" b="1" i="0" baseline="0" dirty="0">
                    <a:effectLst/>
                    <a:latin typeface="Arial Unicode MS" pitchFamily="34" charset="-122"/>
                    <a:ea typeface="Arial Unicode MS" pitchFamily="34" charset="-122"/>
                    <a:cs typeface="Arial Unicode MS" pitchFamily="34" charset="-122"/>
                  </a:rPr>
                  <a:t>LLC Response Rate</a:t>
                </a:r>
                <a:endParaRPr lang="zh-CN" altLang="zh-CN" sz="2400" b="1" dirty="0">
                  <a:effectLst/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2400">
                <a:latin typeface="Arial Unicode MS" pitchFamily="34" charset="-122"/>
                <a:ea typeface="Arial Unicode MS" pitchFamily="34" charset="-122"/>
                <a:cs typeface="Arial Unicode MS" pitchFamily="34" charset="-122"/>
              </a:defRPr>
            </a:pPr>
            <a:endParaRPr lang="zh-CN"/>
          </a:p>
        </c:txPr>
        <c:crossAx val="113634304"/>
        <c:crosses val="autoZero"/>
        <c:crossBetween val="between"/>
        <c:majorUnit val="2"/>
      </c:valAx>
    </c:plotArea>
    <c:legend>
      <c:legendPos val="t"/>
      <c:overlay val="0"/>
      <c:txPr>
        <a:bodyPr/>
        <a:lstStyle/>
        <a:p>
          <a:pPr>
            <a:defRPr sz="2400">
              <a:latin typeface="Arial Unicode MS" pitchFamily="34" charset="-122"/>
              <a:ea typeface="Arial Unicode MS" pitchFamily="34" charset="-122"/>
              <a:cs typeface="Arial Unicode MS" pitchFamily="34" charset="-122"/>
            </a:defRPr>
          </a:pPr>
          <a:endParaRPr lang="zh-CN"/>
        </a:p>
      </c:txPr>
    </c:legend>
    <c:plotVisOnly val="1"/>
    <c:dispBlanksAs val="gap"/>
    <c:showDLblsOverMax val="0"/>
  </c:chart>
  <c:spPr>
    <a:ln>
      <a:noFill/>
    </a:ln>
  </c:sp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Sheet1!$D$158</c:f>
              <c:strCache>
                <c:ptCount val="1"/>
                <c:pt idx="0">
                  <c:v>Shared LLC</c:v>
                </c:pt>
              </c:strCache>
            </c:strRef>
          </c:tx>
          <c:spPr>
            <a:solidFill>
              <a:srgbClr val="00B050"/>
            </a:solidFill>
            <a:ln>
              <a:solidFill>
                <a:schemeClr val="tx1"/>
              </a:solidFill>
            </a:ln>
          </c:spPr>
          <c:invertIfNegative val="0"/>
          <c:cat>
            <c:strRef>
              <c:f>Sheet1!$E$157:$G$157</c:f>
              <c:strCache>
                <c:ptCount val="3"/>
                <c:pt idx="0">
                  <c:v>Shared-cache
friendly</c:v>
                </c:pt>
                <c:pt idx="1">
                  <c:v>Private-cache
friendly</c:v>
                </c:pt>
                <c:pt idx="2">
                  <c:v>Neutral</c:v>
                </c:pt>
              </c:strCache>
            </c:strRef>
          </c:cat>
          <c:val>
            <c:numRef>
              <c:f>Sheet1!$E$158:$G$158</c:f>
              <c:numCache>
                <c:formatCode>General</c:formatCode>
                <c:ptCount val="3"/>
                <c:pt idx="0">
                  <c:v>1</c:v>
                </c:pt>
                <c:pt idx="1">
                  <c:v>1</c:v>
                </c:pt>
                <c:pt idx="2">
                  <c:v>1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46F5-DA42-967F-6A3C3B0DDEDE}"/>
            </c:ext>
          </c:extLst>
        </c:ser>
        <c:ser>
          <c:idx val="1"/>
          <c:order val="1"/>
          <c:tx>
            <c:strRef>
              <c:f>Sheet1!$D$159</c:f>
              <c:strCache>
                <c:ptCount val="1"/>
                <c:pt idx="0">
                  <c:v>Adaptive LLC</c:v>
                </c:pt>
              </c:strCache>
            </c:strRef>
          </c:tx>
          <c:spPr>
            <a:solidFill>
              <a:srgbClr val="FFC000"/>
            </a:solidFill>
            <a:ln>
              <a:solidFill>
                <a:schemeClr val="tx1"/>
              </a:solidFill>
            </a:ln>
          </c:spPr>
          <c:invertIfNegative val="0"/>
          <c:cat>
            <c:strRef>
              <c:f>Sheet1!$E$157:$G$157</c:f>
              <c:strCache>
                <c:ptCount val="3"/>
                <c:pt idx="0">
                  <c:v>Shared-cache
friendly</c:v>
                </c:pt>
                <c:pt idx="1">
                  <c:v>Private-cache
friendly</c:v>
                </c:pt>
                <c:pt idx="2">
                  <c:v>Neutral</c:v>
                </c:pt>
              </c:strCache>
            </c:strRef>
          </c:cat>
          <c:val>
            <c:numRef>
              <c:f>Sheet1!$E$159:$G$159</c:f>
              <c:numCache>
                <c:formatCode>General</c:formatCode>
                <c:ptCount val="3"/>
                <c:pt idx="0">
                  <c:v>1</c:v>
                </c:pt>
                <c:pt idx="1">
                  <c:v>0.75490000000000002</c:v>
                </c:pt>
                <c:pt idx="2">
                  <c:v>0.71560000000000001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46F5-DA42-967F-6A3C3B0DDED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82223104"/>
        <c:axId val="78527808"/>
      </c:barChart>
      <c:catAx>
        <c:axId val="8222310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2400">
                <a:latin typeface="Arial Unicode MS" pitchFamily="34" charset="-122"/>
                <a:ea typeface="Arial Unicode MS" pitchFamily="34" charset="-122"/>
                <a:cs typeface="Arial Unicode MS" pitchFamily="34" charset="-122"/>
              </a:defRPr>
            </a:pPr>
            <a:endParaRPr lang="zh-CN"/>
          </a:p>
        </c:txPr>
        <c:crossAx val="78527808"/>
        <c:crosses val="autoZero"/>
        <c:auto val="1"/>
        <c:lblAlgn val="ctr"/>
        <c:lblOffset val="100"/>
        <c:noMultiLvlLbl val="0"/>
      </c:catAx>
      <c:valAx>
        <c:axId val="78527808"/>
        <c:scaling>
          <c:orientation val="minMax"/>
          <c:max val="1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 sz="2400">
                    <a:latin typeface="Arial Unicode MS" pitchFamily="34" charset="-122"/>
                    <a:ea typeface="Arial Unicode MS" pitchFamily="34" charset="-122"/>
                    <a:cs typeface="Arial Unicode MS" pitchFamily="34" charset="-122"/>
                  </a:defRPr>
                </a:pPr>
                <a:r>
                  <a:rPr lang="en-US" altLang="zh-CN" sz="2400">
                    <a:latin typeface="Arial Unicode MS" pitchFamily="34" charset="-122"/>
                    <a:ea typeface="Arial Unicode MS" pitchFamily="34" charset="-122"/>
                    <a:cs typeface="Arial Unicode MS" pitchFamily="34" charset="-122"/>
                  </a:rPr>
                  <a:t>Normalized NoC Energy</a:t>
                </a:r>
                <a:endParaRPr lang="zh-CN" altLang="en-US" sz="2400"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2400">
                <a:latin typeface="Arial Unicode MS" pitchFamily="34" charset="-122"/>
                <a:ea typeface="Arial Unicode MS" pitchFamily="34" charset="-122"/>
                <a:cs typeface="Arial Unicode MS" pitchFamily="34" charset="-122"/>
              </a:defRPr>
            </a:pPr>
            <a:endParaRPr lang="zh-CN"/>
          </a:p>
        </c:txPr>
        <c:crossAx val="82223104"/>
        <c:crosses val="autoZero"/>
        <c:crossBetween val="between"/>
      </c:valAx>
    </c:plotArea>
    <c:legend>
      <c:legendPos val="t"/>
      <c:overlay val="0"/>
      <c:txPr>
        <a:bodyPr/>
        <a:lstStyle/>
        <a:p>
          <a:pPr>
            <a:defRPr sz="2400">
              <a:latin typeface="Arial Unicode MS" pitchFamily="34" charset="-122"/>
              <a:ea typeface="Arial Unicode MS" pitchFamily="34" charset="-122"/>
              <a:cs typeface="Arial Unicode MS" pitchFamily="34" charset="-122"/>
            </a:defRPr>
          </a:pPr>
          <a:endParaRPr lang="zh-CN"/>
        </a:p>
      </c:txPr>
    </c:legend>
    <c:plotVisOnly val="1"/>
    <c:dispBlanksAs val="gap"/>
    <c:showDLblsOverMax val="0"/>
  </c:chart>
  <c:spPr>
    <a:ln>
      <a:noFill/>
    </a:ln>
  </c:spPr>
  <c:externalData r:id="rId1">
    <c:autoUpdate val="0"/>
  </c:externalData>
</c:chartSpac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0.80469</cdr:x>
      <cdr:y>0.28989</cdr:y>
    </cdr:from>
    <cdr:to>
      <cdr:x>0.93919</cdr:x>
      <cdr:y>0.43141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5040560" y="936104"/>
          <a:ext cx="842508" cy="456997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US" sz="1200" dirty="0">
              <a:latin typeface="Arial Unicode MS" charset="0"/>
              <a:ea typeface="Arial Unicode MS" charset="0"/>
              <a:cs typeface="Arial Unicode MS" charset="0"/>
            </a:rPr>
            <a:t>Max</a:t>
          </a:r>
        </a:p>
      </cdr:txBody>
    </cdr:sp>
  </cdr:relSizeAnchor>
  <cdr:relSizeAnchor xmlns:cdr="http://schemas.openxmlformats.org/drawingml/2006/chartDrawing">
    <cdr:from>
      <cdr:x>0.81618</cdr:x>
      <cdr:y>0.40138</cdr:y>
    </cdr:from>
    <cdr:to>
      <cdr:x>0.93737</cdr:x>
      <cdr:y>0.51777</cdr:y>
    </cdr:to>
    <cdr:sp macro="" textlink="">
      <cdr:nvSpPr>
        <cdr:cNvPr id="3" name="TextBox 2"/>
        <cdr:cNvSpPr txBox="1"/>
      </cdr:nvSpPr>
      <cdr:spPr>
        <a:xfrm xmlns:a="http://schemas.openxmlformats.org/drawingml/2006/main">
          <a:off x="5112568" y="1296144"/>
          <a:ext cx="759134" cy="375846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200" dirty="0">
              <a:latin typeface="Arial Unicode MS" charset="0"/>
              <a:ea typeface="Arial Unicode MS" charset="0"/>
              <a:cs typeface="Arial Unicode MS" charset="0"/>
            </a:rPr>
            <a:t>Min</a:t>
          </a:r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0.16582</cdr:x>
      <cdr:y>0.53925</cdr:y>
    </cdr:from>
    <cdr:to>
      <cdr:x>0.98015</cdr:x>
      <cdr:y>0.54189</cdr:y>
    </cdr:to>
    <cdr:cxnSp macro="">
      <cdr:nvCxnSpPr>
        <cdr:cNvPr id="3" name="Straight Connector 2">
          <a:extLst xmlns:a="http://schemas.openxmlformats.org/drawingml/2006/main">
            <a:ext uri="{FF2B5EF4-FFF2-40B4-BE49-F238E27FC236}">
              <a16:creationId xmlns="" xmlns:a16="http://schemas.microsoft.com/office/drawing/2014/main" id="{5CEF8357-1A33-2747-B729-A05B40D3B2DC}"/>
            </a:ext>
          </a:extLst>
        </cdr:cNvPr>
        <cdr:cNvCxnSpPr/>
      </cdr:nvCxnSpPr>
      <cdr:spPr>
        <a:xfrm xmlns:a="http://schemas.openxmlformats.org/drawingml/2006/main" flipV="1">
          <a:off x="1152128" y="1941300"/>
          <a:ext cx="5657954" cy="9508"/>
        </a:xfrm>
        <a:prstGeom xmlns:a="http://schemas.openxmlformats.org/drawingml/2006/main" prst="line">
          <a:avLst/>
        </a:prstGeom>
        <a:ln xmlns:a="http://schemas.openxmlformats.org/drawingml/2006/main" w="22225">
          <a:solidFill>
            <a:srgbClr val="FF0000"/>
          </a:solidFill>
          <a:prstDash val="lgDash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0.66582</cdr:x>
      <cdr:y>0.36004</cdr:y>
    </cdr:from>
    <cdr:to>
      <cdr:x>0.728</cdr:x>
      <cdr:y>0.54006</cdr:y>
    </cdr:to>
    <cdr:cxnSp macro="">
      <cdr:nvCxnSpPr>
        <cdr:cNvPr id="4" name="直接箭头连接符 3">
          <a:extLst xmlns:a="http://schemas.openxmlformats.org/drawingml/2006/main">
            <a:ext uri="{FF2B5EF4-FFF2-40B4-BE49-F238E27FC236}">
              <a16:creationId xmlns="" xmlns:a16="http://schemas.microsoft.com/office/drawing/2014/main" id="{FF38E8A8-6500-314C-8F82-BA3EBA5FBFDD}"/>
            </a:ext>
          </a:extLst>
        </cdr:cNvPr>
        <cdr:cNvCxnSpPr/>
      </cdr:nvCxnSpPr>
      <cdr:spPr>
        <a:xfrm xmlns:a="http://schemas.openxmlformats.org/drawingml/2006/main">
          <a:off x="4626128" y="1296144"/>
          <a:ext cx="432048" cy="648072"/>
        </a:xfrm>
        <a:prstGeom xmlns:a="http://schemas.openxmlformats.org/drawingml/2006/main" prst="straightConnector1">
          <a:avLst/>
        </a:prstGeom>
        <a:ln xmlns:a="http://schemas.openxmlformats.org/drawingml/2006/main" w="38100">
          <a:solidFill>
            <a:srgbClr val="FF0000"/>
          </a:solidFill>
          <a:tailEnd type="arrow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038D86-E625-42B1-BB5C-EC86257CA211}" type="datetimeFigureOut">
              <a:rPr lang="zh-CN" altLang="en-US" smtClean="0"/>
              <a:t>2020/3/12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A4DBF4-720A-41DB-B28D-E3BBFB49F0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6751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A4DBF4-720A-41DB-B28D-E3BBFB49F021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18412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A4DBF4-720A-41DB-B28D-E3BBFB49F021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20238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FontTx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43014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559ff961c9_0_3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559ff961c9_0_3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17427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559ff961c9_0_3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559ff961c9_0_3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64741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125433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559371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FontTx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12260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FontTx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12260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FontTx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33296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FontTx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39447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A4DBF4-720A-41DB-B28D-E3BBFB49F021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36730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FontTx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46953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FontTx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153053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FontTx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245807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FontTx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245807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FontTx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821651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FontTx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821651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FontTx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821651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FontTx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821651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FontTx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619031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FontTx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61965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A4DBF4-720A-41DB-B28D-E3BBFB49F021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261254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FontTx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810331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FontTx/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8167574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FontTx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507375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FontTx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14556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FontTx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196235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A4DBF4-720A-41DB-B28D-E3BBFB49F021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202384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baseline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A4DBF4-720A-41DB-B28D-E3BBFB49F021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270947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A4DBF4-720A-41DB-B28D-E3BBFB49F021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445006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A4DBF4-720A-41DB-B28D-E3BBFB49F021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314843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A4DBF4-720A-41DB-B28D-E3BBFB49F021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5591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A4DBF4-720A-41DB-B28D-E3BBFB49F021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50397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baseline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A4DBF4-720A-41DB-B28D-E3BBFB49F021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55912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baseline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A4DBF4-720A-41DB-B28D-E3BBFB49F021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55912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A4DBF4-720A-41DB-B28D-E3BBFB49F021}" type="slidenum">
              <a:rPr lang="zh-CN" altLang="en-US" smtClean="0"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472814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A4DBF4-720A-41DB-B28D-E3BBFB49F021}" type="slidenum">
              <a:rPr lang="zh-CN" altLang="en-US" smtClean="0"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841589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A4DBF4-720A-41DB-B28D-E3BBFB49F021}" type="slidenum">
              <a:rPr lang="zh-CN" altLang="en-US" smtClean="0"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247998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A4DBF4-720A-41DB-B28D-E3BBFB49F021}" type="slidenum">
              <a:rPr lang="zh-CN" altLang="en-US" smtClean="0"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2480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A4DBF4-720A-41DB-B28D-E3BBFB49F021}" type="slidenum">
              <a:rPr lang="zh-CN" altLang="en-US" smtClean="0"/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68033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A4DBF4-720A-41DB-B28D-E3BBFB49F021}" type="slidenum">
              <a:rPr lang="zh-CN" altLang="en-US" smtClean="0"/>
              <a:t>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368094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baseline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A4DBF4-720A-41DB-B28D-E3BBFB49F021}" type="slidenum">
              <a:rPr lang="zh-CN" altLang="en-US" smtClean="0"/>
              <a:t>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915197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baseline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A4DBF4-720A-41DB-B28D-E3BBFB49F021}" type="slidenum">
              <a:rPr lang="zh-CN" altLang="en-US" smtClean="0"/>
              <a:t>56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91519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A4DBF4-720A-41DB-B28D-E3BBFB49F021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770890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A4DBF4-720A-41DB-B28D-E3BBFB49F021}" type="slidenum">
              <a:rPr lang="zh-CN" altLang="en-US" smtClean="0"/>
              <a:t>57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55912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A4DBF4-720A-41DB-B28D-E3BBFB49F021}" type="slidenum">
              <a:rPr lang="zh-CN" altLang="en-US" smtClean="0"/>
              <a:t>58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622003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A4DBF4-720A-41DB-B28D-E3BBFB49F021}" type="slidenum">
              <a:rPr lang="zh-CN" altLang="en-US" smtClean="0"/>
              <a:t>59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172607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A4DBF4-720A-41DB-B28D-E3BBFB49F021}" type="slidenum">
              <a:rPr lang="zh-CN" altLang="en-US" smtClean="0"/>
              <a:t>60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202384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A4DBF4-720A-41DB-B28D-E3BBFB49F021}" type="slidenum">
              <a:rPr lang="zh-CN" altLang="en-US" smtClean="0"/>
              <a:t>61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087164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A4DBF4-720A-41DB-B28D-E3BBFB49F021}" type="slidenum">
              <a:rPr lang="zh-CN" altLang="en-US" smtClean="0"/>
              <a:t>62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168207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A4DBF4-720A-41DB-B28D-E3BBFB49F021}" type="slidenum">
              <a:rPr lang="zh-CN" altLang="en-US" smtClean="0"/>
              <a:t>64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377974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A4DBF4-720A-41DB-B28D-E3BBFB49F021}" type="slidenum">
              <a:rPr lang="zh-CN" altLang="en-US" smtClean="0"/>
              <a:t>65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55912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A4DBF4-720A-41DB-B28D-E3BBFB49F021}" type="slidenum">
              <a:rPr lang="zh-CN" altLang="en-US" smtClean="0"/>
              <a:t>66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55912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A4DBF4-720A-41DB-B28D-E3BBFB49F021}" type="slidenum">
              <a:rPr lang="zh-CN" altLang="en-US" smtClean="0"/>
              <a:t>67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5591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A4DBF4-720A-41DB-B28D-E3BBFB49F021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589200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A4DBF4-720A-41DB-B28D-E3BBFB49F021}" type="slidenum">
              <a:rPr lang="zh-CN" altLang="en-US" smtClean="0"/>
              <a:t>68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55912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A4DBF4-720A-41DB-B28D-E3BBFB49F021}" type="slidenum">
              <a:rPr lang="zh-CN" altLang="en-US" smtClean="0"/>
              <a:t>69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55912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A4DBF4-720A-41DB-B28D-E3BBFB49F021}" type="slidenum">
              <a:rPr lang="zh-CN" altLang="en-US" smtClean="0"/>
              <a:t>70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5769820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A4DBF4-720A-41DB-B28D-E3BBFB49F021}" type="slidenum">
              <a:rPr lang="zh-CN" altLang="en-US" smtClean="0"/>
              <a:t>71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55912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A4DBF4-720A-41DB-B28D-E3BBFB49F021}" type="slidenum">
              <a:rPr lang="zh-CN" altLang="en-US" smtClean="0"/>
              <a:t>72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559124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A4DBF4-720A-41DB-B28D-E3BBFB49F021}" type="slidenum">
              <a:rPr lang="zh-CN" altLang="en-US" smtClean="0"/>
              <a:t>73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9840478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A4DBF4-720A-41DB-B28D-E3BBFB49F021}" type="slidenum">
              <a:rPr lang="zh-CN" altLang="en-US" smtClean="0"/>
              <a:t>74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0212443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A4DBF4-720A-41DB-B28D-E3BBFB49F021}" type="slidenum">
              <a:rPr lang="zh-CN" altLang="en-US" smtClean="0"/>
              <a:t>77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0212443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A4DBF4-720A-41DB-B28D-E3BBFB49F021}" type="slidenum">
              <a:rPr lang="zh-CN" altLang="en-US" smtClean="0"/>
              <a:t>78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559124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A4DBF4-720A-41DB-B28D-E3BBFB49F021}" type="slidenum">
              <a:rPr lang="zh-CN" altLang="en-US" smtClean="0"/>
              <a:t>80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91755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A4DBF4-720A-41DB-B28D-E3BBFB49F021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5892006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A4DBF4-720A-41DB-B28D-E3BBFB49F021}" type="slidenum">
              <a:rPr lang="zh-CN" altLang="en-US" smtClean="0"/>
              <a:t>81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559124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FontTx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4562982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FontTx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8103315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FontTx/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81675740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FontTx/>
              <a:buNone/>
            </a:pPr>
            <a:r>
              <a:rPr lang="en-US" altLang="zh-CN" sz="1200" dirty="0">
                <a:solidFill>
                  <a:srgbClr val="C00000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HSM-</a:t>
            </a:r>
            <a:r>
              <a:rPr lang="en-US" altLang="zh-CN" sz="1200" dirty="0" err="1">
                <a:solidFill>
                  <a:srgbClr val="C00000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QoS</a:t>
            </a:r>
            <a:r>
              <a:rPr lang="en-US" altLang="zh-CN" sz="1200" dirty="0">
                <a:solidFill>
                  <a:srgbClr val="C00000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5073750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FontTx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5073750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A4DBF4-720A-41DB-B28D-E3BBFB49F021}" type="slidenum">
              <a:rPr lang="zh-CN" altLang="en-US" smtClean="0"/>
              <a:t>87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20238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A4DBF4-720A-41DB-B28D-E3BBFB49F021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58920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A4DBF4-720A-41DB-B28D-E3BBFB49F021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20238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775A7-739C-4CE5-9FCD-E8F73DEE63BA}" type="datetime1">
              <a:rPr lang="zh-CN" altLang="en-US" smtClean="0"/>
              <a:t>2020/3/12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CA24B-2688-48BC-A98F-BFF8896C03B9}" type="datetime1">
              <a:rPr lang="zh-CN" altLang="en-US" smtClean="0"/>
              <a:t>2020/3/12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5B329-257E-45BD-B6EC-129C27625D47}" type="datetime1">
              <a:rPr lang="zh-CN" altLang="en-US" smtClean="0"/>
              <a:t>2020/3/12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386727"/>
            <a:ext cx="8520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 baseline="0">
                <a:solidFill>
                  <a:srgbClr val="00206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446508"/>
            <a:ext cx="8520600" cy="4645325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2400"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 dirty="0"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6217623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795486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5DA33-5038-4A2C-82D3-D352A1AC1DD3}" type="datetime1">
              <a:rPr lang="zh-CN" altLang="en-US" smtClean="0"/>
              <a:t>2020/3/12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2A119-D7FC-4FB2-A1E3-255FC3FFDAC0}" type="datetime1">
              <a:rPr lang="zh-CN" altLang="en-US" smtClean="0"/>
              <a:t>2020/3/12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64FB1-7C9D-42AE-9D07-609A8B67821E}" type="datetime1">
              <a:rPr lang="zh-CN" altLang="en-US" smtClean="0"/>
              <a:t>2020/3/12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95217-01FD-4A0C-B13A-5318A7819BB2}" type="datetime1">
              <a:rPr lang="zh-CN" altLang="en-US" smtClean="0"/>
              <a:t>2020/3/12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731AD-A81A-47E8-8C17-A949A756EC69}" type="datetime1">
              <a:rPr lang="zh-CN" altLang="en-US" smtClean="0"/>
              <a:t>2020/3/12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8B64F1-9B3C-4050-98BD-3E44A843C0A0}" type="datetime1">
              <a:rPr lang="zh-CN" altLang="en-US" smtClean="0"/>
              <a:t>2020/3/12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E5FDAC-3BF2-4257-9949-B8A429593484}" type="datetime1">
              <a:rPr lang="zh-CN" altLang="en-US" smtClean="0"/>
              <a:t>2020/3/12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B9CA3E-254E-4194-9E15-0E9D9FF42DE2}" type="datetime1">
              <a:rPr lang="zh-CN" altLang="en-US" smtClean="0"/>
              <a:t>2020/3/12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755FC6-0F81-4A83-8A7D-B047BF75093E}" type="datetime1">
              <a:rPr lang="zh-CN" altLang="en-US" smtClean="0"/>
              <a:t>2020/3/12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eg"/><Relationship Id="rId5" Type="http://schemas.openxmlformats.org/officeDocument/2006/relationships/image" Target="../media/image3.gif"/><Relationship Id="rId4" Type="http://schemas.openxmlformats.org/officeDocument/2006/relationships/image" Target="../media/image2.jpeg"/><Relationship Id="rId9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0.xm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2.xml"/><Relationship Id="rId2" Type="http://schemas.openxmlformats.org/officeDocument/2006/relationships/chart" Target="../charts/chart1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tiff"/><Relationship Id="rId5" Type="http://schemas.openxmlformats.org/officeDocument/2006/relationships/image" Target="../media/image11.png"/><Relationship Id="rId4" Type="http://schemas.openxmlformats.org/officeDocument/2006/relationships/image" Target="../media/image10.tif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4.xml"/><Relationship Id="rId2" Type="http://schemas.openxmlformats.org/officeDocument/2006/relationships/chart" Target="../charts/chart13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5.xm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6.xm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7.xm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8.xm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9.xml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0.xml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2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2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3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4.xml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2.xml"/><Relationship Id="rId4" Type="http://schemas.openxmlformats.org/officeDocument/2006/relationships/chart" Target="../charts/chart25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6.xml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7.xml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8.xml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2.xml"/><Relationship Id="rId4" Type="http://schemas.openxmlformats.org/officeDocument/2006/relationships/chart" Target="../charts/chart29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700808"/>
            <a:ext cx="7772400" cy="1470025"/>
          </a:xfrm>
        </p:spPr>
        <p:txBody>
          <a:bodyPr/>
          <a:lstStyle/>
          <a:p>
            <a:r>
              <a:rPr lang="en-US" altLang="zh-CN" dirty="0"/>
              <a:t>Exploiting Application Diversity in Throughput Processors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3168352" y="4077072"/>
            <a:ext cx="2555776" cy="720080"/>
          </a:xfrm>
        </p:spPr>
        <p:txBody>
          <a:bodyPr>
            <a:normAutofit/>
          </a:bodyPr>
          <a:lstStyle/>
          <a:p>
            <a:r>
              <a:rPr lang="en-US" altLang="zh-CN" sz="2400" dirty="0">
                <a:solidFill>
                  <a:schemeClr val="tx1"/>
                </a:solidFill>
              </a:rPr>
              <a:t>Xia Zhao</a:t>
            </a:r>
          </a:p>
          <a:p>
            <a:endParaRPr lang="zh-CN" altLang="en-US" sz="2400" dirty="0">
              <a:solidFill>
                <a:schemeClr val="tx1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1527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C4B2821-4E83-3F46-BB5C-90827DF1BB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C00000"/>
                </a:solidFill>
              </a:rPr>
              <a:t>Two Sources of Application Diversity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936BD0AC-CC65-2F4F-9A92-5E939EDE59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4525963"/>
          </a:xfrm>
        </p:spPr>
        <p:txBody>
          <a:bodyPr/>
          <a:lstStyle/>
          <a:p>
            <a:r>
              <a:rPr lang="en-US" dirty="0"/>
              <a:t>Applications have different data sharing degree</a:t>
            </a:r>
          </a:p>
          <a:p>
            <a:pPr lvl="1"/>
            <a:r>
              <a:rPr lang="en-US" dirty="0"/>
              <a:t>Applications with no sharing</a:t>
            </a:r>
          </a:p>
          <a:p>
            <a:pPr lvl="1"/>
            <a:r>
              <a:rPr lang="en-US" dirty="0"/>
              <a:t>Applications with moderate sharing</a:t>
            </a:r>
          </a:p>
          <a:p>
            <a:pPr lvl="1"/>
            <a:r>
              <a:rPr lang="en-US" dirty="0"/>
              <a:t>Applications with high data sharing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10</a:t>
            </a:fld>
            <a:endParaRPr lang="zh-CN" altLang="en-US"/>
          </a:p>
        </p:txBody>
      </p:sp>
      <p:graphicFrame>
        <p:nvGraphicFramePr>
          <p:cNvPr id="6" name="图表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97424095"/>
              </p:ext>
            </p:extLst>
          </p:nvPr>
        </p:nvGraphicFramePr>
        <p:xfrm>
          <a:off x="539552" y="3861048"/>
          <a:ext cx="3780000" cy="28119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789847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 uiExpand="1">
        <p:bldSub>
          <a:bldChart bld="category"/>
        </p:bldSub>
      </p:bldGraphic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C4B2821-4E83-3F46-BB5C-90827DF1BB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>
                <a:solidFill>
                  <a:srgbClr val="C00000"/>
                </a:solidFill>
              </a:rPr>
              <a:t>Two Sources of </a:t>
            </a:r>
            <a:r>
              <a:rPr lang="en-US" sz="4000" dirty="0">
                <a:solidFill>
                  <a:srgbClr val="C00000"/>
                </a:solidFill>
              </a:rPr>
              <a:t>Application Diversity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936BD0AC-CC65-2F4F-9A92-5E939EDE59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4525963"/>
          </a:xfrm>
        </p:spPr>
        <p:txBody>
          <a:bodyPr/>
          <a:lstStyle/>
          <a:p>
            <a:r>
              <a:rPr lang="en-US" dirty="0"/>
              <a:t>Applications have different data sharing degree</a:t>
            </a:r>
          </a:p>
          <a:p>
            <a:r>
              <a:rPr lang="en-US" altLang="zh-CN" dirty="0"/>
              <a:t>Different performance trend with SM count</a:t>
            </a:r>
          </a:p>
          <a:p>
            <a:pPr lvl="1"/>
            <a:r>
              <a:rPr lang="en-US" altLang="zh-CN" dirty="0"/>
              <a:t>Compute-intensive application</a:t>
            </a:r>
          </a:p>
          <a:p>
            <a:pPr lvl="1"/>
            <a:r>
              <a:rPr lang="en-US" altLang="zh-CN" dirty="0"/>
              <a:t>Memory-intensive application</a:t>
            </a:r>
          </a:p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11</a:t>
            </a:fld>
            <a:endParaRPr lang="zh-CN" altLang="en-US"/>
          </a:p>
        </p:txBody>
      </p:sp>
      <p:graphicFrame>
        <p:nvGraphicFramePr>
          <p:cNvPr id="6" name="图表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67770580"/>
              </p:ext>
            </p:extLst>
          </p:nvPr>
        </p:nvGraphicFramePr>
        <p:xfrm>
          <a:off x="539552" y="3861048"/>
          <a:ext cx="3780000" cy="28119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7" name="图表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12106069"/>
              </p:ext>
            </p:extLst>
          </p:nvPr>
        </p:nvGraphicFramePr>
        <p:xfrm>
          <a:off x="4788024" y="3866551"/>
          <a:ext cx="4248472" cy="29914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2385753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 uiExpand="1">
        <p:bldSub>
          <a:bldChart bld="series"/>
        </p:bldSub>
      </p:bldGraphic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solidFill>
                  <a:srgbClr val="C00000"/>
                </a:solidFill>
              </a:rPr>
              <a:t>Three Contributions of the Talk</a:t>
            </a:r>
            <a:endParaRPr lang="zh-CN" altLang="en-US" sz="4000" dirty="0">
              <a:solidFill>
                <a:srgbClr val="C00000"/>
              </a:solidFill>
            </a:endParaRPr>
          </a:p>
        </p:txBody>
      </p:sp>
      <p:sp>
        <p:nvSpPr>
          <p:cNvPr id="64" name="Google Shape;100;p15"/>
          <p:cNvSpPr/>
          <p:nvPr/>
        </p:nvSpPr>
        <p:spPr>
          <a:xfrm>
            <a:off x="1473921" y="3445492"/>
            <a:ext cx="515453" cy="294999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SM</a:t>
            </a:r>
            <a:endParaRPr/>
          </a:p>
        </p:txBody>
      </p:sp>
      <p:sp>
        <p:nvSpPr>
          <p:cNvPr id="65" name="Google Shape;101;p15"/>
          <p:cNvSpPr/>
          <p:nvPr/>
        </p:nvSpPr>
        <p:spPr>
          <a:xfrm>
            <a:off x="2132447" y="3445492"/>
            <a:ext cx="515453" cy="294999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SM</a:t>
            </a:r>
            <a:endParaRPr dirty="0"/>
          </a:p>
        </p:txBody>
      </p:sp>
      <p:sp>
        <p:nvSpPr>
          <p:cNvPr id="66" name="Google Shape;102;p15"/>
          <p:cNvSpPr/>
          <p:nvPr/>
        </p:nvSpPr>
        <p:spPr>
          <a:xfrm>
            <a:off x="7052331" y="3445492"/>
            <a:ext cx="515453" cy="294999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SM</a:t>
            </a:r>
            <a:endParaRPr/>
          </a:p>
        </p:txBody>
      </p:sp>
      <p:cxnSp>
        <p:nvCxnSpPr>
          <p:cNvPr id="67" name="Google Shape;103;p15"/>
          <p:cNvCxnSpPr/>
          <p:nvPr/>
        </p:nvCxnSpPr>
        <p:spPr>
          <a:xfrm>
            <a:off x="6619604" y="3496604"/>
            <a:ext cx="333614" cy="2224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68" name="Google Shape;104;p15"/>
          <p:cNvSpPr/>
          <p:nvPr/>
        </p:nvSpPr>
        <p:spPr>
          <a:xfrm>
            <a:off x="1473921" y="3946997"/>
            <a:ext cx="6147762" cy="294999"/>
          </a:xfrm>
          <a:prstGeom prst="rect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Network-on-Chip (NoC)</a:t>
            </a:r>
            <a:endParaRPr/>
          </a:p>
        </p:txBody>
      </p:sp>
      <p:sp>
        <p:nvSpPr>
          <p:cNvPr id="69" name="Google Shape;105;p15"/>
          <p:cNvSpPr/>
          <p:nvPr/>
        </p:nvSpPr>
        <p:spPr>
          <a:xfrm>
            <a:off x="1473921" y="4835361"/>
            <a:ext cx="1363432" cy="465847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Memory 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Controller</a:t>
            </a:r>
            <a:endParaRPr/>
          </a:p>
        </p:txBody>
      </p:sp>
      <p:cxnSp>
        <p:nvCxnSpPr>
          <p:cNvPr id="70" name="Google Shape;106;p15"/>
          <p:cNvCxnSpPr/>
          <p:nvPr/>
        </p:nvCxnSpPr>
        <p:spPr>
          <a:xfrm rot="10800000" flipH="1">
            <a:off x="1943521" y="4566952"/>
            <a:ext cx="527769" cy="8153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71" name="Google Shape;107;p15"/>
          <p:cNvCxnSpPr/>
          <p:nvPr/>
        </p:nvCxnSpPr>
        <p:spPr>
          <a:xfrm rot="10800000" flipH="1">
            <a:off x="5823484" y="4849351"/>
            <a:ext cx="328180" cy="63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dot"/>
            <a:round/>
            <a:headEnd type="none" w="med" len="med"/>
            <a:tailEnd type="none" w="med" len="med"/>
          </a:ln>
        </p:spPr>
      </p:cxnSp>
      <p:grpSp>
        <p:nvGrpSpPr>
          <p:cNvPr id="72" name="Google Shape;108;p15"/>
          <p:cNvGrpSpPr/>
          <p:nvPr/>
        </p:nvGrpSpPr>
        <p:grpSpPr>
          <a:xfrm>
            <a:off x="1403648" y="4347062"/>
            <a:ext cx="582828" cy="371467"/>
            <a:chOff x="341325" y="2807850"/>
            <a:chExt cx="482700" cy="300700"/>
          </a:xfrm>
        </p:grpSpPr>
        <p:sp>
          <p:nvSpPr>
            <p:cNvPr id="73" name="Google Shape;109;p15"/>
            <p:cNvSpPr/>
            <p:nvPr/>
          </p:nvSpPr>
          <p:spPr>
            <a:xfrm>
              <a:off x="399525" y="2869750"/>
              <a:ext cx="366300" cy="238800"/>
            </a:xfrm>
            <a:prstGeom prst="rect">
              <a:avLst/>
            </a:prstGeom>
            <a:solidFill>
              <a:srgbClr val="6AA84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10;p15"/>
            <p:cNvSpPr txBox="1"/>
            <p:nvPr/>
          </p:nvSpPr>
          <p:spPr>
            <a:xfrm>
              <a:off x="341325" y="2807850"/>
              <a:ext cx="482700" cy="214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LLC</a:t>
              </a:r>
              <a:endParaRPr/>
            </a:p>
          </p:txBody>
        </p:sp>
      </p:grpSp>
      <p:grpSp>
        <p:nvGrpSpPr>
          <p:cNvPr id="75" name="Google Shape;111;p15"/>
          <p:cNvGrpSpPr/>
          <p:nvPr/>
        </p:nvGrpSpPr>
        <p:grpSpPr>
          <a:xfrm>
            <a:off x="2323711" y="4347062"/>
            <a:ext cx="582828" cy="371467"/>
            <a:chOff x="341325" y="2807850"/>
            <a:chExt cx="482700" cy="300700"/>
          </a:xfrm>
        </p:grpSpPr>
        <p:sp>
          <p:nvSpPr>
            <p:cNvPr id="76" name="Google Shape;112;p15"/>
            <p:cNvSpPr/>
            <p:nvPr/>
          </p:nvSpPr>
          <p:spPr>
            <a:xfrm>
              <a:off x="399525" y="2869750"/>
              <a:ext cx="366300" cy="238800"/>
            </a:xfrm>
            <a:prstGeom prst="rect">
              <a:avLst/>
            </a:prstGeom>
            <a:solidFill>
              <a:srgbClr val="6AA84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113;p15"/>
            <p:cNvSpPr txBox="1"/>
            <p:nvPr/>
          </p:nvSpPr>
          <p:spPr>
            <a:xfrm>
              <a:off x="341325" y="2807850"/>
              <a:ext cx="482700" cy="214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LLC</a:t>
              </a:r>
              <a:endParaRPr/>
            </a:p>
          </p:txBody>
        </p:sp>
      </p:grpSp>
      <p:sp>
        <p:nvSpPr>
          <p:cNvPr id="78" name="Google Shape;114;p15"/>
          <p:cNvSpPr/>
          <p:nvPr/>
        </p:nvSpPr>
        <p:spPr>
          <a:xfrm>
            <a:off x="4418123" y="4835361"/>
            <a:ext cx="1363432" cy="465847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Memory 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Controller</a:t>
            </a:r>
            <a:endParaRPr dirty="0"/>
          </a:p>
        </p:txBody>
      </p:sp>
      <p:cxnSp>
        <p:nvCxnSpPr>
          <p:cNvPr id="79" name="Google Shape;115;p15"/>
          <p:cNvCxnSpPr/>
          <p:nvPr/>
        </p:nvCxnSpPr>
        <p:spPr>
          <a:xfrm rot="10800000" flipH="1">
            <a:off x="4887724" y="4566952"/>
            <a:ext cx="527769" cy="8153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dot"/>
            <a:round/>
            <a:headEnd type="none" w="med" len="med"/>
            <a:tailEnd type="none" w="med" len="med"/>
          </a:ln>
        </p:spPr>
      </p:cxnSp>
      <p:grpSp>
        <p:nvGrpSpPr>
          <p:cNvPr id="80" name="Google Shape;116;p15"/>
          <p:cNvGrpSpPr/>
          <p:nvPr/>
        </p:nvGrpSpPr>
        <p:grpSpPr>
          <a:xfrm>
            <a:off x="4347851" y="4347062"/>
            <a:ext cx="582828" cy="371467"/>
            <a:chOff x="341325" y="2807850"/>
            <a:chExt cx="482700" cy="300700"/>
          </a:xfrm>
        </p:grpSpPr>
        <p:sp>
          <p:nvSpPr>
            <p:cNvPr id="81" name="Google Shape;117;p15"/>
            <p:cNvSpPr/>
            <p:nvPr/>
          </p:nvSpPr>
          <p:spPr>
            <a:xfrm>
              <a:off x="399525" y="2869750"/>
              <a:ext cx="366300" cy="238800"/>
            </a:xfrm>
            <a:prstGeom prst="rect">
              <a:avLst/>
            </a:prstGeom>
            <a:solidFill>
              <a:srgbClr val="6AA84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118;p15"/>
            <p:cNvSpPr txBox="1"/>
            <p:nvPr/>
          </p:nvSpPr>
          <p:spPr>
            <a:xfrm>
              <a:off x="341325" y="2807850"/>
              <a:ext cx="482700" cy="214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LLC</a:t>
              </a:r>
              <a:endParaRPr/>
            </a:p>
          </p:txBody>
        </p:sp>
      </p:grpSp>
      <p:grpSp>
        <p:nvGrpSpPr>
          <p:cNvPr id="83" name="Google Shape;119;p15"/>
          <p:cNvGrpSpPr/>
          <p:nvPr/>
        </p:nvGrpSpPr>
        <p:grpSpPr>
          <a:xfrm>
            <a:off x="5267914" y="4347062"/>
            <a:ext cx="582828" cy="371467"/>
            <a:chOff x="341325" y="2807850"/>
            <a:chExt cx="482700" cy="300700"/>
          </a:xfrm>
        </p:grpSpPr>
        <p:sp>
          <p:nvSpPr>
            <p:cNvPr id="84" name="Google Shape;120;p15"/>
            <p:cNvSpPr/>
            <p:nvPr/>
          </p:nvSpPr>
          <p:spPr>
            <a:xfrm>
              <a:off x="399525" y="2869750"/>
              <a:ext cx="366300" cy="238800"/>
            </a:xfrm>
            <a:prstGeom prst="rect">
              <a:avLst/>
            </a:prstGeom>
            <a:solidFill>
              <a:srgbClr val="6AA84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121;p15"/>
            <p:cNvSpPr txBox="1"/>
            <p:nvPr/>
          </p:nvSpPr>
          <p:spPr>
            <a:xfrm>
              <a:off x="341325" y="2807850"/>
              <a:ext cx="482700" cy="214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/>
                <a:t>LLC</a:t>
              </a:r>
              <a:endParaRPr dirty="0"/>
            </a:p>
          </p:txBody>
        </p:sp>
      </p:grpSp>
      <p:sp>
        <p:nvSpPr>
          <p:cNvPr id="86" name="Google Shape;122;p15"/>
          <p:cNvSpPr/>
          <p:nvPr/>
        </p:nvSpPr>
        <p:spPr>
          <a:xfrm>
            <a:off x="2946022" y="4835361"/>
            <a:ext cx="1363432" cy="465847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Memory 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Controller</a:t>
            </a:r>
            <a:endParaRPr/>
          </a:p>
        </p:txBody>
      </p:sp>
      <p:cxnSp>
        <p:nvCxnSpPr>
          <p:cNvPr id="87" name="Google Shape;123;p15"/>
          <p:cNvCxnSpPr/>
          <p:nvPr/>
        </p:nvCxnSpPr>
        <p:spPr>
          <a:xfrm rot="10800000" flipH="1">
            <a:off x="3415622" y="4566952"/>
            <a:ext cx="527769" cy="8153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dot"/>
            <a:round/>
            <a:headEnd type="none" w="med" len="med"/>
            <a:tailEnd type="none" w="med" len="med"/>
          </a:ln>
        </p:spPr>
      </p:cxnSp>
      <p:grpSp>
        <p:nvGrpSpPr>
          <p:cNvPr id="88" name="Google Shape;124;p15"/>
          <p:cNvGrpSpPr/>
          <p:nvPr/>
        </p:nvGrpSpPr>
        <p:grpSpPr>
          <a:xfrm>
            <a:off x="2875749" y="4347062"/>
            <a:ext cx="582828" cy="371467"/>
            <a:chOff x="341325" y="2807850"/>
            <a:chExt cx="482700" cy="300700"/>
          </a:xfrm>
        </p:grpSpPr>
        <p:sp>
          <p:nvSpPr>
            <p:cNvPr id="89" name="Google Shape;125;p15"/>
            <p:cNvSpPr/>
            <p:nvPr/>
          </p:nvSpPr>
          <p:spPr>
            <a:xfrm>
              <a:off x="399525" y="2869750"/>
              <a:ext cx="366300" cy="238800"/>
            </a:xfrm>
            <a:prstGeom prst="rect">
              <a:avLst/>
            </a:prstGeom>
            <a:solidFill>
              <a:srgbClr val="6AA84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126;p15"/>
            <p:cNvSpPr txBox="1"/>
            <p:nvPr/>
          </p:nvSpPr>
          <p:spPr>
            <a:xfrm>
              <a:off x="341325" y="2807850"/>
              <a:ext cx="482700" cy="214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LLC</a:t>
              </a:r>
              <a:endParaRPr/>
            </a:p>
          </p:txBody>
        </p:sp>
      </p:grpSp>
      <p:grpSp>
        <p:nvGrpSpPr>
          <p:cNvPr id="91" name="Google Shape;127;p15"/>
          <p:cNvGrpSpPr/>
          <p:nvPr/>
        </p:nvGrpSpPr>
        <p:grpSpPr>
          <a:xfrm>
            <a:off x="3795813" y="4347062"/>
            <a:ext cx="582828" cy="371467"/>
            <a:chOff x="341325" y="2807850"/>
            <a:chExt cx="482700" cy="300700"/>
          </a:xfrm>
        </p:grpSpPr>
        <p:sp>
          <p:nvSpPr>
            <p:cNvPr id="92" name="Google Shape;128;p15"/>
            <p:cNvSpPr/>
            <p:nvPr/>
          </p:nvSpPr>
          <p:spPr>
            <a:xfrm>
              <a:off x="399525" y="2869750"/>
              <a:ext cx="366300" cy="238800"/>
            </a:xfrm>
            <a:prstGeom prst="rect">
              <a:avLst/>
            </a:prstGeom>
            <a:solidFill>
              <a:srgbClr val="6AA84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129;p15"/>
            <p:cNvSpPr txBox="1"/>
            <p:nvPr/>
          </p:nvSpPr>
          <p:spPr>
            <a:xfrm>
              <a:off x="341325" y="2807850"/>
              <a:ext cx="482700" cy="214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LLC</a:t>
              </a:r>
              <a:endParaRPr/>
            </a:p>
          </p:txBody>
        </p:sp>
      </p:grpSp>
      <p:sp>
        <p:nvSpPr>
          <p:cNvPr id="94" name="Google Shape;130;p15"/>
          <p:cNvSpPr/>
          <p:nvPr/>
        </p:nvSpPr>
        <p:spPr>
          <a:xfrm>
            <a:off x="6258250" y="4835361"/>
            <a:ext cx="1363432" cy="465847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Memory 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Controller</a:t>
            </a:r>
            <a:endParaRPr/>
          </a:p>
        </p:txBody>
      </p:sp>
      <p:cxnSp>
        <p:nvCxnSpPr>
          <p:cNvPr id="95" name="Google Shape;131;p15"/>
          <p:cNvCxnSpPr/>
          <p:nvPr/>
        </p:nvCxnSpPr>
        <p:spPr>
          <a:xfrm rot="10800000" flipH="1">
            <a:off x="6727850" y="4566952"/>
            <a:ext cx="527769" cy="8153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dot"/>
            <a:round/>
            <a:headEnd type="none" w="med" len="med"/>
            <a:tailEnd type="none" w="med" len="med"/>
          </a:ln>
        </p:spPr>
      </p:cxnSp>
      <p:grpSp>
        <p:nvGrpSpPr>
          <p:cNvPr id="96" name="Google Shape;132;p15"/>
          <p:cNvGrpSpPr/>
          <p:nvPr/>
        </p:nvGrpSpPr>
        <p:grpSpPr>
          <a:xfrm>
            <a:off x="6187977" y="4347062"/>
            <a:ext cx="582828" cy="371467"/>
            <a:chOff x="341325" y="2807850"/>
            <a:chExt cx="482700" cy="300700"/>
          </a:xfrm>
        </p:grpSpPr>
        <p:sp>
          <p:nvSpPr>
            <p:cNvPr id="97" name="Google Shape;133;p15"/>
            <p:cNvSpPr/>
            <p:nvPr/>
          </p:nvSpPr>
          <p:spPr>
            <a:xfrm>
              <a:off x="399525" y="2869750"/>
              <a:ext cx="366300" cy="238800"/>
            </a:xfrm>
            <a:prstGeom prst="rect">
              <a:avLst/>
            </a:prstGeom>
            <a:solidFill>
              <a:srgbClr val="6AA84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134;p15"/>
            <p:cNvSpPr txBox="1"/>
            <p:nvPr/>
          </p:nvSpPr>
          <p:spPr>
            <a:xfrm>
              <a:off x="341325" y="2807850"/>
              <a:ext cx="482700" cy="214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LLC</a:t>
              </a:r>
              <a:endParaRPr/>
            </a:p>
          </p:txBody>
        </p:sp>
      </p:grpSp>
      <p:grpSp>
        <p:nvGrpSpPr>
          <p:cNvPr id="99" name="Google Shape;135;p15"/>
          <p:cNvGrpSpPr/>
          <p:nvPr/>
        </p:nvGrpSpPr>
        <p:grpSpPr>
          <a:xfrm>
            <a:off x="7108040" y="4347062"/>
            <a:ext cx="582828" cy="371467"/>
            <a:chOff x="341325" y="2807850"/>
            <a:chExt cx="482700" cy="300700"/>
          </a:xfrm>
        </p:grpSpPr>
        <p:sp>
          <p:nvSpPr>
            <p:cNvPr id="100" name="Google Shape;136;p15"/>
            <p:cNvSpPr/>
            <p:nvPr/>
          </p:nvSpPr>
          <p:spPr>
            <a:xfrm>
              <a:off x="399525" y="2869750"/>
              <a:ext cx="366300" cy="238800"/>
            </a:xfrm>
            <a:prstGeom prst="rect">
              <a:avLst/>
            </a:prstGeom>
            <a:solidFill>
              <a:srgbClr val="6AA84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37;p15"/>
            <p:cNvSpPr txBox="1"/>
            <p:nvPr/>
          </p:nvSpPr>
          <p:spPr>
            <a:xfrm>
              <a:off x="341325" y="2807850"/>
              <a:ext cx="482700" cy="214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LLC</a:t>
              </a:r>
              <a:endParaRPr/>
            </a:p>
          </p:txBody>
        </p:sp>
      </p:grpSp>
      <p:sp>
        <p:nvSpPr>
          <p:cNvPr id="102" name="Google Shape;138;p15"/>
          <p:cNvSpPr/>
          <p:nvPr/>
        </p:nvSpPr>
        <p:spPr>
          <a:xfrm>
            <a:off x="2762009" y="3445492"/>
            <a:ext cx="515453" cy="294999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SM</a:t>
            </a:r>
            <a:endParaRPr/>
          </a:p>
        </p:txBody>
      </p:sp>
      <p:sp>
        <p:nvSpPr>
          <p:cNvPr id="103" name="Google Shape;139;p15"/>
          <p:cNvSpPr/>
          <p:nvPr/>
        </p:nvSpPr>
        <p:spPr>
          <a:xfrm>
            <a:off x="3420535" y="3445492"/>
            <a:ext cx="515453" cy="294999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SM</a:t>
            </a:r>
            <a:endParaRPr/>
          </a:p>
        </p:txBody>
      </p:sp>
      <p:sp>
        <p:nvSpPr>
          <p:cNvPr id="104" name="Google Shape;140;p15"/>
          <p:cNvSpPr/>
          <p:nvPr/>
        </p:nvSpPr>
        <p:spPr>
          <a:xfrm>
            <a:off x="4050098" y="3445492"/>
            <a:ext cx="515453" cy="294999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SM</a:t>
            </a:r>
            <a:endParaRPr/>
          </a:p>
        </p:txBody>
      </p:sp>
      <p:sp>
        <p:nvSpPr>
          <p:cNvPr id="105" name="Google Shape;141;p15"/>
          <p:cNvSpPr/>
          <p:nvPr/>
        </p:nvSpPr>
        <p:spPr>
          <a:xfrm>
            <a:off x="4708624" y="3445492"/>
            <a:ext cx="515453" cy="294999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SM</a:t>
            </a:r>
            <a:endParaRPr/>
          </a:p>
        </p:txBody>
      </p:sp>
      <p:sp>
        <p:nvSpPr>
          <p:cNvPr id="106" name="Google Shape;142;p15"/>
          <p:cNvSpPr/>
          <p:nvPr/>
        </p:nvSpPr>
        <p:spPr>
          <a:xfrm>
            <a:off x="5338186" y="3445492"/>
            <a:ext cx="515453" cy="294999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SM</a:t>
            </a:r>
            <a:endParaRPr/>
          </a:p>
        </p:txBody>
      </p:sp>
      <p:sp>
        <p:nvSpPr>
          <p:cNvPr id="107" name="Google Shape;143;p15"/>
          <p:cNvSpPr/>
          <p:nvPr/>
        </p:nvSpPr>
        <p:spPr>
          <a:xfrm>
            <a:off x="5996713" y="3445492"/>
            <a:ext cx="515453" cy="294999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SM</a:t>
            </a:r>
            <a:endParaRPr/>
          </a:p>
        </p:txBody>
      </p:sp>
      <p:sp>
        <p:nvSpPr>
          <p:cNvPr id="108" name="Google Shape;144;p15"/>
          <p:cNvSpPr/>
          <p:nvPr/>
        </p:nvSpPr>
        <p:spPr>
          <a:xfrm>
            <a:off x="1473921" y="3068960"/>
            <a:ext cx="515453" cy="294999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SM</a:t>
            </a:r>
            <a:endParaRPr/>
          </a:p>
        </p:txBody>
      </p:sp>
      <p:sp>
        <p:nvSpPr>
          <p:cNvPr id="109" name="Google Shape;145;p15"/>
          <p:cNvSpPr/>
          <p:nvPr/>
        </p:nvSpPr>
        <p:spPr>
          <a:xfrm>
            <a:off x="2132447" y="3068960"/>
            <a:ext cx="515453" cy="294999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SM</a:t>
            </a:r>
            <a:endParaRPr/>
          </a:p>
        </p:txBody>
      </p:sp>
      <p:sp>
        <p:nvSpPr>
          <p:cNvPr id="110" name="Google Shape;146;p15"/>
          <p:cNvSpPr/>
          <p:nvPr/>
        </p:nvSpPr>
        <p:spPr>
          <a:xfrm>
            <a:off x="7052331" y="3068960"/>
            <a:ext cx="515453" cy="294999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SM</a:t>
            </a:r>
            <a:endParaRPr/>
          </a:p>
        </p:txBody>
      </p:sp>
      <p:sp>
        <p:nvSpPr>
          <p:cNvPr id="111" name="Google Shape;147;p15"/>
          <p:cNvSpPr/>
          <p:nvPr/>
        </p:nvSpPr>
        <p:spPr>
          <a:xfrm>
            <a:off x="2762009" y="3068960"/>
            <a:ext cx="515453" cy="294999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SM</a:t>
            </a:r>
            <a:endParaRPr/>
          </a:p>
        </p:txBody>
      </p:sp>
      <p:sp>
        <p:nvSpPr>
          <p:cNvPr id="112" name="Google Shape;148;p15"/>
          <p:cNvSpPr/>
          <p:nvPr/>
        </p:nvSpPr>
        <p:spPr>
          <a:xfrm>
            <a:off x="3420535" y="3068960"/>
            <a:ext cx="515453" cy="294999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SM</a:t>
            </a:r>
            <a:endParaRPr/>
          </a:p>
        </p:txBody>
      </p:sp>
      <p:sp>
        <p:nvSpPr>
          <p:cNvPr id="113" name="Google Shape;149;p15"/>
          <p:cNvSpPr/>
          <p:nvPr/>
        </p:nvSpPr>
        <p:spPr>
          <a:xfrm>
            <a:off x="4050098" y="3068960"/>
            <a:ext cx="515453" cy="294999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SM</a:t>
            </a:r>
            <a:endParaRPr/>
          </a:p>
        </p:txBody>
      </p:sp>
      <p:sp>
        <p:nvSpPr>
          <p:cNvPr id="114" name="Google Shape;150;p15"/>
          <p:cNvSpPr/>
          <p:nvPr/>
        </p:nvSpPr>
        <p:spPr>
          <a:xfrm>
            <a:off x="4708624" y="3068960"/>
            <a:ext cx="515453" cy="294999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SM</a:t>
            </a:r>
            <a:endParaRPr/>
          </a:p>
        </p:txBody>
      </p:sp>
      <p:sp>
        <p:nvSpPr>
          <p:cNvPr id="115" name="Google Shape;151;p15"/>
          <p:cNvSpPr/>
          <p:nvPr/>
        </p:nvSpPr>
        <p:spPr>
          <a:xfrm>
            <a:off x="5338186" y="3068960"/>
            <a:ext cx="515453" cy="294999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SM</a:t>
            </a:r>
            <a:endParaRPr/>
          </a:p>
        </p:txBody>
      </p:sp>
      <p:sp>
        <p:nvSpPr>
          <p:cNvPr id="116" name="Google Shape;152;p15"/>
          <p:cNvSpPr/>
          <p:nvPr/>
        </p:nvSpPr>
        <p:spPr>
          <a:xfrm>
            <a:off x="5996713" y="3068960"/>
            <a:ext cx="515453" cy="294999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SM</a:t>
            </a:r>
            <a:endParaRPr/>
          </a:p>
        </p:txBody>
      </p:sp>
      <p:sp>
        <p:nvSpPr>
          <p:cNvPr id="117" name="矩形 116"/>
          <p:cNvSpPr/>
          <p:nvPr/>
        </p:nvSpPr>
        <p:spPr>
          <a:xfrm>
            <a:off x="467544" y="5724545"/>
            <a:ext cx="880612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/>
              <a:t>1: Adaptive memory-side last-level caching [ISCA19]</a:t>
            </a:r>
            <a:endParaRPr lang="zh-CN" altLang="en-US" sz="3200" dirty="0"/>
          </a:p>
        </p:txBody>
      </p:sp>
      <p:sp>
        <p:nvSpPr>
          <p:cNvPr id="125" name="矩形 124"/>
          <p:cNvSpPr/>
          <p:nvPr/>
        </p:nvSpPr>
        <p:spPr>
          <a:xfrm>
            <a:off x="1403648" y="3906608"/>
            <a:ext cx="6264696" cy="89054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0" name="矩形 129"/>
          <p:cNvSpPr/>
          <p:nvPr/>
        </p:nvSpPr>
        <p:spPr>
          <a:xfrm>
            <a:off x="1403648" y="2996952"/>
            <a:ext cx="6264696" cy="79208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1" name="矩形 130"/>
          <p:cNvSpPr/>
          <p:nvPr/>
        </p:nvSpPr>
        <p:spPr>
          <a:xfrm>
            <a:off x="1127151" y="2204864"/>
            <a:ext cx="800231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/>
              <a:t>2: SM partitioning in multitasking GPUs [ICS18]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12</a:t>
            </a:fld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1115616" y="1196752"/>
            <a:ext cx="7827656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/>
              <a:t>3: Slowdown prediction for multitasking GPUs</a:t>
            </a:r>
          </a:p>
          <a:p>
            <a:r>
              <a:rPr lang="en-US" altLang="zh-CN" sz="3200" dirty="0"/>
              <a:t>[ASPLOS20]</a:t>
            </a:r>
            <a:endParaRPr lang="zh-CN" altLang="en-US" sz="3200" dirty="0"/>
          </a:p>
        </p:txBody>
      </p:sp>
      <p:sp>
        <p:nvSpPr>
          <p:cNvPr id="118" name="矩形 117"/>
          <p:cNvSpPr/>
          <p:nvPr/>
        </p:nvSpPr>
        <p:spPr>
          <a:xfrm>
            <a:off x="1187624" y="2891117"/>
            <a:ext cx="6624736" cy="262611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9" name="任意多边形 118"/>
          <p:cNvSpPr/>
          <p:nvPr/>
        </p:nvSpPr>
        <p:spPr>
          <a:xfrm>
            <a:off x="251520" y="1988840"/>
            <a:ext cx="936104" cy="2244375"/>
          </a:xfrm>
          <a:custGeom>
            <a:avLst/>
            <a:gdLst>
              <a:gd name="connsiteX0" fmla="*/ 617122 w 617122"/>
              <a:gd name="connsiteY0" fmla="*/ 1282147 h 1282147"/>
              <a:gd name="connsiteX1" fmla="*/ 896 w 617122"/>
              <a:gd name="connsiteY1" fmla="*/ 586408 h 1282147"/>
              <a:gd name="connsiteX2" fmla="*/ 507792 w 617122"/>
              <a:gd name="connsiteY2" fmla="*/ 0 h 12821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17122" h="1282147">
                <a:moveTo>
                  <a:pt x="617122" y="1282147"/>
                </a:moveTo>
                <a:cubicBezTo>
                  <a:pt x="318120" y="1041123"/>
                  <a:pt x="19118" y="800099"/>
                  <a:pt x="896" y="586408"/>
                </a:cubicBezTo>
                <a:cubicBezTo>
                  <a:pt x="-17326" y="372717"/>
                  <a:pt x="245233" y="186358"/>
                  <a:pt x="507792" y="0"/>
                </a:cubicBezTo>
              </a:path>
            </a:pathLst>
          </a:cu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接箭头连接符 5"/>
          <p:cNvCxnSpPr/>
          <p:nvPr/>
        </p:nvCxnSpPr>
        <p:spPr>
          <a:xfrm flipH="1">
            <a:off x="3866086" y="4797152"/>
            <a:ext cx="512556" cy="1008112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直接箭头连接符 119"/>
          <p:cNvCxnSpPr/>
          <p:nvPr/>
        </p:nvCxnSpPr>
        <p:spPr>
          <a:xfrm flipH="1" flipV="1">
            <a:off x="4347851" y="2713275"/>
            <a:ext cx="183191" cy="355685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3467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" grpId="0"/>
      <p:bldP spid="125" grpId="0" animBg="1"/>
      <p:bldP spid="130" grpId="0" animBg="1"/>
      <p:bldP spid="131" grpId="0"/>
      <p:bldP spid="4" grpId="0"/>
      <p:bldP spid="118" grpId="0" animBg="1"/>
      <p:bldP spid="11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solidFill>
                  <a:srgbClr val="C00000"/>
                </a:solidFill>
              </a:rPr>
              <a:t>Three Contributions of the Talk</a:t>
            </a:r>
            <a:endParaRPr lang="zh-CN" altLang="en-US" sz="4000" dirty="0">
              <a:solidFill>
                <a:srgbClr val="C00000"/>
              </a:solidFill>
            </a:endParaRPr>
          </a:p>
        </p:txBody>
      </p:sp>
      <p:sp>
        <p:nvSpPr>
          <p:cNvPr id="64" name="Google Shape;100;p15"/>
          <p:cNvSpPr/>
          <p:nvPr/>
        </p:nvSpPr>
        <p:spPr>
          <a:xfrm>
            <a:off x="1473921" y="3445492"/>
            <a:ext cx="515453" cy="294999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SM</a:t>
            </a:r>
            <a:endParaRPr/>
          </a:p>
        </p:txBody>
      </p:sp>
      <p:sp>
        <p:nvSpPr>
          <p:cNvPr id="65" name="Google Shape;101;p15"/>
          <p:cNvSpPr/>
          <p:nvPr/>
        </p:nvSpPr>
        <p:spPr>
          <a:xfrm>
            <a:off x="2132447" y="3445492"/>
            <a:ext cx="515453" cy="294999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SM</a:t>
            </a:r>
            <a:endParaRPr dirty="0"/>
          </a:p>
        </p:txBody>
      </p:sp>
      <p:sp>
        <p:nvSpPr>
          <p:cNvPr id="66" name="Google Shape;102;p15"/>
          <p:cNvSpPr/>
          <p:nvPr/>
        </p:nvSpPr>
        <p:spPr>
          <a:xfrm>
            <a:off x="7052331" y="3445492"/>
            <a:ext cx="515453" cy="294999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SM</a:t>
            </a:r>
            <a:endParaRPr/>
          </a:p>
        </p:txBody>
      </p:sp>
      <p:cxnSp>
        <p:nvCxnSpPr>
          <p:cNvPr id="67" name="Google Shape;103;p15"/>
          <p:cNvCxnSpPr/>
          <p:nvPr/>
        </p:nvCxnSpPr>
        <p:spPr>
          <a:xfrm>
            <a:off x="6619604" y="3496604"/>
            <a:ext cx="333614" cy="2224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68" name="Google Shape;104;p15"/>
          <p:cNvSpPr/>
          <p:nvPr/>
        </p:nvSpPr>
        <p:spPr>
          <a:xfrm>
            <a:off x="1473921" y="3946997"/>
            <a:ext cx="6147762" cy="294999"/>
          </a:xfrm>
          <a:prstGeom prst="rect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Network-on-Chip (NoC)</a:t>
            </a:r>
            <a:endParaRPr/>
          </a:p>
        </p:txBody>
      </p:sp>
      <p:sp>
        <p:nvSpPr>
          <p:cNvPr id="69" name="Google Shape;105;p15"/>
          <p:cNvSpPr/>
          <p:nvPr/>
        </p:nvSpPr>
        <p:spPr>
          <a:xfrm>
            <a:off x="1473921" y="4835361"/>
            <a:ext cx="1363432" cy="465847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Memory 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Controller</a:t>
            </a:r>
            <a:endParaRPr/>
          </a:p>
        </p:txBody>
      </p:sp>
      <p:cxnSp>
        <p:nvCxnSpPr>
          <p:cNvPr id="70" name="Google Shape;106;p15"/>
          <p:cNvCxnSpPr/>
          <p:nvPr/>
        </p:nvCxnSpPr>
        <p:spPr>
          <a:xfrm rot="10800000" flipH="1">
            <a:off x="1943521" y="4566952"/>
            <a:ext cx="527769" cy="8153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71" name="Google Shape;107;p15"/>
          <p:cNvCxnSpPr/>
          <p:nvPr/>
        </p:nvCxnSpPr>
        <p:spPr>
          <a:xfrm rot="10800000" flipH="1">
            <a:off x="5823484" y="4849351"/>
            <a:ext cx="328180" cy="63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dot"/>
            <a:round/>
            <a:headEnd type="none" w="med" len="med"/>
            <a:tailEnd type="none" w="med" len="med"/>
          </a:ln>
        </p:spPr>
      </p:cxnSp>
      <p:grpSp>
        <p:nvGrpSpPr>
          <p:cNvPr id="72" name="Google Shape;108;p15"/>
          <p:cNvGrpSpPr/>
          <p:nvPr/>
        </p:nvGrpSpPr>
        <p:grpSpPr>
          <a:xfrm>
            <a:off x="1403648" y="4347062"/>
            <a:ext cx="582828" cy="371467"/>
            <a:chOff x="341325" y="2807850"/>
            <a:chExt cx="482700" cy="300700"/>
          </a:xfrm>
        </p:grpSpPr>
        <p:sp>
          <p:nvSpPr>
            <p:cNvPr id="73" name="Google Shape;109;p15"/>
            <p:cNvSpPr/>
            <p:nvPr/>
          </p:nvSpPr>
          <p:spPr>
            <a:xfrm>
              <a:off x="399525" y="2869750"/>
              <a:ext cx="366300" cy="238800"/>
            </a:xfrm>
            <a:prstGeom prst="rect">
              <a:avLst/>
            </a:prstGeom>
            <a:solidFill>
              <a:srgbClr val="6AA84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10;p15"/>
            <p:cNvSpPr txBox="1"/>
            <p:nvPr/>
          </p:nvSpPr>
          <p:spPr>
            <a:xfrm>
              <a:off x="341325" y="2807850"/>
              <a:ext cx="482700" cy="214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LLC</a:t>
              </a:r>
              <a:endParaRPr/>
            </a:p>
          </p:txBody>
        </p:sp>
      </p:grpSp>
      <p:grpSp>
        <p:nvGrpSpPr>
          <p:cNvPr id="75" name="Google Shape;111;p15"/>
          <p:cNvGrpSpPr/>
          <p:nvPr/>
        </p:nvGrpSpPr>
        <p:grpSpPr>
          <a:xfrm>
            <a:off x="2323711" y="4347062"/>
            <a:ext cx="582828" cy="371467"/>
            <a:chOff x="341325" y="2807850"/>
            <a:chExt cx="482700" cy="300700"/>
          </a:xfrm>
        </p:grpSpPr>
        <p:sp>
          <p:nvSpPr>
            <p:cNvPr id="76" name="Google Shape;112;p15"/>
            <p:cNvSpPr/>
            <p:nvPr/>
          </p:nvSpPr>
          <p:spPr>
            <a:xfrm>
              <a:off x="399525" y="2869750"/>
              <a:ext cx="366300" cy="238800"/>
            </a:xfrm>
            <a:prstGeom prst="rect">
              <a:avLst/>
            </a:prstGeom>
            <a:solidFill>
              <a:srgbClr val="6AA84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113;p15"/>
            <p:cNvSpPr txBox="1"/>
            <p:nvPr/>
          </p:nvSpPr>
          <p:spPr>
            <a:xfrm>
              <a:off x="341325" y="2807850"/>
              <a:ext cx="482700" cy="214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LLC</a:t>
              </a:r>
              <a:endParaRPr/>
            </a:p>
          </p:txBody>
        </p:sp>
      </p:grpSp>
      <p:sp>
        <p:nvSpPr>
          <p:cNvPr id="78" name="Google Shape;114;p15"/>
          <p:cNvSpPr/>
          <p:nvPr/>
        </p:nvSpPr>
        <p:spPr>
          <a:xfrm>
            <a:off x="4418123" y="4835361"/>
            <a:ext cx="1363432" cy="465847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Memory 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Controller</a:t>
            </a:r>
            <a:endParaRPr dirty="0"/>
          </a:p>
        </p:txBody>
      </p:sp>
      <p:cxnSp>
        <p:nvCxnSpPr>
          <p:cNvPr id="79" name="Google Shape;115;p15"/>
          <p:cNvCxnSpPr/>
          <p:nvPr/>
        </p:nvCxnSpPr>
        <p:spPr>
          <a:xfrm rot="10800000" flipH="1">
            <a:off x="4887724" y="4566952"/>
            <a:ext cx="527769" cy="8153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dot"/>
            <a:round/>
            <a:headEnd type="none" w="med" len="med"/>
            <a:tailEnd type="none" w="med" len="med"/>
          </a:ln>
        </p:spPr>
      </p:cxnSp>
      <p:grpSp>
        <p:nvGrpSpPr>
          <p:cNvPr id="80" name="Google Shape;116;p15"/>
          <p:cNvGrpSpPr/>
          <p:nvPr/>
        </p:nvGrpSpPr>
        <p:grpSpPr>
          <a:xfrm>
            <a:off x="4347851" y="4347062"/>
            <a:ext cx="582828" cy="371467"/>
            <a:chOff x="341325" y="2807850"/>
            <a:chExt cx="482700" cy="300700"/>
          </a:xfrm>
        </p:grpSpPr>
        <p:sp>
          <p:nvSpPr>
            <p:cNvPr id="81" name="Google Shape;117;p15"/>
            <p:cNvSpPr/>
            <p:nvPr/>
          </p:nvSpPr>
          <p:spPr>
            <a:xfrm>
              <a:off x="399525" y="2869750"/>
              <a:ext cx="366300" cy="238800"/>
            </a:xfrm>
            <a:prstGeom prst="rect">
              <a:avLst/>
            </a:prstGeom>
            <a:solidFill>
              <a:srgbClr val="6AA84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118;p15"/>
            <p:cNvSpPr txBox="1"/>
            <p:nvPr/>
          </p:nvSpPr>
          <p:spPr>
            <a:xfrm>
              <a:off x="341325" y="2807850"/>
              <a:ext cx="482700" cy="214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LLC</a:t>
              </a:r>
              <a:endParaRPr/>
            </a:p>
          </p:txBody>
        </p:sp>
      </p:grpSp>
      <p:grpSp>
        <p:nvGrpSpPr>
          <p:cNvPr id="83" name="Google Shape;119;p15"/>
          <p:cNvGrpSpPr/>
          <p:nvPr/>
        </p:nvGrpSpPr>
        <p:grpSpPr>
          <a:xfrm>
            <a:off x="5267914" y="4347062"/>
            <a:ext cx="582828" cy="371467"/>
            <a:chOff x="341325" y="2807850"/>
            <a:chExt cx="482700" cy="300700"/>
          </a:xfrm>
        </p:grpSpPr>
        <p:sp>
          <p:nvSpPr>
            <p:cNvPr id="84" name="Google Shape;120;p15"/>
            <p:cNvSpPr/>
            <p:nvPr/>
          </p:nvSpPr>
          <p:spPr>
            <a:xfrm>
              <a:off x="399525" y="2869750"/>
              <a:ext cx="366300" cy="238800"/>
            </a:xfrm>
            <a:prstGeom prst="rect">
              <a:avLst/>
            </a:prstGeom>
            <a:solidFill>
              <a:srgbClr val="6AA84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121;p15"/>
            <p:cNvSpPr txBox="1"/>
            <p:nvPr/>
          </p:nvSpPr>
          <p:spPr>
            <a:xfrm>
              <a:off x="341325" y="2807850"/>
              <a:ext cx="482700" cy="214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/>
                <a:t>LLC</a:t>
              </a:r>
              <a:endParaRPr dirty="0"/>
            </a:p>
          </p:txBody>
        </p:sp>
      </p:grpSp>
      <p:sp>
        <p:nvSpPr>
          <p:cNvPr id="86" name="Google Shape;122;p15"/>
          <p:cNvSpPr/>
          <p:nvPr/>
        </p:nvSpPr>
        <p:spPr>
          <a:xfrm>
            <a:off x="2946022" y="4835361"/>
            <a:ext cx="1363432" cy="465847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Memory 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Controller</a:t>
            </a:r>
            <a:endParaRPr/>
          </a:p>
        </p:txBody>
      </p:sp>
      <p:cxnSp>
        <p:nvCxnSpPr>
          <p:cNvPr id="87" name="Google Shape;123;p15"/>
          <p:cNvCxnSpPr/>
          <p:nvPr/>
        </p:nvCxnSpPr>
        <p:spPr>
          <a:xfrm rot="10800000" flipH="1">
            <a:off x="3415622" y="4566952"/>
            <a:ext cx="527769" cy="8153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dot"/>
            <a:round/>
            <a:headEnd type="none" w="med" len="med"/>
            <a:tailEnd type="none" w="med" len="med"/>
          </a:ln>
        </p:spPr>
      </p:cxnSp>
      <p:grpSp>
        <p:nvGrpSpPr>
          <p:cNvPr id="88" name="Google Shape;124;p15"/>
          <p:cNvGrpSpPr/>
          <p:nvPr/>
        </p:nvGrpSpPr>
        <p:grpSpPr>
          <a:xfrm>
            <a:off x="2875749" y="4347062"/>
            <a:ext cx="582828" cy="371467"/>
            <a:chOff x="341325" y="2807850"/>
            <a:chExt cx="482700" cy="300700"/>
          </a:xfrm>
        </p:grpSpPr>
        <p:sp>
          <p:nvSpPr>
            <p:cNvPr id="89" name="Google Shape;125;p15"/>
            <p:cNvSpPr/>
            <p:nvPr/>
          </p:nvSpPr>
          <p:spPr>
            <a:xfrm>
              <a:off x="399525" y="2869750"/>
              <a:ext cx="366300" cy="238800"/>
            </a:xfrm>
            <a:prstGeom prst="rect">
              <a:avLst/>
            </a:prstGeom>
            <a:solidFill>
              <a:srgbClr val="6AA84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126;p15"/>
            <p:cNvSpPr txBox="1"/>
            <p:nvPr/>
          </p:nvSpPr>
          <p:spPr>
            <a:xfrm>
              <a:off x="341325" y="2807850"/>
              <a:ext cx="482700" cy="214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LLC</a:t>
              </a:r>
              <a:endParaRPr/>
            </a:p>
          </p:txBody>
        </p:sp>
      </p:grpSp>
      <p:grpSp>
        <p:nvGrpSpPr>
          <p:cNvPr id="91" name="Google Shape;127;p15"/>
          <p:cNvGrpSpPr/>
          <p:nvPr/>
        </p:nvGrpSpPr>
        <p:grpSpPr>
          <a:xfrm>
            <a:off x="3795813" y="4347062"/>
            <a:ext cx="582828" cy="371467"/>
            <a:chOff x="341325" y="2807850"/>
            <a:chExt cx="482700" cy="300700"/>
          </a:xfrm>
        </p:grpSpPr>
        <p:sp>
          <p:nvSpPr>
            <p:cNvPr id="92" name="Google Shape;128;p15"/>
            <p:cNvSpPr/>
            <p:nvPr/>
          </p:nvSpPr>
          <p:spPr>
            <a:xfrm>
              <a:off x="399525" y="2869750"/>
              <a:ext cx="366300" cy="238800"/>
            </a:xfrm>
            <a:prstGeom prst="rect">
              <a:avLst/>
            </a:prstGeom>
            <a:solidFill>
              <a:srgbClr val="6AA84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129;p15"/>
            <p:cNvSpPr txBox="1"/>
            <p:nvPr/>
          </p:nvSpPr>
          <p:spPr>
            <a:xfrm>
              <a:off x="341325" y="2807850"/>
              <a:ext cx="482700" cy="214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LLC</a:t>
              </a:r>
              <a:endParaRPr/>
            </a:p>
          </p:txBody>
        </p:sp>
      </p:grpSp>
      <p:sp>
        <p:nvSpPr>
          <p:cNvPr id="94" name="Google Shape;130;p15"/>
          <p:cNvSpPr/>
          <p:nvPr/>
        </p:nvSpPr>
        <p:spPr>
          <a:xfrm>
            <a:off x="6258250" y="4835361"/>
            <a:ext cx="1363432" cy="465847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Memory 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Controller</a:t>
            </a:r>
            <a:endParaRPr/>
          </a:p>
        </p:txBody>
      </p:sp>
      <p:cxnSp>
        <p:nvCxnSpPr>
          <p:cNvPr id="95" name="Google Shape;131;p15"/>
          <p:cNvCxnSpPr/>
          <p:nvPr/>
        </p:nvCxnSpPr>
        <p:spPr>
          <a:xfrm rot="10800000" flipH="1">
            <a:off x="6727850" y="4566952"/>
            <a:ext cx="527769" cy="8153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dot"/>
            <a:round/>
            <a:headEnd type="none" w="med" len="med"/>
            <a:tailEnd type="none" w="med" len="med"/>
          </a:ln>
        </p:spPr>
      </p:cxnSp>
      <p:grpSp>
        <p:nvGrpSpPr>
          <p:cNvPr id="96" name="Google Shape;132;p15"/>
          <p:cNvGrpSpPr/>
          <p:nvPr/>
        </p:nvGrpSpPr>
        <p:grpSpPr>
          <a:xfrm>
            <a:off x="6187977" y="4347062"/>
            <a:ext cx="582828" cy="371467"/>
            <a:chOff x="341325" y="2807850"/>
            <a:chExt cx="482700" cy="300700"/>
          </a:xfrm>
        </p:grpSpPr>
        <p:sp>
          <p:nvSpPr>
            <p:cNvPr id="97" name="Google Shape;133;p15"/>
            <p:cNvSpPr/>
            <p:nvPr/>
          </p:nvSpPr>
          <p:spPr>
            <a:xfrm>
              <a:off x="399525" y="2869750"/>
              <a:ext cx="366300" cy="238800"/>
            </a:xfrm>
            <a:prstGeom prst="rect">
              <a:avLst/>
            </a:prstGeom>
            <a:solidFill>
              <a:srgbClr val="6AA84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134;p15"/>
            <p:cNvSpPr txBox="1"/>
            <p:nvPr/>
          </p:nvSpPr>
          <p:spPr>
            <a:xfrm>
              <a:off x="341325" y="2807850"/>
              <a:ext cx="482700" cy="214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LLC</a:t>
              </a:r>
              <a:endParaRPr/>
            </a:p>
          </p:txBody>
        </p:sp>
      </p:grpSp>
      <p:grpSp>
        <p:nvGrpSpPr>
          <p:cNvPr id="99" name="Google Shape;135;p15"/>
          <p:cNvGrpSpPr/>
          <p:nvPr/>
        </p:nvGrpSpPr>
        <p:grpSpPr>
          <a:xfrm>
            <a:off x="7108040" y="4347062"/>
            <a:ext cx="582828" cy="371467"/>
            <a:chOff x="341325" y="2807850"/>
            <a:chExt cx="482700" cy="300700"/>
          </a:xfrm>
        </p:grpSpPr>
        <p:sp>
          <p:nvSpPr>
            <p:cNvPr id="100" name="Google Shape;136;p15"/>
            <p:cNvSpPr/>
            <p:nvPr/>
          </p:nvSpPr>
          <p:spPr>
            <a:xfrm>
              <a:off x="399525" y="2869750"/>
              <a:ext cx="366300" cy="238800"/>
            </a:xfrm>
            <a:prstGeom prst="rect">
              <a:avLst/>
            </a:prstGeom>
            <a:solidFill>
              <a:srgbClr val="6AA84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37;p15"/>
            <p:cNvSpPr txBox="1"/>
            <p:nvPr/>
          </p:nvSpPr>
          <p:spPr>
            <a:xfrm>
              <a:off x="341325" y="2807850"/>
              <a:ext cx="482700" cy="214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LLC</a:t>
              </a:r>
              <a:endParaRPr/>
            </a:p>
          </p:txBody>
        </p:sp>
      </p:grpSp>
      <p:sp>
        <p:nvSpPr>
          <p:cNvPr id="102" name="Google Shape;138;p15"/>
          <p:cNvSpPr/>
          <p:nvPr/>
        </p:nvSpPr>
        <p:spPr>
          <a:xfrm>
            <a:off x="2762009" y="3445492"/>
            <a:ext cx="515453" cy="294999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SM</a:t>
            </a:r>
            <a:endParaRPr/>
          </a:p>
        </p:txBody>
      </p:sp>
      <p:sp>
        <p:nvSpPr>
          <p:cNvPr id="103" name="Google Shape;139;p15"/>
          <p:cNvSpPr/>
          <p:nvPr/>
        </p:nvSpPr>
        <p:spPr>
          <a:xfrm>
            <a:off x="3420535" y="3445492"/>
            <a:ext cx="515453" cy="294999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SM</a:t>
            </a:r>
            <a:endParaRPr/>
          </a:p>
        </p:txBody>
      </p:sp>
      <p:sp>
        <p:nvSpPr>
          <p:cNvPr id="104" name="Google Shape;140;p15"/>
          <p:cNvSpPr/>
          <p:nvPr/>
        </p:nvSpPr>
        <p:spPr>
          <a:xfrm>
            <a:off x="4050098" y="3445492"/>
            <a:ext cx="515453" cy="294999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SM</a:t>
            </a:r>
            <a:endParaRPr/>
          </a:p>
        </p:txBody>
      </p:sp>
      <p:sp>
        <p:nvSpPr>
          <p:cNvPr id="105" name="Google Shape;141;p15"/>
          <p:cNvSpPr/>
          <p:nvPr/>
        </p:nvSpPr>
        <p:spPr>
          <a:xfrm>
            <a:off x="4708624" y="3445492"/>
            <a:ext cx="515453" cy="294999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SM</a:t>
            </a:r>
            <a:endParaRPr/>
          </a:p>
        </p:txBody>
      </p:sp>
      <p:sp>
        <p:nvSpPr>
          <p:cNvPr id="106" name="Google Shape;142;p15"/>
          <p:cNvSpPr/>
          <p:nvPr/>
        </p:nvSpPr>
        <p:spPr>
          <a:xfrm>
            <a:off x="5338186" y="3445492"/>
            <a:ext cx="515453" cy="294999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SM</a:t>
            </a:r>
            <a:endParaRPr/>
          </a:p>
        </p:txBody>
      </p:sp>
      <p:sp>
        <p:nvSpPr>
          <p:cNvPr id="107" name="Google Shape;143;p15"/>
          <p:cNvSpPr/>
          <p:nvPr/>
        </p:nvSpPr>
        <p:spPr>
          <a:xfrm>
            <a:off x="5996713" y="3445492"/>
            <a:ext cx="515453" cy="294999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SM</a:t>
            </a:r>
            <a:endParaRPr/>
          </a:p>
        </p:txBody>
      </p:sp>
      <p:sp>
        <p:nvSpPr>
          <p:cNvPr id="108" name="Google Shape;144;p15"/>
          <p:cNvSpPr/>
          <p:nvPr/>
        </p:nvSpPr>
        <p:spPr>
          <a:xfrm>
            <a:off x="1473921" y="3068960"/>
            <a:ext cx="515453" cy="294999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SM</a:t>
            </a:r>
            <a:endParaRPr/>
          </a:p>
        </p:txBody>
      </p:sp>
      <p:sp>
        <p:nvSpPr>
          <p:cNvPr id="109" name="Google Shape;145;p15"/>
          <p:cNvSpPr/>
          <p:nvPr/>
        </p:nvSpPr>
        <p:spPr>
          <a:xfrm>
            <a:off x="2132447" y="3068960"/>
            <a:ext cx="515453" cy="294999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SM</a:t>
            </a:r>
            <a:endParaRPr/>
          </a:p>
        </p:txBody>
      </p:sp>
      <p:sp>
        <p:nvSpPr>
          <p:cNvPr id="110" name="Google Shape;146;p15"/>
          <p:cNvSpPr/>
          <p:nvPr/>
        </p:nvSpPr>
        <p:spPr>
          <a:xfrm>
            <a:off x="7052331" y="3068960"/>
            <a:ext cx="515453" cy="294999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SM</a:t>
            </a:r>
            <a:endParaRPr/>
          </a:p>
        </p:txBody>
      </p:sp>
      <p:sp>
        <p:nvSpPr>
          <p:cNvPr id="111" name="Google Shape;147;p15"/>
          <p:cNvSpPr/>
          <p:nvPr/>
        </p:nvSpPr>
        <p:spPr>
          <a:xfrm>
            <a:off x="2762009" y="3068960"/>
            <a:ext cx="515453" cy="294999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SM</a:t>
            </a:r>
            <a:endParaRPr/>
          </a:p>
        </p:txBody>
      </p:sp>
      <p:sp>
        <p:nvSpPr>
          <p:cNvPr id="112" name="Google Shape;148;p15"/>
          <p:cNvSpPr/>
          <p:nvPr/>
        </p:nvSpPr>
        <p:spPr>
          <a:xfrm>
            <a:off x="3420535" y="3068960"/>
            <a:ext cx="515453" cy="294999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SM</a:t>
            </a:r>
            <a:endParaRPr/>
          </a:p>
        </p:txBody>
      </p:sp>
      <p:sp>
        <p:nvSpPr>
          <p:cNvPr id="113" name="Google Shape;149;p15"/>
          <p:cNvSpPr/>
          <p:nvPr/>
        </p:nvSpPr>
        <p:spPr>
          <a:xfrm>
            <a:off x="4050098" y="3068960"/>
            <a:ext cx="515453" cy="294999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SM</a:t>
            </a:r>
            <a:endParaRPr/>
          </a:p>
        </p:txBody>
      </p:sp>
      <p:sp>
        <p:nvSpPr>
          <p:cNvPr id="114" name="Google Shape;150;p15"/>
          <p:cNvSpPr/>
          <p:nvPr/>
        </p:nvSpPr>
        <p:spPr>
          <a:xfrm>
            <a:off x="4708624" y="3068960"/>
            <a:ext cx="515453" cy="294999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SM</a:t>
            </a:r>
            <a:endParaRPr/>
          </a:p>
        </p:txBody>
      </p:sp>
      <p:sp>
        <p:nvSpPr>
          <p:cNvPr id="115" name="Google Shape;151;p15"/>
          <p:cNvSpPr/>
          <p:nvPr/>
        </p:nvSpPr>
        <p:spPr>
          <a:xfrm>
            <a:off x="5338186" y="3068960"/>
            <a:ext cx="515453" cy="294999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SM</a:t>
            </a:r>
            <a:endParaRPr/>
          </a:p>
        </p:txBody>
      </p:sp>
      <p:sp>
        <p:nvSpPr>
          <p:cNvPr id="116" name="Google Shape;152;p15"/>
          <p:cNvSpPr/>
          <p:nvPr/>
        </p:nvSpPr>
        <p:spPr>
          <a:xfrm>
            <a:off x="5996713" y="3068960"/>
            <a:ext cx="515453" cy="294999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SM</a:t>
            </a:r>
            <a:endParaRPr/>
          </a:p>
        </p:txBody>
      </p:sp>
      <p:sp>
        <p:nvSpPr>
          <p:cNvPr id="117" name="矩形 116"/>
          <p:cNvSpPr/>
          <p:nvPr/>
        </p:nvSpPr>
        <p:spPr>
          <a:xfrm>
            <a:off x="683568" y="5724545"/>
            <a:ext cx="746993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/>
              <a:t>1: Adaptive memory-side last-level caching</a:t>
            </a:r>
            <a:endParaRPr lang="zh-CN" altLang="en-US" sz="3200" b="1" dirty="0"/>
          </a:p>
        </p:txBody>
      </p:sp>
      <p:sp>
        <p:nvSpPr>
          <p:cNvPr id="125" name="矩形 124"/>
          <p:cNvSpPr/>
          <p:nvPr/>
        </p:nvSpPr>
        <p:spPr>
          <a:xfrm>
            <a:off x="1403648" y="3906608"/>
            <a:ext cx="6264696" cy="89054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0" name="矩形 129"/>
          <p:cNvSpPr/>
          <p:nvPr/>
        </p:nvSpPr>
        <p:spPr>
          <a:xfrm>
            <a:off x="1403648" y="2996952"/>
            <a:ext cx="6264696" cy="792088"/>
          </a:xfrm>
          <a:prstGeom prst="rect">
            <a:avLst/>
          </a:prstGeom>
          <a:noFill/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31" name="矩形 130"/>
          <p:cNvSpPr/>
          <p:nvPr/>
        </p:nvSpPr>
        <p:spPr>
          <a:xfrm>
            <a:off x="1187624" y="2204864"/>
            <a:ext cx="672632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>
                <a:solidFill>
                  <a:schemeClr val="bg1">
                    <a:lumMod val="85000"/>
                  </a:schemeClr>
                </a:solidFill>
              </a:rPr>
              <a:t>2: SM partitioning in multitasking GPUs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13</a:t>
            </a:fld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941325" y="1620089"/>
            <a:ext cx="782765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>
                <a:solidFill>
                  <a:schemeClr val="bg1">
                    <a:lumMod val="85000"/>
                  </a:schemeClr>
                </a:solidFill>
              </a:rPr>
              <a:t>3: Slowdown prediction for multitasking GPUs</a:t>
            </a:r>
            <a:endParaRPr lang="zh-CN" altLang="en-US" sz="3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18" name="矩形 117"/>
          <p:cNvSpPr/>
          <p:nvPr/>
        </p:nvSpPr>
        <p:spPr>
          <a:xfrm>
            <a:off x="1187624" y="2891117"/>
            <a:ext cx="6624736" cy="2626116"/>
          </a:xfrm>
          <a:prstGeom prst="rect">
            <a:avLst/>
          </a:prstGeom>
          <a:noFill/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19" name="任意多边形 118"/>
          <p:cNvSpPr/>
          <p:nvPr/>
        </p:nvSpPr>
        <p:spPr>
          <a:xfrm>
            <a:off x="251520" y="1988840"/>
            <a:ext cx="936104" cy="2244375"/>
          </a:xfrm>
          <a:custGeom>
            <a:avLst/>
            <a:gdLst>
              <a:gd name="connsiteX0" fmla="*/ 617122 w 617122"/>
              <a:gd name="connsiteY0" fmla="*/ 1282147 h 1282147"/>
              <a:gd name="connsiteX1" fmla="*/ 896 w 617122"/>
              <a:gd name="connsiteY1" fmla="*/ 586408 h 1282147"/>
              <a:gd name="connsiteX2" fmla="*/ 507792 w 617122"/>
              <a:gd name="connsiteY2" fmla="*/ 0 h 12821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17122" h="1282147">
                <a:moveTo>
                  <a:pt x="617122" y="1282147"/>
                </a:moveTo>
                <a:cubicBezTo>
                  <a:pt x="318120" y="1041123"/>
                  <a:pt x="19118" y="800099"/>
                  <a:pt x="896" y="586408"/>
                </a:cubicBezTo>
                <a:cubicBezTo>
                  <a:pt x="-17326" y="372717"/>
                  <a:pt x="245233" y="186358"/>
                  <a:pt x="507792" y="0"/>
                </a:cubicBezTo>
              </a:path>
            </a:pathLst>
          </a:custGeom>
          <a:ln w="28575">
            <a:solidFill>
              <a:schemeClr val="bg1">
                <a:lumMod val="8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85000"/>
                </a:schemeClr>
              </a:solidFill>
            </a:endParaRPr>
          </a:p>
        </p:txBody>
      </p:sp>
      <p:cxnSp>
        <p:nvCxnSpPr>
          <p:cNvPr id="6" name="直接箭头连接符 5"/>
          <p:cNvCxnSpPr/>
          <p:nvPr/>
        </p:nvCxnSpPr>
        <p:spPr>
          <a:xfrm flipH="1">
            <a:off x="3866086" y="4797152"/>
            <a:ext cx="512556" cy="1008112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直接箭头连接符 119"/>
          <p:cNvCxnSpPr/>
          <p:nvPr/>
        </p:nvCxnSpPr>
        <p:spPr>
          <a:xfrm flipH="1" flipV="1">
            <a:off x="4347851" y="2713275"/>
            <a:ext cx="183191" cy="355685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21310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spcFirstLastPara="1" vert="horz" wrap="square" lIns="91440" tIns="45720" rIns="91440" bIns="45720" rtlCol="0" anchor="ctr" anchorCtr="0">
            <a:normAutofit/>
          </a:bodyPr>
          <a:lstStyle/>
          <a:p>
            <a:pPr>
              <a:spcBef>
                <a:spcPct val="0"/>
              </a:spcBef>
            </a:pPr>
            <a:r>
              <a:rPr lang="en-US" sz="4000" dirty="0">
                <a:solidFill>
                  <a:srgbClr val="C00000"/>
                </a:solidFill>
              </a:rPr>
              <a:t>Shared LLC in Many-Core GPUs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1699" y="1446509"/>
            <a:ext cx="8364757" cy="1782959"/>
          </a:xfrm>
        </p:spPr>
        <p:txBody>
          <a:bodyPr/>
          <a:lstStyle/>
          <a:p>
            <a:pPr marL="114300" indent="0">
              <a:buSzPct val="100000"/>
              <a:buNone/>
            </a:pPr>
            <a:r>
              <a:rPr lang="en-US" sz="3200" dirty="0"/>
              <a:t>GPUs adopt shared Last Level Cache (LLC) </a:t>
            </a:r>
            <a:r>
              <a:rPr lang="en-US" sz="3200" dirty="0">
                <a:sym typeface="Wingdings" pitchFamily="2" charset="2"/>
              </a:rPr>
              <a:t></a:t>
            </a:r>
            <a:r>
              <a:rPr lang="en-US" sz="3200" dirty="0"/>
              <a:t>High cache capacity</a:t>
            </a:r>
          </a:p>
          <a:p>
            <a:pPr marL="114300" indent="0">
              <a:buClr>
                <a:schemeClr val="tx1">
                  <a:lumMod val="85000"/>
                  <a:lumOff val="15000"/>
                </a:schemeClr>
              </a:buClr>
              <a:buSzPct val="100000"/>
              <a:buNone/>
            </a:pP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buClr>
                <a:schemeClr val="tx1">
                  <a:lumMod val="85000"/>
                  <a:lumOff val="15000"/>
                </a:schemeClr>
              </a:buClr>
              <a:buSzPct val="100000"/>
            </a:pP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mtClean="0"/>
              <a:t>14</a:t>
            </a:fld>
            <a:endParaRPr lang="uk-UA"/>
          </a:p>
        </p:txBody>
      </p:sp>
      <p:sp>
        <p:nvSpPr>
          <p:cNvPr id="50" name="Google Shape;153;p15"/>
          <p:cNvSpPr txBox="1"/>
          <p:nvPr/>
        </p:nvSpPr>
        <p:spPr>
          <a:xfrm>
            <a:off x="0" y="5584289"/>
            <a:ext cx="9144000" cy="6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sz="3200" b="1" dirty="0">
                <a:solidFill>
                  <a:srgbClr val="C00000"/>
                </a:solidFill>
              </a:rPr>
              <a:t>Severe BW bottleneck for applications with concurrent accesses to shared data!!</a:t>
            </a:r>
          </a:p>
        </p:txBody>
      </p:sp>
      <p:sp>
        <p:nvSpPr>
          <p:cNvPr id="109" name="Google Shape;100;p15"/>
          <p:cNvSpPr/>
          <p:nvPr/>
        </p:nvSpPr>
        <p:spPr>
          <a:xfrm>
            <a:off x="6068401" y="3157460"/>
            <a:ext cx="515453" cy="294999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SM</a:t>
            </a:r>
            <a:endParaRPr/>
          </a:p>
        </p:txBody>
      </p:sp>
      <p:sp>
        <p:nvSpPr>
          <p:cNvPr id="110" name="Google Shape;101;p15"/>
          <p:cNvSpPr/>
          <p:nvPr/>
        </p:nvSpPr>
        <p:spPr>
          <a:xfrm>
            <a:off x="6726927" y="3157460"/>
            <a:ext cx="515453" cy="294999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SM</a:t>
            </a:r>
            <a:endParaRPr dirty="0"/>
          </a:p>
        </p:txBody>
      </p:sp>
      <p:sp>
        <p:nvSpPr>
          <p:cNvPr id="111" name="Google Shape;104;p15"/>
          <p:cNvSpPr/>
          <p:nvPr/>
        </p:nvSpPr>
        <p:spPr>
          <a:xfrm>
            <a:off x="6068401" y="3658965"/>
            <a:ext cx="2462067" cy="294999"/>
          </a:xfrm>
          <a:prstGeom prst="rect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Network-on-Chip (NoC)</a:t>
            </a:r>
            <a:endParaRPr dirty="0"/>
          </a:p>
        </p:txBody>
      </p:sp>
      <p:sp>
        <p:nvSpPr>
          <p:cNvPr id="112" name="Google Shape;105;p15"/>
          <p:cNvSpPr/>
          <p:nvPr/>
        </p:nvSpPr>
        <p:spPr>
          <a:xfrm>
            <a:off x="6068400" y="4642480"/>
            <a:ext cx="2248015" cy="370696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Memory Controller</a:t>
            </a:r>
            <a:endParaRPr dirty="0"/>
          </a:p>
        </p:txBody>
      </p:sp>
      <p:sp>
        <p:nvSpPr>
          <p:cNvPr id="113" name="Google Shape;109;p15"/>
          <p:cNvSpPr/>
          <p:nvPr/>
        </p:nvSpPr>
        <p:spPr>
          <a:xfrm>
            <a:off x="6068401" y="4160380"/>
            <a:ext cx="442283" cy="390990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0;p15"/>
          <p:cNvSpPr txBox="1"/>
          <p:nvPr/>
        </p:nvSpPr>
        <p:spPr>
          <a:xfrm>
            <a:off x="5998128" y="4059030"/>
            <a:ext cx="582828" cy="3516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5" name="Google Shape;112;p15"/>
          <p:cNvSpPr/>
          <p:nvPr/>
        </p:nvSpPr>
        <p:spPr>
          <a:xfrm>
            <a:off x="6651733" y="4160380"/>
            <a:ext cx="442283" cy="390990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3;p15"/>
          <p:cNvSpPr txBox="1"/>
          <p:nvPr/>
        </p:nvSpPr>
        <p:spPr>
          <a:xfrm>
            <a:off x="6581460" y="4135498"/>
            <a:ext cx="582828" cy="3516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LLC</a:t>
            </a:r>
            <a:endParaRPr dirty="0"/>
          </a:p>
        </p:txBody>
      </p:sp>
      <p:sp>
        <p:nvSpPr>
          <p:cNvPr id="117" name="Google Shape;138;p15"/>
          <p:cNvSpPr/>
          <p:nvPr/>
        </p:nvSpPr>
        <p:spPr>
          <a:xfrm>
            <a:off x="7356489" y="3157460"/>
            <a:ext cx="515453" cy="294999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SM</a:t>
            </a:r>
            <a:endParaRPr/>
          </a:p>
        </p:txBody>
      </p:sp>
      <p:sp>
        <p:nvSpPr>
          <p:cNvPr id="118" name="Google Shape;139;p15"/>
          <p:cNvSpPr/>
          <p:nvPr/>
        </p:nvSpPr>
        <p:spPr>
          <a:xfrm>
            <a:off x="8015015" y="3157460"/>
            <a:ext cx="515453" cy="294999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SM</a:t>
            </a:r>
            <a:endParaRPr/>
          </a:p>
        </p:txBody>
      </p:sp>
      <p:sp>
        <p:nvSpPr>
          <p:cNvPr id="119" name="Google Shape;144;p15"/>
          <p:cNvSpPr/>
          <p:nvPr/>
        </p:nvSpPr>
        <p:spPr>
          <a:xfrm>
            <a:off x="6068401" y="2780928"/>
            <a:ext cx="515453" cy="294999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SM</a:t>
            </a:r>
            <a:endParaRPr/>
          </a:p>
        </p:txBody>
      </p:sp>
      <p:sp>
        <p:nvSpPr>
          <p:cNvPr id="120" name="Google Shape;145;p15"/>
          <p:cNvSpPr/>
          <p:nvPr/>
        </p:nvSpPr>
        <p:spPr>
          <a:xfrm>
            <a:off x="6726927" y="2780928"/>
            <a:ext cx="515453" cy="294999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SM</a:t>
            </a:r>
            <a:endParaRPr/>
          </a:p>
        </p:txBody>
      </p:sp>
      <p:sp>
        <p:nvSpPr>
          <p:cNvPr id="121" name="Google Shape;147;p15"/>
          <p:cNvSpPr/>
          <p:nvPr/>
        </p:nvSpPr>
        <p:spPr>
          <a:xfrm>
            <a:off x="7356489" y="2780928"/>
            <a:ext cx="515453" cy="294999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SM</a:t>
            </a:r>
            <a:endParaRPr/>
          </a:p>
        </p:txBody>
      </p:sp>
      <p:sp>
        <p:nvSpPr>
          <p:cNvPr id="122" name="Google Shape;148;p15"/>
          <p:cNvSpPr/>
          <p:nvPr/>
        </p:nvSpPr>
        <p:spPr>
          <a:xfrm>
            <a:off x="8015015" y="2780928"/>
            <a:ext cx="515453" cy="294999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SM</a:t>
            </a:r>
            <a:endParaRPr/>
          </a:p>
        </p:txBody>
      </p:sp>
      <p:sp>
        <p:nvSpPr>
          <p:cNvPr id="127" name="Google Shape;109;p15"/>
          <p:cNvSpPr/>
          <p:nvPr/>
        </p:nvSpPr>
        <p:spPr>
          <a:xfrm>
            <a:off x="7220529" y="4156339"/>
            <a:ext cx="442283" cy="390990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10;p15"/>
          <p:cNvSpPr txBox="1"/>
          <p:nvPr/>
        </p:nvSpPr>
        <p:spPr>
          <a:xfrm>
            <a:off x="7150256" y="4131457"/>
            <a:ext cx="582828" cy="3516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LLC</a:t>
            </a:r>
            <a:endParaRPr/>
          </a:p>
        </p:txBody>
      </p:sp>
      <p:sp>
        <p:nvSpPr>
          <p:cNvPr id="129" name="Google Shape;112;p15"/>
          <p:cNvSpPr/>
          <p:nvPr/>
        </p:nvSpPr>
        <p:spPr>
          <a:xfrm>
            <a:off x="7803861" y="4156339"/>
            <a:ext cx="442283" cy="390990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13;p15"/>
          <p:cNvSpPr txBox="1"/>
          <p:nvPr/>
        </p:nvSpPr>
        <p:spPr>
          <a:xfrm>
            <a:off x="7733588" y="4131457"/>
            <a:ext cx="582828" cy="3516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LLC</a:t>
            </a:r>
            <a:endParaRPr/>
          </a:p>
        </p:txBody>
      </p:sp>
      <p:cxnSp>
        <p:nvCxnSpPr>
          <p:cNvPr id="131" name="直接连接符 130"/>
          <p:cNvCxnSpPr/>
          <p:nvPr/>
        </p:nvCxnSpPr>
        <p:spPr>
          <a:xfrm>
            <a:off x="8460432" y="4547329"/>
            <a:ext cx="144016" cy="0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直接连接符 131"/>
          <p:cNvCxnSpPr/>
          <p:nvPr/>
        </p:nvCxnSpPr>
        <p:spPr>
          <a:xfrm>
            <a:off x="8604448" y="3140968"/>
            <a:ext cx="144016" cy="0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6"/>
          <p:cNvCxnSpPr>
            <a:endCxn id="137" idx="0"/>
          </p:cNvCxnSpPr>
          <p:nvPr/>
        </p:nvCxnSpPr>
        <p:spPr>
          <a:xfrm>
            <a:off x="6224662" y="3452459"/>
            <a:ext cx="0" cy="777295"/>
          </a:xfrm>
          <a:prstGeom prst="straightConnector1">
            <a:avLst/>
          </a:prstGeom>
          <a:ln w="25400">
            <a:solidFill>
              <a:srgbClr val="C00000"/>
            </a:solidFill>
            <a:prstDash val="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6"/>
          <p:cNvCxnSpPr>
            <a:stCxn id="120" idx="2"/>
            <a:endCxn id="137" idx="0"/>
          </p:cNvCxnSpPr>
          <p:nvPr/>
        </p:nvCxnSpPr>
        <p:spPr>
          <a:xfrm flipH="1">
            <a:off x="6224662" y="3075927"/>
            <a:ext cx="759992" cy="1153827"/>
          </a:xfrm>
          <a:prstGeom prst="straightConnector1">
            <a:avLst/>
          </a:prstGeom>
          <a:ln w="25400">
            <a:solidFill>
              <a:srgbClr val="C00000"/>
            </a:solidFill>
            <a:prstDash val="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6"/>
          <p:cNvCxnSpPr>
            <a:endCxn id="137" idx="0"/>
          </p:cNvCxnSpPr>
          <p:nvPr/>
        </p:nvCxnSpPr>
        <p:spPr>
          <a:xfrm flipH="1">
            <a:off x="6224662" y="2933256"/>
            <a:ext cx="1306796" cy="1296498"/>
          </a:xfrm>
          <a:prstGeom prst="straightConnector1">
            <a:avLst/>
          </a:prstGeom>
          <a:ln w="25400">
            <a:solidFill>
              <a:srgbClr val="C00000"/>
            </a:solidFill>
            <a:prstDash val="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6"/>
          <p:cNvCxnSpPr>
            <a:endCxn id="137" idx="0"/>
          </p:cNvCxnSpPr>
          <p:nvPr/>
        </p:nvCxnSpPr>
        <p:spPr>
          <a:xfrm flipH="1">
            <a:off x="6224662" y="3335237"/>
            <a:ext cx="2098884" cy="894517"/>
          </a:xfrm>
          <a:prstGeom prst="straightConnector1">
            <a:avLst/>
          </a:prstGeom>
          <a:ln w="25400">
            <a:solidFill>
              <a:srgbClr val="C00000"/>
            </a:solidFill>
            <a:prstDash val="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矩形 136"/>
          <p:cNvSpPr/>
          <p:nvPr/>
        </p:nvSpPr>
        <p:spPr>
          <a:xfrm>
            <a:off x="6142144" y="4229754"/>
            <a:ext cx="165036" cy="45719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8" name="Google Shape;113;p15"/>
          <p:cNvSpPr txBox="1"/>
          <p:nvPr/>
        </p:nvSpPr>
        <p:spPr>
          <a:xfrm>
            <a:off x="6012160" y="4149080"/>
            <a:ext cx="582828" cy="279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LLC</a:t>
            </a:r>
            <a:endParaRPr dirty="0"/>
          </a:p>
        </p:txBody>
      </p:sp>
      <p:sp>
        <p:nvSpPr>
          <p:cNvPr id="139" name="Text Placeholder 2"/>
          <p:cNvSpPr txBox="1">
            <a:spLocks/>
          </p:cNvSpPr>
          <p:nvPr/>
        </p:nvSpPr>
        <p:spPr>
          <a:xfrm>
            <a:off x="179512" y="2622704"/>
            <a:ext cx="5686429" cy="1742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457200" lvl="0" indent="-342900" algn="l" defTabSz="914400" rtl="0" eaLnBrk="1" latinLnBrk="0" hangingPunct="1">
              <a:spcBef>
                <a:spcPts val="0"/>
              </a:spcBef>
              <a:spcAft>
                <a:spcPts val="0"/>
              </a:spcAft>
              <a:buSzPts val="1800"/>
              <a:buFont typeface="Arial" pitchFamily="34" charset="0"/>
              <a:buChar char="●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lvl="1" indent="-317500" algn="l" defTabSz="914400" rtl="0" eaLnBrk="1" latinLnBrk="0" hangingPunct="1">
              <a:spcBef>
                <a:spcPts val="1600"/>
              </a:spcBef>
              <a:spcAft>
                <a:spcPts val="0"/>
              </a:spcAft>
              <a:buSzPts val="1400"/>
              <a:buFont typeface="Arial" pitchFamily="34" charset="0"/>
              <a:buChar char="○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lvl="2" indent="-317500" algn="l" defTabSz="914400" rtl="0" eaLnBrk="1" latinLnBrk="0" hangingPunct="1">
              <a:spcBef>
                <a:spcPts val="1600"/>
              </a:spcBef>
              <a:spcAft>
                <a:spcPts val="0"/>
              </a:spcAft>
              <a:buSzPts val="1400"/>
              <a:buFont typeface="Arial" pitchFamily="34" charset="0"/>
              <a:buChar char="■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lvl="3" indent="-317500" algn="l" defTabSz="914400" rtl="0" eaLnBrk="1" latinLnBrk="0" hangingPunct="1">
              <a:spcBef>
                <a:spcPts val="1600"/>
              </a:spcBef>
              <a:spcAft>
                <a:spcPts val="0"/>
              </a:spcAft>
              <a:buSzPts val="1400"/>
              <a:buFont typeface="Arial" pitchFamily="34" charset="0"/>
              <a:buChar char="●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lvl="4" indent="-317500" algn="l" defTabSz="914400" rtl="0" eaLnBrk="1" latinLnBrk="0" hangingPunct="1">
              <a:spcBef>
                <a:spcPts val="1600"/>
              </a:spcBef>
              <a:spcAft>
                <a:spcPts val="0"/>
              </a:spcAft>
              <a:buSzPts val="1400"/>
              <a:buFont typeface="Arial" pitchFamily="34" charset="0"/>
              <a:buChar char="○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lvl="5" indent="-317500" algn="l" defTabSz="914400" rtl="0" eaLnBrk="1" latinLnBrk="0" hangingPunct="1">
              <a:spcBef>
                <a:spcPts val="1600"/>
              </a:spcBef>
              <a:spcAft>
                <a:spcPts val="0"/>
              </a:spcAft>
              <a:buSzPts val="1400"/>
              <a:buFont typeface="Arial" pitchFamily="34" charset="0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lvl="6" indent="-317500" algn="l" defTabSz="914400" rtl="0" eaLnBrk="1" latinLnBrk="0" hangingPunct="1">
              <a:spcBef>
                <a:spcPts val="1600"/>
              </a:spcBef>
              <a:spcAft>
                <a:spcPts val="0"/>
              </a:spcAft>
              <a:buSzPts val="1400"/>
              <a:buFont typeface="Arial" pitchFamily="34" charset="0"/>
              <a:buChar char="●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lvl="7" indent="-317500" algn="l" defTabSz="914400" rtl="0" eaLnBrk="1" latinLnBrk="0" hangingPunct="1">
              <a:spcBef>
                <a:spcPts val="1600"/>
              </a:spcBef>
              <a:spcAft>
                <a:spcPts val="0"/>
              </a:spcAft>
              <a:buSzPts val="1400"/>
              <a:buFont typeface="Arial" pitchFamily="34" charset="0"/>
              <a:buChar char="○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lvl="8" indent="-317500" algn="l" defTabSz="914400" rtl="0" eaLnBrk="1" latinLnBrk="0" hangingPunct="1">
              <a:spcBef>
                <a:spcPts val="1600"/>
              </a:spcBef>
              <a:spcAft>
                <a:spcPts val="1600"/>
              </a:spcAft>
              <a:buSzPts val="1400"/>
              <a:buFont typeface="Arial" pitchFamily="34" charset="0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>
              <a:buClr>
                <a:schemeClr val="tx1">
                  <a:lumMod val="85000"/>
                  <a:lumOff val="15000"/>
                </a:schemeClr>
              </a:buClr>
              <a:buSzPct val="100000"/>
              <a:buFont typeface="Arial" pitchFamily="34" charset="0"/>
              <a:buNone/>
            </a:pP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114300" indent="0">
              <a:buClr>
                <a:schemeClr val="tx1">
                  <a:lumMod val="85000"/>
                  <a:lumOff val="15000"/>
                </a:schemeClr>
              </a:buClr>
              <a:buSzPct val="100000"/>
              <a:buFont typeface="Arial" pitchFamily="34" charset="0"/>
              <a:buNone/>
            </a:pPr>
            <a:r>
              <a:rPr lang="en-US" sz="2800" b="1" u="sng" dirty="0">
                <a:solidFill>
                  <a:srgbClr val="C00000"/>
                </a:solidFill>
              </a:rPr>
              <a:t>Problem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 multiple SMs serialize on accesses to same shared cache line</a:t>
            </a:r>
          </a:p>
          <a:p>
            <a:pPr>
              <a:buClr>
                <a:schemeClr val="tx1">
                  <a:lumMod val="85000"/>
                  <a:lumOff val="15000"/>
                </a:schemeClr>
              </a:buClr>
              <a:buSzPct val="100000"/>
            </a:pP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6565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  <p:bldP spid="137" grpId="0" animBg="1"/>
      <p:bldP spid="13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 txBox="1">
            <a:spLocks noGrp="1"/>
          </p:cNvSpPr>
          <p:nvPr>
            <p:ph type="body" idx="1"/>
          </p:nvPr>
        </p:nvSpPr>
        <p:spPr>
          <a:xfrm>
            <a:off x="311700" y="1536635"/>
            <a:ext cx="7676600" cy="10880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>
              <a:spcAft>
                <a:spcPts val="1600"/>
              </a:spcAft>
            </a:pPr>
            <a:r>
              <a:rPr lang="en-US" sz="3200" dirty="0"/>
              <a:t>Several modern GPU applications confirm the trend</a:t>
            </a:r>
          </a:p>
        </p:txBody>
      </p:sp>
      <p:sp>
        <p:nvSpPr>
          <p:cNvPr id="62" name="Google Shape;153;p15"/>
          <p:cNvSpPr txBox="1"/>
          <p:nvPr/>
        </p:nvSpPr>
        <p:spPr>
          <a:xfrm>
            <a:off x="-118533" y="5559374"/>
            <a:ext cx="9262533" cy="1251625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spcAft>
                <a:spcPts val="1600"/>
              </a:spcAft>
              <a:defRPr sz="2000" b="1">
                <a:solidFill>
                  <a:srgbClr val="C00000"/>
                </a:solidFill>
              </a:defRPr>
            </a:lvl1pPr>
          </a:lstStyle>
          <a:p>
            <a:pPr>
              <a:spcAft>
                <a:spcPts val="400"/>
              </a:spcAft>
            </a:pPr>
            <a:r>
              <a:rPr lang="en-US" sz="3600" dirty="0"/>
              <a:t>Potential to improve performance by </a:t>
            </a:r>
          </a:p>
          <a:p>
            <a:pPr>
              <a:spcAft>
                <a:spcPts val="400"/>
              </a:spcAft>
            </a:pPr>
            <a:r>
              <a:rPr lang="en-US" sz="3600" dirty="0"/>
              <a:t>eliminating BW bottleneck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spcFirstLastPara="1" vert="horz" wrap="square" lIns="91440" tIns="45720" rIns="91440" bIns="45720" rtlCol="0" anchor="ctr" anchorCtr="0">
            <a:normAutofit/>
          </a:bodyPr>
          <a:lstStyle/>
          <a:p>
            <a:pPr>
              <a:spcBef>
                <a:spcPct val="0"/>
              </a:spcBef>
            </a:pPr>
            <a:r>
              <a:rPr lang="en-US" sz="4000" dirty="0">
                <a:solidFill>
                  <a:srgbClr val="C00000"/>
                </a:solidFill>
              </a:rPr>
              <a:t>Sharing in Modern GPU Applications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 dirty="0"/>
          </a:p>
        </p:txBody>
      </p:sp>
      <p:sp>
        <p:nvSpPr>
          <p:cNvPr id="27" name="Google Shape;99;p15"/>
          <p:cNvSpPr txBox="1">
            <a:spLocks/>
          </p:cNvSpPr>
          <p:nvPr/>
        </p:nvSpPr>
        <p:spPr>
          <a:xfrm>
            <a:off x="311700" y="2603435"/>
            <a:ext cx="6305000" cy="2205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>
              <a:spcAft>
                <a:spcPts val="1600"/>
              </a:spcAft>
              <a:buFont typeface="Arial" pitchFamily="34" charset="0"/>
              <a:buChar char="●"/>
            </a:pPr>
            <a:r>
              <a:rPr lang="en-US" sz="3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More than 60% of data blocks are shared for such applications</a:t>
            </a:r>
          </a:p>
        </p:txBody>
      </p:sp>
      <p:graphicFrame>
        <p:nvGraphicFramePr>
          <p:cNvPr id="5" name="图表 4"/>
          <p:cNvGraphicFramePr/>
          <p:nvPr>
            <p:extLst>
              <p:ext uri="{D42A27DB-BD31-4B8C-83A1-F6EECF244321}">
                <p14:modId xmlns:p14="http://schemas.microsoft.com/office/powerpoint/2010/main" val="2990088028"/>
              </p:ext>
            </p:extLst>
          </p:nvPr>
        </p:nvGraphicFramePr>
        <p:xfrm>
          <a:off x="6156176" y="2204864"/>
          <a:ext cx="2736304" cy="34613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463983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/>
      <p:bldGraphic spid="5" grpId="0">
        <p:bldSub>
          <a:bldChart bld="series"/>
        </p:bldSub>
      </p:bldGraphic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>
            <a:off x="3203848" y="2636912"/>
            <a:ext cx="2750336" cy="2232248"/>
            <a:chOff x="3203848" y="2852936"/>
            <a:chExt cx="2750336" cy="2232248"/>
          </a:xfrm>
        </p:grpSpPr>
        <p:sp>
          <p:nvSpPr>
            <p:cNvPr id="110" name="Google Shape;100;p15"/>
            <p:cNvSpPr/>
            <p:nvPr/>
          </p:nvSpPr>
          <p:spPr>
            <a:xfrm>
              <a:off x="3274121" y="3229468"/>
              <a:ext cx="515453" cy="294999"/>
            </a:xfrm>
            <a:prstGeom prst="rect">
              <a:avLst/>
            </a:prstGeom>
            <a:solidFill>
              <a:srgbClr val="D9EA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SM</a:t>
              </a:r>
              <a:endParaRPr/>
            </a:p>
          </p:txBody>
        </p:sp>
        <p:sp>
          <p:nvSpPr>
            <p:cNvPr id="111" name="Google Shape;101;p15"/>
            <p:cNvSpPr/>
            <p:nvPr/>
          </p:nvSpPr>
          <p:spPr>
            <a:xfrm>
              <a:off x="3932647" y="3229468"/>
              <a:ext cx="515453" cy="294999"/>
            </a:xfrm>
            <a:prstGeom prst="rect">
              <a:avLst/>
            </a:prstGeom>
            <a:solidFill>
              <a:srgbClr val="D9EA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/>
                <a:t>SM</a:t>
              </a:r>
              <a:endParaRPr dirty="0"/>
            </a:p>
          </p:txBody>
        </p:sp>
        <p:sp>
          <p:nvSpPr>
            <p:cNvPr id="112" name="Google Shape;104;p15"/>
            <p:cNvSpPr/>
            <p:nvPr/>
          </p:nvSpPr>
          <p:spPr>
            <a:xfrm>
              <a:off x="3274121" y="3730973"/>
              <a:ext cx="2462067" cy="294999"/>
            </a:xfrm>
            <a:prstGeom prst="rect">
              <a:avLst/>
            </a:prstGeom>
            <a:solidFill>
              <a:srgbClr val="F1C23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/>
                <a:t>Network-on-Chip (NoC)</a:t>
              </a:r>
              <a:endParaRPr dirty="0"/>
            </a:p>
          </p:txBody>
        </p:sp>
        <p:sp>
          <p:nvSpPr>
            <p:cNvPr id="113" name="Google Shape;105;p15"/>
            <p:cNvSpPr/>
            <p:nvPr/>
          </p:nvSpPr>
          <p:spPr>
            <a:xfrm>
              <a:off x="3274120" y="4714488"/>
              <a:ext cx="2248015" cy="370696"/>
            </a:xfrm>
            <a:prstGeom prst="rect">
              <a:avLst/>
            </a:prstGeom>
            <a:solidFill>
              <a:srgbClr val="6AA84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/>
                <a:t>Memory Controller</a:t>
              </a:r>
              <a:endParaRPr dirty="0"/>
            </a:p>
          </p:txBody>
        </p:sp>
        <p:sp>
          <p:nvSpPr>
            <p:cNvPr id="114" name="Google Shape;109;p15"/>
            <p:cNvSpPr/>
            <p:nvPr/>
          </p:nvSpPr>
          <p:spPr>
            <a:xfrm>
              <a:off x="3274121" y="4232388"/>
              <a:ext cx="442283" cy="390990"/>
            </a:xfrm>
            <a:prstGeom prst="rect">
              <a:avLst/>
            </a:prstGeom>
            <a:solidFill>
              <a:srgbClr val="6AA84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0;p15"/>
            <p:cNvSpPr txBox="1"/>
            <p:nvPr/>
          </p:nvSpPr>
          <p:spPr>
            <a:xfrm>
              <a:off x="3203848" y="4131038"/>
              <a:ext cx="582828" cy="35169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6" name="Google Shape;112;p15"/>
            <p:cNvSpPr/>
            <p:nvPr/>
          </p:nvSpPr>
          <p:spPr>
            <a:xfrm>
              <a:off x="3857453" y="4232388"/>
              <a:ext cx="442283" cy="390990"/>
            </a:xfrm>
            <a:prstGeom prst="rect">
              <a:avLst/>
            </a:prstGeom>
            <a:solidFill>
              <a:srgbClr val="6AA84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3;p15"/>
            <p:cNvSpPr txBox="1"/>
            <p:nvPr/>
          </p:nvSpPr>
          <p:spPr>
            <a:xfrm>
              <a:off x="3787180" y="4207506"/>
              <a:ext cx="582828" cy="35169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/>
                <a:t>LLC</a:t>
              </a:r>
              <a:endParaRPr dirty="0"/>
            </a:p>
          </p:txBody>
        </p:sp>
        <p:sp>
          <p:nvSpPr>
            <p:cNvPr id="118" name="Google Shape;138;p15"/>
            <p:cNvSpPr/>
            <p:nvPr/>
          </p:nvSpPr>
          <p:spPr>
            <a:xfrm>
              <a:off x="4562209" y="3229468"/>
              <a:ext cx="515453" cy="294999"/>
            </a:xfrm>
            <a:prstGeom prst="rect">
              <a:avLst/>
            </a:prstGeom>
            <a:solidFill>
              <a:srgbClr val="D9EA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SM</a:t>
              </a:r>
              <a:endParaRPr/>
            </a:p>
          </p:txBody>
        </p:sp>
        <p:sp>
          <p:nvSpPr>
            <p:cNvPr id="119" name="Google Shape;139;p15"/>
            <p:cNvSpPr/>
            <p:nvPr/>
          </p:nvSpPr>
          <p:spPr>
            <a:xfrm>
              <a:off x="5220735" y="3229468"/>
              <a:ext cx="515453" cy="294999"/>
            </a:xfrm>
            <a:prstGeom prst="rect">
              <a:avLst/>
            </a:prstGeom>
            <a:solidFill>
              <a:srgbClr val="D9EA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SM</a:t>
              </a:r>
              <a:endParaRPr/>
            </a:p>
          </p:txBody>
        </p:sp>
        <p:sp>
          <p:nvSpPr>
            <p:cNvPr id="120" name="Google Shape;144;p15"/>
            <p:cNvSpPr/>
            <p:nvPr/>
          </p:nvSpPr>
          <p:spPr>
            <a:xfrm>
              <a:off x="3274121" y="2852936"/>
              <a:ext cx="515453" cy="294999"/>
            </a:xfrm>
            <a:prstGeom prst="rect">
              <a:avLst/>
            </a:prstGeom>
            <a:solidFill>
              <a:srgbClr val="D9EA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/>
                <a:t>SM</a:t>
              </a:r>
              <a:endParaRPr dirty="0"/>
            </a:p>
          </p:txBody>
        </p:sp>
        <p:sp>
          <p:nvSpPr>
            <p:cNvPr id="121" name="Google Shape;145;p15"/>
            <p:cNvSpPr/>
            <p:nvPr/>
          </p:nvSpPr>
          <p:spPr>
            <a:xfrm>
              <a:off x="3932647" y="2852936"/>
              <a:ext cx="515453" cy="294999"/>
            </a:xfrm>
            <a:prstGeom prst="rect">
              <a:avLst/>
            </a:prstGeom>
            <a:solidFill>
              <a:srgbClr val="D9EA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SM</a:t>
              </a:r>
              <a:endParaRPr/>
            </a:p>
          </p:txBody>
        </p:sp>
        <p:sp>
          <p:nvSpPr>
            <p:cNvPr id="122" name="Google Shape;147;p15"/>
            <p:cNvSpPr/>
            <p:nvPr/>
          </p:nvSpPr>
          <p:spPr>
            <a:xfrm>
              <a:off x="4562209" y="2852936"/>
              <a:ext cx="515453" cy="294999"/>
            </a:xfrm>
            <a:prstGeom prst="rect">
              <a:avLst/>
            </a:prstGeom>
            <a:solidFill>
              <a:srgbClr val="D9EA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SM</a:t>
              </a:r>
              <a:endParaRPr/>
            </a:p>
          </p:txBody>
        </p:sp>
        <p:sp>
          <p:nvSpPr>
            <p:cNvPr id="123" name="Google Shape;148;p15"/>
            <p:cNvSpPr/>
            <p:nvPr/>
          </p:nvSpPr>
          <p:spPr>
            <a:xfrm>
              <a:off x="5220735" y="2852936"/>
              <a:ext cx="515453" cy="294999"/>
            </a:xfrm>
            <a:prstGeom prst="rect">
              <a:avLst/>
            </a:prstGeom>
            <a:solidFill>
              <a:srgbClr val="D9EA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SM</a:t>
              </a:r>
              <a:endParaRPr/>
            </a:p>
          </p:txBody>
        </p:sp>
        <p:sp>
          <p:nvSpPr>
            <p:cNvPr id="128" name="Google Shape;109;p15"/>
            <p:cNvSpPr/>
            <p:nvPr/>
          </p:nvSpPr>
          <p:spPr>
            <a:xfrm>
              <a:off x="4426249" y="4228347"/>
              <a:ext cx="442283" cy="390990"/>
            </a:xfrm>
            <a:prstGeom prst="rect">
              <a:avLst/>
            </a:prstGeom>
            <a:solidFill>
              <a:srgbClr val="6AA84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10;p15"/>
            <p:cNvSpPr txBox="1"/>
            <p:nvPr/>
          </p:nvSpPr>
          <p:spPr>
            <a:xfrm>
              <a:off x="4355976" y="4203465"/>
              <a:ext cx="582828" cy="35169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LLC</a:t>
              </a:r>
              <a:endParaRPr/>
            </a:p>
          </p:txBody>
        </p:sp>
        <p:sp>
          <p:nvSpPr>
            <p:cNvPr id="130" name="Google Shape;112;p15"/>
            <p:cNvSpPr/>
            <p:nvPr/>
          </p:nvSpPr>
          <p:spPr>
            <a:xfrm>
              <a:off x="5009581" y="4228347"/>
              <a:ext cx="442283" cy="390990"/>
            </a:xfrm>
            <a:prstGeom prst="rect">
              <a:avLst/>
            </a:prstGeom>
            <a:solidFill>
              <a:srgbClr val="6AA84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13;p15"/>
            <p:cNvSpPr txBox="1"/>
            <p:nvPr/>
          </p:nvSpPr>
          <p:spPr>
            <a:xfrm>
              <a:off x="4939308" y="4203465"/>
              <a:ext cx="582828" cy="35169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LLC</a:t>
              </a:r>
              <a:endParaRPr/>
            </a:p>
          </p:txBody>
        </p:sp>
        <p:cxnSp>
          <p:nvCxnSpPr>
            <p:cNvPr id="132" name="直接连接符 131"/>
            <p:cNvCxnSpPr/>
            <p:nvPr/>
          </p:nvCxnSpPr>
          <p:spPr>
            <a:xfrm>
              <a:off x="5666152" y="4619337"/>
              <a:ext cx="144016" cy="0"/>
            </a:xfrm>
            <a:prstGeom prst="line">
              <a:avLst/>
            </a:prstGeom>
            <a:ln w="285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直接连接符 132"/>
            <p:cNvCxnSpPr/>
            <p:nvPr/>
          </p:nvCxnSpPr>
          <p:spPr>
            <a:xfrm>
              <a:off x="5810168" y="3058304"/>
              <a:ext cx="144016" cy="0"/>
            </a:xfrm>
            <a:prstGeom prst="line">
              <a:avLst/>
            </a:prstGeom>
            <a:ln w="285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矩形 137"/>
            <p:cNvSpPr/>
            <p:nvPr/>
          </p:nvSpPr>
          <p:spPr>
            <a:xfrm>
              <a:off x="3347864" y="4301762"/>
              <a:ext cx="165036" cy="45719"/>
            </a:xfrm>
            <a:prstGeom prst="rect">
              <a:avLst/>
            </a:prstGeom>
            <a:solidFill>
              <a:schemeClr val="accent2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9" name="Google Shape;113;p15"/>
            <p:cNvSpPr txBox="1"/>
            <p:nvPr/>
          </p:nvSpPr>
          <p:spPr>
            <a:xfrm>
              <a:off x="3203848" y="4206681"/>
              <a:ext cx="582828" cy="2796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/>
                <a:t>LLC</a:t>
              </a:r>
              <a:endParaRPr dirty="0"/>
            </a:p>
          </p:txBody>
        </p:sp>
        <p:sp>
          <p:nvSpPr>
            <p:cNvPr id="140" name="矩形 139"/>
            <p:cNvSpPr/>
            <p:nvPr/>
          </p:nvSpPr>
          <p:spPr>
            <a:xfrm>
              <a:off x="3923928" y="4302076"/>
              <a:ext cx="165036" cy="45719"/>
            </a:xfrm>
            <a:prstGeom prst="rect">
              <a:avLst/>
            </a:prstGeom>
            <a:solidFill>
              <a:schemeClr val="accent2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2" name="矩形 141"/>
            <p:cNvSpPr/>
            <p:nvPr/>
          </p:nvSpPr>
          <p:spPr>
            <a:xfrm>
              <a:off x="4478972" y="4297424"/>
              <a:ext cx="165036" cy="45719"/>
            </a:xfrm>
            <a:prstGeom prst="rect">
              <a:avLst/>
            </a:prstGeom>
            <a:solidFill>
              <a:schemeClr val="accent2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3" name="矩形 142"/>
            <p:cNvSpPr/>
            <p:nvPr/>
          </p:nvSpPr>
          <p:spPr>
            <a:xfrm>
              <a:off x="5076056" y="4294950"/>
              <a:ext cx="165036" cy="45719"/>
            </a:xfrm>
            <a:prstGeom prst="rect">
              <a:avLst/>
            </a:prstGeom>
            <a:solidFill>
              <a:schemeClr val="accent2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spcFirstLastPara="1" vert="horz" wrap="square" lIns="91440" tIns="45720" rIns="91440" bIns="45720" rtlCol="0" anchor="ctr" anchorCtr="0">
            <a:normAutofit/>
          </a:bodyPr>
          <a:lstStyle/>
          <a:p>
            <a:pPr>
              <a:spcBef>
                <a:spcPct val="0"/>
              </a:spcBef>
            </a:pPr>
            <a:r>
              <a:rPr lang="en-US" sz="4000" dirty="0">
                <a:solidFill>
                  <a:srgbClr val="C00000"/>
                </a:solidFill>
              </a:rPr>
              <a:t>How About Private LLC for GPUs?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  <p:sp>
        <p:nvSpPr>
          <p:cNvPr id="95" name="Text Placeholder 2"/>
          <p:cNvSpPr txBox="1">
            <a:spLocks/>
          </p:cNvSpPr>
          <p:nvPr/>
        </p:nvSpPr>
        <p:spPr>
          <a:xfrm>
            <a:off x="311699" y="1263629"/>
            <a:ext cx="8709460" cy="7272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>
              <a:buFont typeface="Arial"/>
              <a:buNone/>
            </a:pPr>
            <a:r>
              <a:rPr lang="en-US" sz="2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Shared data replicated across private LLC slices</a:t>
            </a:r>
          </a:p>
        </p:txBody>
      </p:sp>
      <p:sp>
        <p:nvSpPr>
          <p:cNvPr id="62" name="Google Shape;153;p15"/>
          <p:cNvSpPr txBox="1"/>
          <p:nvPr/>
        </p:nvSpPr>
        <p:spPr>
          <a:xfrm>
            <a:off x="-180528" y="5980058"/>
            <a:ext cx="9540552" cy="584775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zh-CN"/>
            </a:defPPr>
            <a:lvl1pPr algn="ctr">
              <a:spcAft>
                <a:spcPts val="400"/>
              </a:spcAft>
              <a:defRPr sz="3600" b="1">
                <a:solidFill>
                  <a:srgbClr val="C00000"/>
                </a:solidFill>
              </a:defRPr>
            </a:lvl1pPr>
          </a:lstStyle>
          <a:p>
            <a:r>
              <a:rPr lang="en-US" sz="3200" dirty="0"/>
              <a:t>Private </a:t>
            </a:r>
            <a:r>
              <a:rPr lang="en-US" sz="3200" dirty="0" err="1"/>
              <a:t>vs</a:t>
            </a:r>
            <a:r>
              <a:rPr lang="en-US" sz="3200" dirty="0"/>
              <a:t> shared LLC in GPUs: Capacity </a:t>
            </a:r>
            <a:r>
              <a:rPr lang="en-US" sz="3200" dirty="0" err="1"/>
              <a:t>vs</a:t>
            </a:r>
            <a:r>
              <a:rPr lang="en-US" sz="3200" dirty="0"/>
              <a:t> Bandwidth</a:t>
            </a:r>
          </a:p>
        </p:txBody>
      </p:sp>
      <p:sp>
        <p:nvSpPr>
          <p:cNvPr id="6" name="Right Arrow 5">
            <a:extLst>
              <a:ext uri="{FF2B5EF4-FFF2-40B4-BE49-F238E27FC236}">
                <a16:creationId xmlns="" xmlns:a16="http://schemas.microsoft.com/office/drawing/2014/main" id="{B26131AA-DA8C-344B-BB84-32CBD8A9C1B8}"/>
              </a:ext>
            </a:extLst>
          </p:cNvPr>
          <p:cNvSpPr/>
          <p:nvPr/>
        </p:nvSpPr>
        <p:spPr>
          <a:xfrm>
            <a:off x="2740208" y="3431037"/>
            <a:ext cx="463640" cy="430011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9" name="表格 4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2283770"/>
              </p:ext>
            </p:extLst>
          </p:nvPr>
        </p:nvGraphicFramePr>
        <p:xfrm>
          <a:off x="6012160" y="2896344"/>
          <a:ext cx="3066975" cy="132474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223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0446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460648"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Arial Unicode MS" pitchFamily="34" charset="-122"/>
                        <a:ea typeface="Arial Unicode MS" pitchFamily="34" charset="-122"/>
                        <a:cs typeface="Arial Unicode MS" pitchFamily="34" charset="-122"/>
                      </a:endParaRPr>
                    </a:p>
                  </a:txBody>
                  <a:tcPr marT="60960" marB="6096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Arial Unicode MS" pitchFamily="34" charset="-122"/>
                          <a:ea typeface="Arial Unicode MS" pitchFamily="34" charset="-122"/>
                          <a:cs typeface="Arial Unicode MS" pitchFamily="34" charset="-122"/>
                        </a:rPr>
                        <a:t>Bandwidth (BW)</a:t>
                      </a:r>
                      <a:endParaRPr lang="zh-CN" altLang="en-US" sz="2000" dirty="0">
                        <a:solidFill>
                          <a:schemeClr val="tx1"/>
                        </a:solidFill>
                        <a:latin typeface="Arial Unicode MS" pitchFamily="34" charset="-122"/>
                        <a:ea typeface="Arial Unicode MS" pitchFamily="34" charset="-122"/>
                        <a:cs typeface="Arial Unicode MS" pitchFamily="34" charset="-122"/>
                      </a:endParaRP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latin typeface="Arial Unicode MS" pitchFamily="34" charset="-122"/>
                          <a:ea typeface="Arial Unicode MS" pitchFamily="34" charset="-122"/>
                          <a:cs typeface="Arial Unicode MS" pitchFamily="34" charset="-122"/>
                        </a:rPr>
                        <a:t>Shared</a:t>
                      </a:r>
                      <a:endParaRPr lang="zh-CN" altLang="en-US" sz="2000" b="1" dirty="0">
                        <a:latin typeface="Arial Unicode MS" pitchFamily="34" charset="-122"/>
                        <a:ea typeface="Arial Unicode MS" pitchFamily="34" charset="-122"/>
                        <a:cs typeface="Arial Unicode MS" pitchFamily="34" charset="-122"/>
                      </a:endParaRP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rgbClr val="FF0000"/>
                          </a:solidFill>
                          <a:latin typeface="Arial Unicode MS" pitchFamily="34" charset="-122"/>
                          <a:ea typeface="Arial Unicode MS" pitchFamily="34" charset="-122"/>
                          <a:cs typeface="Arial Unicode MS" pitchFamily="34" charset="-122"/>
                        </a:rPr>
                        <a:t>1 line/cycle</a:t>
                      </a:r>
                      <a:endParaRPr lang="zh-CN" altLang="en-US" sz="2000" b="1" dirty="0">
                        <a:solidFill>
                          <a:srgbClr val="FF0000"/>
                        </a:solidFill>
                        <a:latin typeface="Arial Unicode MS" pitchFamily="34" charset="-122"/>
                        <a:ea typeface="Arial Unicode MS" pitchFamily="34" charset="-122"/>
                        <a:cs typeface="Arial Unicode MS" pitchFamily="34" charset="-122"/>
                      </a:endParaRP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latin typeface="Arial Unicode MS" pitchFamily="34" charset="-122"/>
                          <a:ea typeface="Arial Unicode MS" pitchFamily="34" charset="-122"/>
                          <a:cs typeface="Arial Unicode MS" pitchFamily="34" charset="-122"/>
                        </a:rPr>
                        <a:t>Private</a:t>
                      </a:r>
                      <a:endParaRPr lang="zh-CN" altLang="en-US" sz="2000" b="1" dirty="0">
                        <a:latin typeface="Arial Unicode MS" pitchFamily="34" charset="-122"/>
                        <a:ea typeface="Arial Unicode MS" pitchFamily="34" charset="-122"/>
                        <a:cs typeface="Arial Unicode MS" pitchFamily="34" charset="-122"/>
                      </a:endParaRP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rgbClr val="00B050"/>
                          </a:solidFill>
                          <a:latin typeface="Arial Unicode MS" pitchFamily="34" charset="-122"/>
                          <a:ea typeface="Arial Unicode MS" pitchFamily="34" charset="-122"/>
                          <a:cs typeface="Arial Unicode MS" pitchFamily="34" charset="-122"/>
                        </a:rPr>
                        <a:t>4 lines/cycle</a:t>
                      </a:r>
                      <a:endParaRPr lang="zh-CN" altLang="en-US" sz="2000" b="1" dirty="0">
                        <a:solidFill>
                          <a:srgbClr val="00B050"/>
                        </a:solidFill>
                        <a:latin typeface="Arial Unicode MS" pitchFamily="34" charset="-122"/>
                        <a:ea typeface="Arial Unicode MS" pitchFamily="34" charset="-122"/>
                        <a:cs typeface="Arial Unicode MS" pitchFamily="34" charset="-122"/>
                      </a:endParaRPr>
                    </a:p>
                  </a:txBody>
                  <a:tcPr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9" name="Text Placeholder 2"/>
          <p:cNvSpPr txBox="1">
            <a:spLocks/>
          </p:cNvSpPr>
          <p:nvPr/>
        </p:nvSpPr>
        <p:spPr>
          <a:xfrm>
            <a:off x="5900152" y="4249325"/>
            <a:ext cx="3496384" cy="13738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00B050"/>
              </a:buClr>
              <a:buSzPct val="150000"/>
              <a:buFont typeface="LucidaGrande" charset="0"/>
              <a:buChar char="✓"/>
            </a:pPr>
            <a:r>
              <a:rPr lang="en-US" b="1" dirty="0">
                <a:solidFill>
                  <a:srgbClr val="C00000"/>
                </a:solidFill>
              </a:rPr>
              <a:t>Higher bandwidth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buClr>
                <a:srgbClr val="C00000"/>
              </a:buClr>
              <a:buSzPct val="150000"/>
              <a:buFont typeface="ZapfDingbatsITC" charset="0"/>
              <a:buChar char="✗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Smaller capacity</a:t>
            </a:r>
            <a:endParaRPr lang="en-US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6" name="Google Shape;100;p15"/>
          <p:cNvSpPr/>
          <p:nvPr/>
        </p:nvSpPr>
        <p:spPr>
          <a:xfrm>
            <a:off x="91737" y="3013444"/>
            <a:ext cx="515453" cy="294999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SM</a:t>
            </a:r>
            <a:endParaRPr/>
          </a:p>
        </p:txBody>
      </p:sp>
      <p:sp>
        <p:nvSpPr>
          <p:cNvPr id="57" name="Google Shape;101;p15"/>
          <p:cNvSpPr/>
          <p:nvPr/>
        </p:nvSpPr>
        <p:spPr>
          <a:xfrm>
            <a:off x="750263" y="3013444"/>
            <a:ext cx="515453" cy="294999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SM</a:t>
            </a:r>
            <a:endParaRPr dirty="0"/>
          </a:p>
        </p:txBody>
      </p:sp>
      <p:sp>
        <p:nvSpPr>
          <p:cNvPr id="58" name="Google Shape;104;p15"/>
          <p:cNvSpPr/>
          <p:nvPr/>
        </p:nvSpPr>
        <p:spPr>
          <a:xfrm>
            <a:off x="91737" y="3514949"/>
            <a:ext cx="2462067" cy="294999"/>
          </a:xfrm>
          <a:prstGeom prst="rect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Network-on-Chip (NoC)</a:t>
            </a:r>
            <a:endParaRPr dirty="0"/>
          </a:p>
        </p:txBody>
      </p:sp>
      <p:sp>
        <p:nvSpPr>
          <p:cNvPr id="60" name="Google Shape;105;p15"/>
          <p:cNvSpPr/>
          <p:nvPr/>
        </p:nvSpPr>
        <p:spPr>
          <a:xfrm>
            <a:off x="91736" y="4498464"/>
            <a:ext cx="2248015" cy="370696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Memory Controller</a:t>
            </a:r>
            <a:endParaRPr dirty="0"/>
          </a:p>
        </p:txBody>
      </p:sp>
      <p:sp>
        <p:nvSpPr>
          <p:cNvPr id="61" name="Google Shape;109;p15"/>
          <p:cNvSpPr/>
          <p:nvPr/>
        </p:nvSpPr>
        <p:spPr>
          <a:xfrm>
            <a:off x="91737" y="4016364"/>
            <a:ext cx="442283" cy="390990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110;p15"/>
          <p:cNvSpPr txBox="1"/>
          <p:nvPr/>
        </p:nvSpPr>
        <p:spPr>
          <a:xfrm>
            <a:off x="21464" y="3915014"/>
            <a:ext cx="582828" cy="3516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4" name="Google Shape;112;p15"/>
          <p:cNvSpPr/>
          <p:nvPr/>
        </p:nvSpPr>
        <p:spPr>
          <a:xfrm>
            <a:off x="675069" y="4016364"/>
            <a:ext cx="442283" cy="390990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113;p15"/>
          <p:cNvSpPr txBox="1"/>
          <p:nvPr/>
        </p:nvSpPr>
        <p:spPr>
          <a:xfrm>
            <a:off x="604796" y="3991482"/>
            <a:ext cx="582828" cy="3516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LLC</a:t>
            </a:r>
            <a:endParaRPr dirty="0"/>
          </a:p>
        </p:txBody>
      </p:sp>
      <p:sp>
        <p:nvSpPr>
          <p:cNvPr id="66" name="Google Shape;138;p15"/>
          <p:cNvSpPr/>
          <p:nvPr/>
        </p:nvSpPr>
        <p:spPr>
          <a:xfrm>
            <a:off x="1379825" y="3013444"/>
            <a:ext cx="515453" cy="294999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SM</a:t>
            </a:r>
            <a:endParaRPr/>
          </a:p>
        </p:txBody>
      </p:sp>
      <p:sp>
        <p:nvSpPr>
          <p:cNvPr id="67" name="Google Shape;139;p15"/>
          <p:cNvSpPr/>
          <p:nvPr/>
        </p:nvSpPr>
        <p:spPr>
          <a:xfrm>
            <a:off x="2038351" y="3013444"/>
            <a:ext cx="515453" cy="294999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SM</a:t>
            </a:r>
            <a:endParaRPr/>
          </a:p>
        </p:txBody>
      </p:sp>
      <p:sp>
        <p:nvSpPr>
          <p:cNvPr id="68" name="Google Shape;144;p15"/>
          <p:cNvSpPr/>
          <p:nvPr/>
        </p:nvSpPr>
        <p:spPr>
          <a:xfrm>
            <a:off x="91737" y="2636912"/>
            <a:ext cx="515453" cy="294999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SM</a:t>
            </a:r>
            <a:endParaRPr/>
          </a:p>
        </p:txBody>
      </p:sp>
      <p:sp>
        <p:nvSpPr>
          <p:cNvPr id="69" name="Google Shape;145;p15"/>
          <p:cNvSpPr/>
          <p:nvPr/>
        </p:nvSpPr>
        <p:spPr>
          <a:xfrm>
            <a:off x="750263" y="2636912"/>
            <a:ext cx="515453" cy="294999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SM</a:t>
            </a:r>
            <a:endParaRPr/>
          </a:p>
        </p:txBody>
      </p:sp>
      <p:sp>
        <p:nvSpPr>
          <p:cNvPr id="70" name="Google Shape;147;p15"/>
          <p:cNvSpPr/>
          <p:nvPr/>
        </p:nvSpPr>
        <p:spPr>
          <a:xfrm>
            <a:off x="1379825" y="2636912"/>
            <a:ext cx="515453" cy="294999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SM</a:t>
            </a:r>
            <a:endParaRPr/>
          </a:p>
        </p:txBody>
      </p:sp>
      <p:sp>
        <p:nvSpPr>
          <p:cNvPr id="71" name="Google Shape;148;p15"/>
          <p:cNvSpPr/>
          <p:nvPr/>
        </p:nvSpPr>
        <p:spPr>
          <a:xfrm>
            <a:off x="2038351" y="2636912"/>
            <a:ext cx="515453" cy="294999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SM</a:t>
            </a:r>
            <a:endParaRPr/>
          </a:p>
        </p:txBody>
      </p:sp>
      <p:sp>
        <p:nvSpPr>
          <p:cNvPr id="97" name="Google Shape;109;p15"/>
          <p:cNvSpPr/>
          <p:nvPr/>
        </p:nvSpPr>
        <p:spPr>
          <a:xfrm>
            <a:off x="1243865" y="4012323"/>
            <a:ext cx="442283" cy="390990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110;p15"/>
          <p:cNvSpPr txBox="1"/>
          <p:nvPr/>
        </p:nvSpPr>
        <p:spPr>
          <a:xfrm>
            <a:off x="1173592" y="3987441"/>
            <a:ext cx="582828" cy="3516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LLC</a:t>
            </a:r>
            <a:endParaRPr/>
          </a:p>
        </p:txBody>
      </p:sp>
      <p:sp>
        <p:nvSpPr>
          <p:cNvPr id="99" name="Google Shape;112;p15"/>
          <p:cNvSpPr/>
          <p:nvPr/>
        </p:nvSpPr>
        <p:spPr>
          <a:xfrm>
            <a:off x="1827197" y="4012323"/>
            <a:ext cx="442283" cy="390990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13;p15"/>
          <p:cNvSpPr txBox="1"/>
          <p:nvPr/>
        </p:nvSpPr>
        <p:spPr>
          <a:xfrm>
            <a:off x="1756924" y="3987441"/>
            <a:ext cx="582828" cy="3516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LLC</a:t>
            </a:r>
            <a:endParaRPr/>
          </a:p>
        </p:txBody>
      </p:sp>
      <p:cxnSp>
        <p:nvCxnSpPr>
          <p:cNvPr id="101" name="直接连接符 100"/>
          <p:cNvCxnSpPr/>
          <p:nvPr/>
        </p:nvCxnSpPr>
        <p:spPr>
          <a:xfrm>
            <a:off x="2483768" y="4403313"/>
            <a:ext cx="144016" cy="0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接连接符 101"/>
          <p:cNvCxnSpPr/>
          <p:nvPr/>
        </p:nvCxnSpPr>
        <p:spPr>
          <a:xfrm>
            <a:off x="2627784" y="2842280"/>
            <a:ext cx="144016" cy="0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组合 16"/>
          <p:cNvGrpSpPr/>
          <p:nvPr/>
        </p:nvGrpSpPr>
        <p:grpSpPr>
          <a:xfrm>
            <a:off x="247998" y="2931911"/>
            <a:ext cx="2048080" cy="1153827"/>
            <a:chOff x="247998" y="3147935"/>
            <a:chExt cx="2048080" cy="1153827"/>
          </a:xfrm>
        </p:grpSpPr>
        <p:cxnSp>
          <p:nvCxnSpPr>
            <p:cNvPr id="103" name="Straight Arrow Connector 6"/>
            <p:cNvCxnSpPr>
              <a:endCxn id="107" idx="0"/>
            </p:cNvCxnSpPr>
            <p:nvPr/>
          </p:nvCxnSpPr>
          <p:spPr>
            <a:xfrm flipH="1">
              <a:off x="247998" y="3347182"/>
              <a:ext cx="31670" cy="738556"/>
            </a:xfrm>
            <a:prstGeom prst="straightConnector1">
              <a:avLst/>
            </a:prstGeom>
            <a:ln w="25400">
              <a:solidFill>
                <a:srgbClr val="C00000"/>
              </a:solidFill>
              <a:prstDash val="dash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Arrow Connector 6"/>
            <p:cNvCxnSpPr>
              <a:stCxn id="69" idx="2"/>
              <a:endCxn id="107" idx="0"/>
            </p:cNvCxnSpPr>
            <p:nvPr/>
          </p:nvCxnSpPr>
          <p:spPr>
            <a:xfrm flipH="1">
              <a:off x="247998" y="3147935"/>
              <a:ext cx="759992" cy="1153827"/>
            </a:xfrm>
            <a:prstGeom prst="straightConnector1">
              <a:avLst/>
            </a:prstGeom>
            <a:ln w="25400">
              <a:solidFill>
                <a:srgbClr val="C00000"/>
              </a:solidFill>
              <a:prstDash val="dash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Arrow Connector 6"/>
            <p:cNvCxnSpPr>
              <a:stCxn id="70" idx="2"/>
              <a:endCxn id="107" idx="0"/>
            </p:cNvCxnSpPr>
            <p:nvPr/>
          </p:nvCxnSpPr>
          <p:spPr>
            <a:xfrm flipH="1">
              <a:off x="247998" y="3147935"/>
              <a:ext cx="1389554" cy="1153827"/>
            </a:xfrm>
            <a:prstGeom prst="straightConnector1">
              <a:avLst/>
            </a:prstGeom>
            <a:ln w="25400">
              <a:solidFill>
                <a:srgbClr val="C00000"/>
              </a:solidFill>
              <a:prstDash val="dash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Arrow Connector 6"/>
            <p:cNvCxnSpPr>
              <a:stCxn id="67" idx="2"/>
              <a:endCxn id="107" idx="0"/>
            </p:cNvCxnSpPr>
            <p:nvPr/>
          </p:nvCxnSpPr>
          <p:spPr>
            <a:xfrm flipH="1">
              <a:off x="247998" y="3524467"/>
              <a:ext cx="2048080" cy="777295"/>
            </a:xfrm>
            <a:prstGeom prst="straightConnector1">
              <a:avLst/>
            </a:prstGeom>
            <a:ln w="25400">
              <a:solidFill>
                <a:srgbClr val="C00000"/>
              </a:solidFill>
              <a:prstDash val="dash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7" name="矩形 106"/>
          <p:cNvSpPr/>
          <p:nvPr/>
        </p:nvSpPr>
        <p:spPr>
          <a:xfrm>
            <a:off x="165480" y="4085738"/>
            <a:ext cx="165036" cy="45719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8" name="Google Shape;113;p15"/>
          <p:cNvSpPr txBox="1"/>
          <p:nvPr/>
        </p:nvSpPr>
        <p:spPr>
          <a:xfrm>
            <a:off x="21464" y="3987441"/>
            <a:ext cx="582828" cy="279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LLC</a:t>
            </a:r>
            <a:endParaRPr dirty="0"/>
          </a:p>
        </p:txBody>
      </p:sp>
      <p:grpSp>
        <p:nvGrpSpPr>
          <p:cNvPr id="18" name="组合 17"/>
          <p:cNvGrpSpPr/>
          <p:nvPr/>
        </p:nvGrpSpPr>
        <p:grpSpPr>
          <a:xfrm>
            <a:off x="3419872" y="2931911"/>
            <a:ext cx="2058590" cy="1154141"/>
            <a:chOff x="3419872" y="3147935"/>
            <a:chExt cx="2058590" cy="1154141"/>
          </a:xfrm>
        </p:grpSpPr>
        <p:cxnSp>
          <p:nvCxnSpPr>
            <p:cNvPr id="134" name="Straight Arrow Connector 6"/>
            <p:cNvCxnSpPr>
              <a:stCxn id="110" idx="2"/>
            </p:cNvCxnSpPr>
            <p:nvPr/>
          </p:nvCxnSpPr>
          <p:spPr>
            <a:xfrm flipH="1">
              <a:off x="3419872" y="3524467"/>
              <a:ext cx="111976" cy="770483"/>
            </a:xfrm>
            <a:prstGeom prst="straightConnector1">
              <a:avLst/>
            </a:prstGeom>
            <a:ln w="25400">
              <a:solidFill>
                <a:srgbClr val="C00000"/>
              </a:solidFill>
              <a:prstDash val="dash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Arrow Connector 6"/>
            <p:cNvCxnSpPr>
              <a:stCxn id="121" idx="2"/>
              <a:endCxn id="140" idx="0"/>
            </p:cNvCxnSpPr>
            <p:nvPr/>
          </p:nvCxnSpPr>
          <p:spPr>
            <a:xfrm flipH="1">
              <a:off x="4006446" y="3147935"/>
              <a:ext cx="183928" cy="1154141"/>
            </a:xfrm>
            <a:prstGeom prst="straightConnector1">
              <a:avLst/>
            </a:prstGeom>
            <a:ln w="25400">
              <a:solidFill>
                <a:srgbClr val="C00000"/>
              </a:solidFill>
              <a:prstDash val="dash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Arrow Connector 6"/>
            <p:cNvCxnSpPr>
              <a:stCxn id="122" idx="2"/>
              <a:endCxn id="142" idx="0"/>
            </p:cNvCxnSpPr>
            <p:nvPr/>
          </p:nvCxnSpPr>
          <p:spPr>
            <a:xfrm flipH="1">
              <a:off x="4561490" y="3147935"/>
              <a:ext cx="258446" cy="1149489"/>
            </a:xfrm>
            <a:prstGeom prst="straightConnector1">
              <a:avLst/>
            </a:prstGeom>
            <a:ln w="25400">
              <a:solidFill>
                <a:srgbClr val="C00000"/>
              </a:solidFill>
              <a:prstDash val="dash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Arrow Connector 6"/>
            <p:cNvCxnSpPr>
              <a:stCxn id="119" idx="2"/>
              <a:endCxn id="143" idx="0"/>
            </p:cNvCxnSpPr>
            <p:nvPr/>
          </p:nvCxnSpPr>
          <p:spPr>
            <a:xfrm flipH="1">
              <a:off x="5158574" y="3524467"/>
              <a:ext cx="319888" cy="770483"/>
            </a:xfrm>
            <a:prstGeom prst="straightConnector1">
              <a:avLst/>
            </a:prstGeom>
            <a:ln w="25400">
              <a:solidFill>
                <a:srgbClr val="C00000"/>
              </a:solidFill>
              <a:prstDash val="dash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56187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" grpId="0"/>
      <p:bldP spid="62" grpId="0"/>
      <p:bldP spid="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spcFirstLastPara="1" vert="horz" wrap="square" lIns="91440" tIns="45720" rIns="91440" bIns="45720" rtlCol="0" anchor="ctr" anchorCtr="0">
            <a:normAutofit/>
          </a:bodyPr>
          <a:lstStyle/>
          <a:p>
            <a:pPr>
              <a:spcBef>
                <a:spcPct val="0"/>
              </a:spcBef>
            </a:pPr>
            <a:r>
              <a:rPr lang="en-US" sz="4000" dirty="0">
                <a:solidFill>
                  <a:srgbClr val="C00000"/>
                </a:solidFill>
              </a:rPr>
              <a:t>GPU Application Demands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9312" y="1446508"/>
            <a:ext cx="7321000" cy="4645325"/>
          </a:xfrm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sz="2800" dirty="0">
                <a:solidFill>
                  <a:schemeClr val="tx1"/>
                </a:solidFill>
              </a:rPr>
              <a:t>Three application categories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solidFill>
                  <a:schemeClr val="tx1"/>
                </a:solidFill>
              </a:rPr>
              <a:t>Shared-cache friendly: Capacity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solidFill>
                  <a:schemeClr val="tx1"/>
                </a:solidFill>
              </a:rPr>
              <a:t>Private-cache friendly: BW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solidFill>
                  <a:schemeClr val="tx1"/>
                </a:solidFill>
              </a:rPr>
              <a:t>Neutral applications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  <p:graphicFrame>
        <p:nvGraphicFramePr>
          <p:cNvPr id="7" name="图表 6">
            <a:extLst>
              <a:ext uri="{FF2B5EF4-FFF2-40B4-BE49-F238E27FC236}">
                <a16:creationId xmlns="" xmlns:a16="http://schemas.microsoft.com/office/drawing/2014/main" id="{CE96658B-0A84-2445-82D5-4F68CCD81D1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6420092"/>
              </p:ext>
            </p:extLst>
          </p:nvPr>
        </p:nvGraphicFramePr>
        <p:xfrm>
          <a:off x="4880441" y="1140147"/>
          <a:ext cx="4412973" cy="49516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912397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 uiExpand="1">
        <p:bldSub>
          <a:bldChart bld="category"/>
        </p:bldSub>
      </p:bldGraphic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spcFirstLastPara="1" vert="horz" wrap="square" lIns="91440" tIns="45720" rIns="91440" bIns="45720" rtlCol="0" anchor="ctr" anchorCtr="0">
            <a:normAutofit/>
          </a:bodyPr>
          <a:lstStyle/>
          <a:p>
            <a:pPr>
              <a:spcBef>
                <a:spcPct val="0"/>
              </a:spcBef>
            </a:pPr>
            <a:r>
              <a:rPr lang="en-US" altLang="zh-CN" sz="4000" dirty="0">
                <a:solidFill>
                  <a:srgbClr val="C00000"/>
                </a:solidFill>
              </a:rPr>
              <a:t>Adaptive Caching in GPUs</a:t>
            </a:r>
            <a:endParaRPr lang="zh-CN" altLang="en-US" sz="4000" dirty="0">
              <a:solidFill>
                <a:srgbClr val="C00000"/>
              </a:solidFill>
            </a:endParaRPr>
          </a:p>
        </p:txBody>
      </p:sp>
      <p:sp>
        <p:nvSpPr>
          <p:cNvPr id="96" name="文本占位符 2"/>
          <p:cNvSpPr>
            <a:spLocks noGrp="1"/>
          </p:cNvSpPr>
          <p:nvPr>
            <p:ph type="body" idx="1"/>
          </p:nvPr>
        </p:nvSpPr>
        <p:spPr>
          <a:xfrm>
            <a:off x="203200" y="1446508"/>
            <a:ext cx="9337352" cy="4645325"/>
          </a:xfrm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altLang="zh-CN" sz="2800" dirty="0">
                <a:solidFill>
                  <a:schemeClr val="tx1"/>
                </a:solidFill>
              </a:rPr>
              <a:t>Dynamic technique to select best configuration at runtime</a:t>
            </a:r>
          </a:p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chemeClr val="tx1"/>
                </a:solidFill>
              </a:rPr>
              <a:t>Online profiling to classify application’s LLC demand</a:t>
            </a:r>
          </a:p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chemeClr val="tx1"/>
                </a:solidFill>
              </a:rPr>
              <a:t>Lightweight </a:t>
            </a:r>
            <a:r>
              <a:rPr lang="en-US" altLang="zh-CN" sz="2800" dirty="0" err="1">
                <a:solidFill>
                  <a:schemeClr val="tx1"/>
                </a:solidFill>
              </a:rPr>
              <a:t>perf</a:t>
            </a:r>
            <a:r>
              <a:rPr lang="en-US" altLang="zh-CN" sz="2800" dirty="0">
                <a:solidFill>
                  <a:schemeClr val="tx1"/>
                </a:solidFill>
              </a:rPr>
              <a:t> model to quantify BW vs hit rate benefits</a:t>
            </a:r>
          </a:p>
          <a:p>
            <a:pPr>
              <a:lnSpc>
                <a:spcPct val="150000"/>
              </a:lnSpc>
            </a:pPr>
            <a:endParaRPr lang="en-US" altLang="zh-CN" sz="2800" dirty="0">
              <a:solidFill>
                <a:schemeClr val="tx1"/>
              </a:solidFill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077547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spcFirstLastPara="1" vert="horz" wrap="square" lIns="91440" tIns="45720" rIns="91440" bIns="45720" rtlCol="0" anchor="ctr" anchorCtr="0">
            <a:normAutofit/>
          </a:bodyPr>
          <a:lstStyle/>
          <a:p>
            <a:pPr>
              <a:spcBef>
                <a:spcPct val="0"/>
              </a:spcBef>
            </a:pPr>
            <a:r>
              <a:rPr lang="en-US" sz="4000" dirty="0">
                <a:solidFill>
                  <a:srgbClr val="C00000"/>
                </a:solidFill>
              </a:rPr>
              <a:t>Adaptive Caching Mechanism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mtClean="0"/>
              <a:t>19</a:t>
            </a:fld>
            <a:endParaRPr lang="uk-UA"/>
          </a:p>
        </p:txBody>
      </p:sp>
      <p:sp>
        <p:nvSpPr>
          <p:cNvPr id="6" name="椭圆 134"/>
          <p:cNvSpPr/>
          <p:nvPr/>
        </p:nvSpPr>
        <p:spPr>
          <a:xfrm>
            <a:off x="1676399" y="3319318"/>
            <a:ext cx="2101714" cy="1394284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</a:rPr>
              <a:t>Shared LLC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sp>
        <p:nvSpPr>
          <p:cNvPr id="7" name="任意多边形 135"/>
          <p:cNvSpPr/>
          <p:nvPr/>
        </p:nvSpPr>
        <p:spPr>
          <a:xfrm>
            <a:off x="2457185" y="2732709"/>
            <a:ext cx="3637031" cy="546220"/>
          </a:xfrm>
          <a:custGeom>
            <a:avLst/>
            <a:gdLst>
              <a:gd name="connsiteX0" fmla="*/ 0 w 2659380"/>
              <a:gd name="connsiteY0" fmla="*/ 579124 h 586744"/>
              <a:gd name="connsiteX1" fmla="*/ 1272540 w 2659380"/>
              <a:gd name="connsiteY1" fmla="*/ 4 h 586744"/>
              <a:gd name="connsiteX2" fmla="*/ 2659380 w 2659380"/>
              <a:gd name="connsiteY2" fmla="*/ 586744 h 586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59380" h="586744">
                <a:moveTo>
                  <a:pt x="0" y="579124"/>
                </a:moveTo>
                <a:cubicBezTo>
                  <a:pt x="414655" y="288929"/>
                  <a:pt x="829310" y="-1266"/>
                  <a:pt x="1272540" y="4"/>
                </a:cubicBezTo>
                <a:cubicBezTo>
                  <a:pt x="1715770" y="1274"/>
                  <a:pt x="2187575" y="294009"/>
                  <a:pt x="2659380" y="586744"/>
                </a:cubicBezTo>
              </a:path>
            </a:pathLst>
          </a:custGeom>
          <a:ln w="38100">
            <a:solidFill>
              <a:schemeClr val="tx1"/>
            </a:solidFill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8" name="任意多边形 136"/>
          <p:cNvSpPr/>
          <p:nvPr/>
        </p:nvSpPr>
        <p:spPr>
          <a:xfrm rot="10800000">
            <a:off x="2611883" y="4793649"/>
            <a:ext cx="3637031" cy="546220"/>
          </a:xfrm>
          <a:custGeom>
            <a:avLst/>
            <a:gdLst>
              <a:gd name="connsiteX0" fmla="*/ 0 w 2659380"/>
              <a:gd name="connsiteY0" fmla="*/ 579124 h 586744"/>
              <a:gd name="connsiteX1" fmla="*/ 1272540 w 2659380"/>
              <a:gd name="connsiteY1" fmla="*/ 4 h 586744"/>
              <a:gd name="connsiteX2" fmla="*/ 2659380 w 2659380"/>
              <a:gd name="connsiteY2" fmla="*/ 586744 h 586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59380" h="586744">
                <a:moveTo>
                  <a:pt x="0" y="579124"/>
                </a:moveTo>
                <a:cubicBezTo>
                  <a:pt x="414655" y="288929"/>
                  <a:pt x="829310" y="-1266"/>
                  <a:pt x="1272540" y="4"/>
                </a:cubicBezTo>
                <a:cubicBezTo>
                  <a:pt x="1715770" y="1274"/>
                  <a:pt x="2187575" y="294009"/>
                  <a:pt x="2659380" y="586744"/>
                </a:cubicBezTo>
              </a:path>
            </a:pathLst>
          </a:custGeom>
          <a:ln w="38100">
            <a:solidFill>
              <a:schemeClr val="tx1"/>
            </a:solidFill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9" name="椭圆 588"/>
          <p:cNvSpPr/>
          <p:nvPr/>
        </p:nvSpPr>
        <p:spPr>
          <a:xfrm>
            <a:off x="5163178" y="3333817"/>
            <a:ext cx="2230657" cy="1394284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</a:rPr>
              <a:t>Private LLC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535695" y="1877923"/>
            <a:ext cx="34764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Private miss rate is similar </a:t>
            </a:r>
          </a:p>
          <a:p>
            <a:r>
              <a:rPr lang="en-US" sz="2400" dirty="0"/>
              <a:t>Private BW &gt; Shared BW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549387" y="5304746"/>
            <a:ext cx="16186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Periodically</a:t>
            </a:r>
          </a:p>
        </p:txBody>
      </p:sp>
    </p:spTree>
    <p:extLst>
      <p:ext uri="{BB962C8B-B14F-4D97-AF65-F5344CB8AC3E}">
        <p14:creationId xmlns:p14="http://schemas.microsoft.com/office/powerpoint/2010/main" val="2633673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E0F9738-6518-4A45-ABC2-4C8E88CC8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C00000"/>
                </a:solidFill>
              </a:rPr>
              <a:t>Problems </a:t>
            </a:r>
            <a:r>
              <a:rPr lang="en-US" sz="4000" dirty="0">
                <a:solidFill>
                  <a:srgbClr val="C00000"/>
                </a:solidFill>
                <a:sym typeface="Wingdings" pitchFamily="2" charset="2"/>
              </a:rPr>
              <a:t></a:t>
            </a:r>
            <a:r>
              <a:rPr lang="en-US" sz="4000" dirty="0">
                <a:solidFill>
                  <a:srgbClr val="C00000"/>
                </a:solidFill>
              </a:rPr>
              <a:t> Software </a:t>
            </a:r>
            <a:r>
              <a:rPr lang="en-US" sz="4000" dirty="0">
                <a:solidFill>
                  <a:srgbClr val="C00000"/>
                </a:solidFill>
                <a:sym typeface="Wingdings" pitchFamily="2" charset="2"/>
              </a:rPr>
              <a:t></a:t>
            </a:r>
            <a:r>
              <a:rPr lang="en-US" sz="4000" dirty="0">
                <a:solidFill>
                  <a:srgbClr val="C00000"/>
                </a:solidFill>
              </a:rPr>
              <a:t> Hardware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DB6AF700-EDCD-C545-BA2B-6849D63608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12" name="组合 11"/>
          <p:cNvGrpSpPr/>
          <p:nvPr/>
        </p:nvGrpSpPr>
        <p:grpSpPr>
          <a:xfrm>
            <a:off x="755576" y="5013176"/>
            <a:ext cx="7344816" cy="1512168"/>
            <a:chOff x="755576" y="5013176"/>
            <a:chExt cx="7344816" cy="1512168"/>
          </a:xfrm>
        </p:grpSpPr>
        <p:cxnSp>
          <p:nvCxnSpPr>
            <p:cNvPr id="10" name="直接连接符 9"/>
            <p:cNvCxnSpPr/>
            <p:nvPr/>
          </p:nvCxnSpPr>
          <p:spPr>
            <a:xfrm>
              <a:off x="755576" y="6525344"/>
              <a:ext cx="734481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矩形 10"/>
            <p:cNvSpPr/>
            <p:nvPr/>
          </p:nvSpPr>
          <p:spPr>
            <a:xfrm>
              <a:off x="755576" y="5661248"/>
              <a:ext cx="1627369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400" dirty="0"/>
                <a:t>Computing </a:t>
              </a:r>
            </a:p>
            <a:p>
              <a:r>
                <a:rPr lang="en-US" altLang="zh-CN" sz="2400" dirty="0"/>
                <a:t>platforms</a:t>
              </a:r>
              <a:endParaRPr lang="zh-CN" altLang="en-US" sz="2400" dirty="0"/>
            </a:p>
          </p:txBody>
        </p:sp>
        <p:pic>
          <p:nvPicPr>
            <p:cNvPr id="1026" name="Picture 2" descr="\\VBOXSVR\VirtualBox_VMs\Dropbox\Gent\Thesis\public defense\Screenshot from 2019-09-02 20:13:38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12753" y="5013176"/>
              <a:ext cx="5815631" cy="14401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" name="组合 3"/>
          <p:cNvGrpSpPr/>
          <p:nvPr/>
        </p:nvGrpSpPr>
        <p:grpSpPr>
          <a:xfrm>
            <a:off x="755576" y="1659936"/>
            <a:ext cx="7344816" cy="1481032"/>
            <a:chOff x="755576" y="1659936"/>
            <a:chExt cx="7344816" cy="1481032"/>
          </a:xfrm>
        </p:grpSpPr>
        <p:cxnSp>
          <p:nvCxnSpPr>
            <p:cNvPr id="5" name="直接连接符 4"/>
            <p:cNvCxnSpPr/>
            <p:nvPr/>
          </p:nvCxnSpPr>
          <p:spPr>
            <a:xfrm>
              <a:off x="755576" y="3140968"/>
              <a:ext cx="734481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矩形 6"/>
            <p:cNvSpPr/>
            <p:nvPr/>
          </p:nvSpPr>
          <p:spPr>
            <a:xfrm>
              <a:off x="755576" y="2636912"/>
              <a:ext cx="1428468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400" dirty="0"/>
                <a:t>Problems </a:t>
              </a:r>
              <a:endParaRPr lang="zh-CN" altLang="en-US" sz="2400" dirty="0"/>
            </a:p>
          </p:txBody>
        </p:sp>
        <p:pic>
          <p:nvPicPr>
            <p:cNvPr id="1027" name="Picture 3" descr="\\VBOXSVR\VirtualBox_VMs\Dropbox\Gent\Thesis\public defense\big-data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01857" y="1659936"/>
              <a:ext cx="1849261" cy="13869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矩形 20"/>
            <p:cNvSpPr/>
            <p:nvPr/>
          </p:nvSpPr>
          <p:spPr>
            <a:xfrm>
              <a:off x="2195736" y="1659936"/>
              <a:ext cx="1838365" cy="40091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Data storage</a:t>
              </a:r>
              <a:endParaRPr lang="zh-CN" altLang="en-US" dirty="0"/>
            </a:p>
          </p:txBody>
        </p:sp>
        <p:pic>
          <p:nvPicPr>
            <p:cNvPr id="1030" name="Picture 6" descr="\\vboxsvr\VirtualBox_VMs\Dropbox\Gent\Thesis\public defense\NumberedEquation3.gif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39952" y="1682874"/>
              <a:ext cx="1872207" cy="14157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矩形 26"/>
            <p:cNvSpPr/>
            <p:nvPr/>
          </p:nvSpPr>
          <p:spPr>
            <a:xfrm>
              <a:off x="4155501" y="1659936"/>
              <a:ext cx="1838365" cy="40091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Scientific</a:t>
              </a:r>
              <a:endParaRPr lang="zh-CN" altLang="en-US" dirty="0"/>
            </a:p>
          </p:txBody>
        </p:sp>
        <p:pic>
          <p:nvPicPr>
            <p:cNvPr id="1032" name="Picture 8" descr="\\VBOXSVR\VirtualBox_VMs\Dropbox\Gent\Thesis\public defense\68c814ee-1364-4c4a-8ce6-d1991591338d.jpe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18011" y="1845004"/>
              <a:ext cx="1838365" cy="12239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矩形 30"/>
            <p:cNvSpPr/>
            <p:nvPr/>
          </p:nvSpPr>
          <p:spPr>
            <a:xfrm>
              <a:off x="6128151" y="1659936"/>
              <a:ext cx="1828226" cy="40091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Recognition</a:t>
              </a:r>
              <a:endParaRPr lang="zh-CN" altLang="en-US" dirty="0"/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755576" y="3212976"/>
            <a:ext cx="7344816" cy="1584176"/>
            <a:chOff x="755576" y="3212976"/>
            <a:chExt cx="7344816" cy="1584176"/>
          </a:xfrm>
        </p:grpSpPr>
        <p:cxnSp>
          <p:nvCxnSpPr>
            <p:cNvPr id="8" name="直接连接符 7"/>
            <p:cNvCxnSpPr/>
            <p:nvPr/>
          </p:nvCxnSpPr>
          <p:spPr>
            <a:xfrm>
              <a:off x="755576" y="4797152"/>
              <a:ext cx="734481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矩形 8"/>
            <p:cNvSpPr/>
            <p:nvPr/>
          </p:nvSpPr>
          <p:spPr>
            <a:xfrm>
              <a:off x="755576" y="4263479"/>
              <a:ext cx="1305678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400" dirty="0"/>
                <a:t>Software</a:t>
              </a:r>
              <a:endParaRPr lang="zh-CN" altLang="en-US" sz="2400" dirty="0"/>
            </a:p>
          </p:txBody>
        </p:sp>
        <p:pic>
          <p:nvPicPr>
            <p:cNvPr id="1028" name="Picture 4" descr="\\VBOXSVR\VirtualBox_VMs\Dropbox\Gent\Thesis\public defense\image3-1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66862" y="3573015"/>
              <a:ext cx="1945881" cy="11521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矩形 24"/>
            <p:cNvSpPr/>
            <p:nvPr/>
          </p:nvSpPr>
          <p:spPr>
            <a:xfrm>
              <a:off x="2195737" y="3212976"/>
              <a:ext cx="1855382" cy="40091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Database system</a:t>
              </a:r>
              <a:endParaRPr lang="zh-CN" altLang="en-US" dirty="0"/>
            </a:p>
          </p:txBody>
        </p:sp>
        <p:pic>
          <p:nvPicPr>
            <p:cNvPr id="1031" name="Picture 7" descr="\\VBOXSVR\VirtualBox_VMs\Dropbox\Gent\Thesis\public defense\cuda-6-638.jp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55502" y="3244113"/>
              <a:ext cx="1972648" cy="14810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矩形 28"/>
            <p:cNvSpPr/>
            <p:nvPr/>
          </p:nvSpPr>
          <p:spPr>
            <a:xfrm>
              <a:off x="4173795" y="3212976"/>
              <a:ext cx="1838365" cy="40091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Math libraries</a:t>
              </a:r>
              <a:endParaRPr lang="zh-CN" altLang="en-US" dirty="0"/>
            </a:p>
          </p:txBody>
        </p:sp>
        <p:pic>
          <p:nvPicPr>
            <p:cNvPr id="1034" name="Picture 10" descr="\\VBOXSVR\VirtualBox_VMs\Dropbox\Gent\Thesis\public defense\DL_ff.pn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28150" y="3501008"/>
              <a:ext cx="1900233" cy="11427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矩形 33"/>
            <p:cNvSpPr/>
            <p:nvPr/>
          </p:nvSpPr>
          <p:spPr>
            <a:xfrm>
              <a:off x="6156176" y="3212976"/>
              <a:ext cx="1872208" cy="40091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Machine Learning</a:t>
              </a:r>
              <a:endParaRPr lang="zh-CN" altLang="en-US" dirty="0"/>
            </a:p>
          </p:txBody>
        </p:sp>
      </p:grpSp>
      <p:sp>
        <p:nvSpPr>
          <p:cNvPr id="13" name="灯片编号占位符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6745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44016" y="386727"/>
            <a:ext cx="9468544" cy="763600"/>
          </a:xfrm>
        </p:spPr>
        <p:txBody>
          <a:bodyPr spcFirstLastPara="1" vert="horz" wrap="square" lIns="91440" tIns="45720" rIns="91440" bIns="45720" rtlCol="0" anchor="ctr" anchorCtr="0">
            <a:normAutofit/>
          </a:bodyPr>
          <a:lstStyle/>
          <a:p>
            <a:pPr>
              <a:spcBef>
                <a:spcPct val="0"/>
              </a:spcBef>
            </a:pPr>
            <a:r>
              <a:rPr lang="en-US" sz="4000" dirty="0">
                <a:solidFill>
                  <a:srgbClr val="C00000"/>
                </a:solidFill>
              </a:rPr>
              <a:t>Miss Rate Prediction and Bandwidth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mtClean="0"/>
              <a:t>20</a:t>
            </a:fld>
            <a:endParaRPr lang="uk-UA"/>
          </a:p>
        </p:txBody>
      </p:sp>
      <p:sp>
        <p:nvSpPr>
          <p:cNvPr id="14" name="文本占位符 2"/>
          <p:cNvSpPr>
            <a:spLocks noGrp="1"/>
          </p:cNvSpPr>
          <p:nvPr>
            <p:ph type="body" idx="1"/>
          </p:nvPr>
        </p:nvSpPr>
        <p:spPr>
          <a:xfrm>
            <a:off x="203200" y="1446508"/>
            <a:ext cx="9337352" cy="464532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/>
              <a:t>Estimating private LLC hit rate by using </a:t>
            </a:r>
            <a:r>
              <a:rPr lang="en-US" altLang="zh-CN" sz="2800" dirty="0">
                <a:sym typeface="Wingdings" pitchFamily="2" charset="2"/>
              </a:rPr>
              <a:t></a:t>
            </a:r>
            <a:endParaRPr lang="en-US" altLang="zh-CN" sz="2800" dirty="0"/>
          </a:p>
          <a:p>
            <a:pPr marL="114300" indent="0">
              <a:lnSpc>
                <a:spcPct val="150000"/>
              </a:lnSpc>
              <a:buNone/>
            </a:pPr>
            <a:r>
              <a:rPr lang="en-US" altLang="zh-CN" sz="2800" dirty="0"/>
              <a:t>Set sampling based on auxiliary tag directory</a:t>
            </a:r>
          </a:p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chemeClr val="tx1"/>
                </a:solidFill>
              </a:rPr>
              <a:t>Building bandwidth model based on </a:t>
            </a:r>
            <a:r>
              <a:rPr lang="en-US" altLang="zh-CN" sz="2800" dirty="0">
                <a:solidFill>
                  <a:schemeClr val="tx1"/>
                </a:solidFill>
                <a:sym typeface="Wingdings" pitchFamily="2" charset="2"/>
              </a:rPr>
              <a:t></a:t>
            </a:r>
          </a:p>
          <a:p>
            <a:pPr marL="114300" indent="0">
              <a:lnSpc>
                <a:spcPct val="150000"/>
              </a:lnSpc>
              <a:buNone/>
            </a:pPr>
            <a:r>
              <a:rPr lang="en-US" altLang="zh-CN" sz="2800" dirty="0">
                <a:sym typeface="Wingdings" pitchFamily="2" charset="2"/>
              </a:rPr>
              <a:t>LLC hit rate &amp; LLC slice parallelism &amp; memory bandwidth</a:t>
            </a:r>
            <a:endParaRPr lang="en-US" altLang="zh-CN" sz="2800" dirty="0">
              <a:solidFill>
                <a:schemeClr val="tx1"/>
              </a:solidFill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1676399" y="4293096"/>
            <a:ext cx="5717436" cy="2404468"/>
            <a:chOff x="1676399" y="3385808"/>
            <a:chExt cx="5717436" cy="4435680"/>
          </a:xfrm>
        </p:grpSpPr>
        <p:sp>
          <p:nvSpPr>
            <p:cNvPr id="15" name="椭圆 134"/>
            <p:cNvSpPr/>
            <p:nvPr/>
          </p:nvSpPr>
          <p:spPr>
            <a:xfrm>
              <a:off x="1676399" y="5374395"/>
              <a:ext cx="2101714" cy="1394284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</a:rPr>
                <a:t>Shared LLC</a:t>
              </a:r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  <p:sp>
          <p:nvSpPr>
            <p:cNvPr id="16" name="任意多边形 135"/>
            <p:cNvSpPr/>
            <p:nvPr/>
          </p:nvSpPr>
          <p:spPr>
            <a:xfrm>
              <a:off x="2457185" y="4787786"/>
              <a:ext cx="3637031" cy="546220"/>
            </a:xfrm>
            <a:custGeom>
              <a:avLst/>
              <a:gdLst>
                <a:gd name="connsiteX0" fmla="*/ 0 w 2659380"/>
                <a:gd name="connsiteY0" fmla="*/ 579124 h 586744"/>
                <a:gd name="connsiteX1" fmla="*/ 1272540 w 2659380"/>
                <a:gd name="connsiteY1" fmla="*/ 4 h 586744"/>
                <a:gd name="connsiteX2" fmla="*/ 2659380 w 2659380"/>
                <a:gd name="connsiteY2" fmla="*/ 586744 h 586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59380" h="586744">
                  <a:moveTo>
                    <a:pt x="0" y="579124"/>
                  </a:moveTo>
                  <a:cubicBezTo>
                    <a:pt x="414655" y="288929"/>
                    <a:pt x="829310" y="-1266"/>
                    <a:pt x="1272540" y="4"/>
                  </a:cubicBezTo>
                  <a:cubicBezTo>
                    <a:pt x="1715770" y="1274"/>
                    <a:pt x="2187575" y="294009"/>
                    <a:pt x="2659380" y="586744"/>
                  </a:cubicBezTo>
                </a:path>
              </a:pathLst>
            </a:custGeom>
            <a:ln w="38100">
              <a:solidFill>
                <a:schemeClr val="tx1"/>
              </a:solidFill>
              <a:headEnd type="none" w="med" len="med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7" name="任意多边形 136"/>
            <p:cNvSpPr/>
            <p:nvPr/>
          </p:nvSpPr>
          <p:spPr>
            <a:xfrm rot="10800000">
              <a:off x="2611883" y="6848726"/>
              <a:ext cx="3637031" cy="546220"/>
            </a:xfrm>
            <a:custGeom>
              <a:avLst/>
              <a:gdLst>
                <a:gd name="connsiteX0" fmla="*/ 0 w 2659380"/>
                <a:gd name="connsiteY0" fmla="*/ 579124 h 586744"/>
                <a:gd name="connsiteX1" fmla="*/ 1272540 w 2659380"/>
                <a:gd name="connsiteY1" fmla="*/ 4 h 586744"/>
                <a:gd name="connsiteX2" fmla="*/ 2659380 w 2659380"/>
                <a:gd name="connsiteY2" fmla="*/ 586744 h 586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59380" h="586744">
                  <a:moveTo>
                    <a:pt x="0" y="579124"/>
                  </a:moveTo>
                  <a:cubicBezTo>
                    <a:pt x="414655" y="288929"/>
                    <a:pt x="829310" y="-1266"/>
                    <a:pt x="1272540" y="4"/>
                  </a:cubicBezTo>
                  <a:cubicBezTo>
                    <a:pt x="1715770" y="1274"/>
                    <a:pt x="2187575" y="294009"/>
                    <a:pt x="2659380" y="586744"/>
                  </a:cubicBezTo>
                </a:path>
              </a:pathLst>
            </a:custGeom>
            <a:ln w="38100">
              <a:solidFill>
                <a:schemeClr val="tx1"/>
              </a:solidFill>
              <a:headEnd type="none" w="med" len="med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8" name="椭圆 588"/>
            <p:cNvSpPr/>
            <p:nvPr/>
          </p:nvSpPr>
          <p:spPr>
            <a:xfrm>
              <a:off x="5163178" y="5388894"/>
              <a:ext cx="2230657" cy="1394284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</a:rPr>
                <a:t>Private LLC</a:t>
              </a:r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751719" y="3385808"/>
              <a:ext cx="347646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Private miss rate is similar </a:t>
              </a:r>
            </a:p>
            <a:p>
              <a:r>
                <a:rPr lang="en-US" sz="2400" dirty="0"/>
                <a:t>Private BW &gt; Shared BW 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549387" y="7359823"/>
              <a:ext cx="161864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Periodically</a:t>
              </a: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2123728" y="4293096"/>
            <a:ext cx="2880320" cy="461665"/>
            <a:chOff x="2123728" y="4293096"/>
            <a:chExt cx="2880320" cy="461665"/>
          </a:xfrm>
        </p:grpSpPr>
        <p:sp>
          <p:nvSpPr>
            <p:cNvPr id="5" name="椭圆 4"/>
            <p:cNvSpPr/>
            <p:nvPr/>
          </p:nvSpPr>
          <p:spPr>
            <a:xfrm>
              <a:off x="2611882" y="4293096"/>
              <a:ext cx="2392166" cy="450462"/>
            </a:xfrm>
            <a:prstGeom prst="ellipse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123728" y="4293096"/>
              <a:ext cx="61266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FF0000"/>
                  </a:solidFill>
                </a:rPr>
                <a:t>???</a:t>
              </a: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3707904" y="4695527"/>
            <a:ext cx="684676" cy="923330"/>
            <a:chOff x="3707904" y="4695527"/>
            <a:chExt cx="684676" cy="923330"/>
          </a:xfrm>
        </p:grpSpPr>
        <p:sp>
          <p:nvSpPr>
            <p:cNvPr id="24" name="椭圆 23"/>
            <p:cNvSpPr/>
            <p:nvPr/>
          </p:nvSpPr>
          <p:spPr>
            <a:xfrm>
              <a:off x="3707904" y="4695527"/>
              <a:ext cx="645658" cy="450462"/>
            </a:xfrm>
            <a:prstGeom prst="ellipse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3779912" y="5157192"/>
              <a:ext cx="61266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FF0000"/>
                  </a:solidFill>
                </a:rPr>
                <a:t>???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4348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386727"/>
            <a:ext cx="9036496" cy="763600"/>
          </a:xfrm>
        </p:spPr>
        <p:txBody>
          <a:bodyPr spcFirstLastPara="1" vert="horz" wrap="square" lIns="91440" tIns="45720" rIns="91440" bIns="45720" rtlCol="0" anchor="ctr" anchorCtr="0">
            <a:normAutofit/>
          </a:bodyPr>
          <a:lstStyle/>
          <a:p>
            <a:pPr>
              <a:spcBef>
                <a:spcPct val="0"/>
              </a:spcBef>
            </a:pPr>
            <a:r>
              <a:rPr lang="en-US" altLang="zh-CN" sz="4000" dirty="0">
                <a:solidFill>
                  <a:srgbClr val="C00000"/>
                </a:solidFill>
              </a:rPr>
              <a:t>Adaptive Memory-Side Last-Level Caching</a:t>
            </a:r>
            <a:endParaRPr lang="en-US" sz="4000" dirty="0">
              <a:solidFill>
                <a:srgbClr val="C00000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3200" dirty="0">
                <a:solidFill>
                  <a:schemeClr val="bg1">
                    <a:lumMod val="85000"/>
                  </a:schemeClr>
                </a:solidFill>
              </a:rPr>
              <a:t>Adaptive LLC Mechanism</a:t>
            </a:r>
          </a:p>
          <a:p>
            <a:pPr>
              <a:lnSpc>
                <a:spcPct val="150000"/>
              </a:lnSpc>
            </a:pPr>
            <a:r>
              <a:rPr lang="en-US" sz="3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Adaptive LLC and </a:t>
            </a:r>
            <a:r>
              <a:rPr lang="en-US" sz="3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NoC</a:t>
            </a:r>
            <a:r>
              <a:rPr lang="en-US" sz="3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Co-Design in GPUs</a:t>
            </a:r>
          </a:p>
          <a:p>
            <a:pPr>
              <a:lnSpc>
                <a:spcPct val="150000"/>
              </a:lnSpc>
            </a:pPr>
            <a:r>
              <a:rPr lang="en-US" sz="3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Experimental Results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8334646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6CC67AB-084D-7042-B656-F8C3E45F4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spcFirstLastPara="1" vert="horz" wrap="square" lIns="91440" tIns="45720" rIns="91440" bIns="45720" rtlCol="0" anchor="ctr" anchorCtr="0">
            <a:normAutofit/>
          </a:bodyPr>
          <a:lstStyle/>
          <a:p>
            <a:pPr>
              <a:spcBef>
                <a:spcPct val="0"/>
              </a:spcBef>
            </a:pPr>
            <a:r>
              <a:rPr lang="en-US" altLang="zh-CN" sz="4000" dirty="0" err="1">
                <a:solidFill>
                  <a:srgbClr val="C00000"/>
                </a:solidFill>
              </a:rPr>
              <a:t>NoC</a:t>
            </a:r>
            <a:r>
              <a:rPr lang="en-US" altLang="zh-CN" sz="4000" dirty="0">
                <a:solidFill>
                  <a:srgbClr val="C00000"/>
                </a:solidFill>
              </a:rPr>
              <a:t>-Enabled Adaptive LLC </a:t>
            </a:r>
            <a:endParaRPr lang="en-US" sz="4000" dirty="0">
              <a:solidFill>
                <a:srgbClr val="C00000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665F0C18-BA14-3549-8EC3-B75DCCE908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14300" indent="0">
              <a:buNone/>
            </a:pP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Shared LLC configuration in GPUs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381A5511-BAF7-3C4E-B91D-53B9DDBC677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22</a:t>
            </a:fld>
            <a:endParaRPr lang="en"/>
          </a:p>
        </p:txBody>
      </p:sp>
      <p:sp>
        <p:nvSpPr>
          <p:cNvPr id="5" name="Google Shape;100;p15">
            <a:extLst>
              <a:ext uri="{FF2B5EF4-FFF2-40B4-BE49-F238E27FC236}">
                <a16:creationId xmlns="" xmlns:a16="http://schemas.microsoft.com/office/drawing/2014/main" id="{D3A0592D-3F3A-004E-A3A9-4AAC8B867B6B}"/>
              </a:ext>
            </a:extLst>
          </p:cNvPr>
          <p:cNvSpPr/>
          <p:nvPr/>
        </p:nvSpPr>
        <p:spPr>
          <a:xfrm>
            <a:off x="598861" y="3063728"/>
            <a:ext cx="426900" cy="3184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SM</a:t>
            </a:r>
            <a:endParaRPr sz="1200"/>
          </a:p>
        </p:txBody>
      </p:sp>
      <p:sp>
        <p:nvSpPr>
          <p:cNvPr id="6" name="Google Shape;101;p15">
            <a:extLst>
              <a:ext uri="{FF2B5EF4-FFF2-40B4-BE49-F238E27FC236}">
                <a16:creationId xmlns="" xmlns:a16="http://schemas.microsoft.com/office/drawing/2014/main" id="{5D65F5A0-4E93-074D-B6DE-3CF4E814740F}"/>
              </a:ext>
            </a:extLst>
          </p:cNvPr>
          <p:cNvSpPr/>
          <p:nvPr/>
        </p:nvSpPr>
        <p:spPr>
          <a:xfrm>
            <a:off x="1144255" y="3063728"/>
            <a:ext cx="426900" cy="3184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SM</a:t>
            </a:r>
            <a:endParaRPr sz="1200"/>
          </a:p>
        </p:txBody>
      </p:sp>
      <p:sp>
        <p:nvSpPr>
          <p:cNvPr id="7" name="Google Shape;102;p15">
            <a:extLst>
              <a:ext uri="{FF2B5EF4-FFF2-40B4-BE49-F238E27FC236}">
                <a16:creationId xmlns="" xmlns:a16="http://schemas.microsoft.com/office/drawing/2014/main" id="{F099569E-6AA8-6A4E-BE75-4BA89A74F361}"/>
              </a:ext>
            </a:extLst>
          </p:cNvPr>
          <p:cNvSpPr/>
          <p:nvPr/>
        </p:nvSpPr>
        <p:spPr>
          <a:xfrm>
            <a:off x="4184944" y="3063728"/>
            <a:ext cx="426900" cy="3184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SM</a:t>
            </a:r>
            <a:endParaRPr sz="1200" dirty="0"/>
          </a:p>
        </p:txBody>
      </p:sp>
      <p:cxnSp>
        <p:nvCxnSpPr>
          <p:cNvPr id="8" name="Google Shape;103;p15">
            <a:extLst>
              <a:ext uri="{FF2B5EF4-FFF2-40B4-BE49-F238E27FC236}">
                <a16:creationId xmlns="" xmlns:a16="http://schemas.microsoft.com/office/drawing/2014/main" id="{319A5CE8-A46D-544C-A3C6-DBF28D900D85}"/>
              </a:ext>
            </a:extLst>
          </p:cNvPr>
          <p:cNvCxnSpPr/>
          <p:nvPr/>
        </p:nvCxnSpPr>
        <p:spPr>
          <a:xfrm>
            <a:off x="3826558" y="3118895"/>
            <a:ext cx="276300" cy="24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9" name="Google Shape;104;p15">
            <a:extLst>
              <a:ext uri="{FF2B5EF4-FFF2-40B4-BE49-F238E27FC236}">
                <a16:creationId xmlns="" xmlns:a16="http://schemas.microsoft.com/office/drawing/2014/main" id="{D84BD129-9F38-7040-B8B1-7049E7B9A834}"/>
              </a:ext>
            </a:extLst>
          </p:cNvPr>
          <p:cNvSpPr/>
          <p:nvPr/>
        </p:nvSpPr>
        <p:spPr>
          <a:xfrm>
            <a:off x="598862" y="3527295"/>
            <a:ext cx="4012983" cy="318400"/>
          </a:xfrm>
          <a:prstGeom prst="rect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N</a:t>
            </a:r>
            <a:r>
              <a:rPr lang="en-US" sz="1200" dirty="0" err="1"/>
              <a:t>etwork</a:t>
            </a:r>
            <a:r>
              <a:rPr lang="en-US" sz="1200" dirty="0"/>
              <a:t>-on-Chip</a:t>
            </a:r>
            <a:endParaRPr sz="1200" dirty="0"/>
          </a:p>
        </p:txBody>
      </p:sp>
      <p:sp>
        <p:nvSpPr>
          <p:cNvPr id="10" name="Google Shape;105;p15">
            <a:extLst>
              <a:ext uri="{FF2B5EF4-FFF2-40B4-BE49-F238E27FC236}">
                <a16:creationId xmlns="" xmlns:a16="http://schemas.microsoft.com/office/drawing/2014/main" id="{791452F1-1016-B44C-8C3A-1E0B60D1E111}"/>
              </a:ext>
            </a:extLst>
          </p:cNvPr>
          <p:cNvSpPr/>
          <p:nvPr/>
        </p:nvSpPr>
        <p:spPr>
          <a:xfrm>
            <a:off x="639940" y="4486128"/>
            <a:ext cx="1638816" cy="502800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Memory </a:t>
            </a:r>
            <a:endParaRPr sz="12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Controller</a:t>
            </a:r>
            <a:endParaRPr sz="1200" dirty="0"/>
          </a:p>
        </p:txBody>
      </p:sp>
      <p:cxnSp>
        <p:nvCxnSpPr>
          <p:cNvPr id="11" name="Google Shape;106;p15">
            <a:extLst>
              <a:ext uri="{FF2B5EF4-FFF2-40B4-BE49-F238E27FC236}">
                <a16:creationId xmlns="" xmlns:a16="http://schemas.microsoft.com/office/drawing/2014/main" id="{9575A625-6759-1746-AA6E-2898E77B817D}"/>
              </a:ext>
            </a:extLst>
          </p:cNvPr>
          <p:cNvCxnSpPr/>
          <p:nvPr/>
        </p:nvCxnSpPr>
        <p:spPr>
          <a:xfrm rot="10800000" flipH="1">
            <a:off x="1416561" y="4196428"/>
            <a:ext cx="437100" cy="88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12" name="Google Shape;107;p15">
            <a:extLst>
              <a:ext uri="{FF2B5EF4-FFF2-40B4-BE49-F238E27FC236}">
                <a16:creationId xmlns="" xmlns:a16="http://schemas.microsoft.com/office/drawing/2014/main" id="{B112F1E4-AE99-8745-AE52-9E45EF0E8E8F}"/>
              </a:ext>
            </a:extLst>
          </p:cNvPr>
          <p:cNvCxnSpPr/>
          <p:nvPr/>
        </p:nvCxnSpPr>
        <p:spPr>
          <a:xfrm flipV="1">
            <a:off x="2438237" y="4504628"/>
            <a:ext cx="378120" cy="34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dot"/>
            <a:round/>
            <a:headEnd type="none" w="med" len="med"/>
            <a:tailEnd type="none" w="med" len="med"/>
          </a:ln>
        </p:spPr>
      </p:cxnSp>
      <p:grpSp>
        <p:nvGrpSpPr>
          <p:cNvPr id="13" name="Google Shape;108;p15">
            <a:extLst>
              <a:ext uri="{FF2B5EF4-FFF2-40B4-BE49-F238E27FC236}">
                <a16:creationId xmlns="" xmlns:a16="http://schemas.microsoft.com/office/drawing/2014/main" id="{8A12DB32-1758-5542-B955-48E22DE316F1}"/>
              </a:ext>
            </a:extLst>
          </p:cNvPr>
          <p:cNvGrpSpPr/>
          <p:nvPr/>
        </p:nvGrpSpPr>
        <p:grpSpPr>
          <a:xfrm>
            <a:off x="603686" y="3959095"/>
            <a:ext cx="482700" cy="400933"/>
            <a:chOff x="341325" y="2807850"/>
            <a:chExt cx="482700" cy="300700"/>
          </a:xfrm>
        </p:grpSpPr>
        <p:sp>
          <p:nvSpPr>
            <p:cNvPr id="14" name="Google Shape;109;p15">
              <a:extLst>
                <a:ext uri="{FF2B5EF4-FFF2-40B4-BE49-F238E27FC236}">
                  <a16:creationId xmlns="" xmlns:a16="http://schemas.microsoft.com/office/drawing/2014/main" id="{1283FCAF-998C-CB4F-8E6A-6A5F8F1D88A4}"/>
                </a:ext>
              </a:extLst>
            </p:cNvPr>
            <p:cNvSpPr/>
            <p:nvPr/>
          </p:nvSpPr>
          <p:spPr>
            <a:xfrm>
              <a:off x="399525" y="2869750"/>
              <a:ext cx="366300" cy="238800"/>
            </a:xfrm>
            <a:prstGeom prst="rect">
              <a:avLst/>
            </a:prstGeom>
            <a:solidFill>
              <a:srgbClr val="6AA84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15" name="Google Shape;110;p15">
              <a:extLst>
                <a:ext uri="{FF2B5EF4-FFF2-40B4-BE49-F238E27FC236}">
                  <a16:creationId xmlns="" xmlns:a16="http://schemas.microsoft.com/office/drawing/2014/main" id="{C5906938-8573-774D-8E77-B093BC13E6A8}"/>
                </a:ext>
              </a:extLst>
            </p:cNvPr>
            <p:cNvSpPr txBox="1"/>
            <p:nvPr/>
          </p:nvSpPr>
          <p:spPr>
            <a:xfrm>
              <a:off x="341325" y="2807850"/>
              <a:ext cx="482700" cy="214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LLC</a:t>
              </a:r>
              <a:endParaRPr sz="1200" dirty="0"/>
            </a:p>
          </p:txBody>
        </p:sp>
      </p:grpSp>
      <p:grpSp>
        <p:nvGrpSpPr>
          <p:cNvPr id="16" name="Google Shape;111;p15">
            <a:extLst>
              <a:ext uri="{FF2B5EF4-FFF2-40B4-BE49-F238E27FC236}">
                <a16:creationId xmlns="" xmlns:a16="http://schemas.microsoft.com/office/drawing/2014/main" id="{977528CB-A4EE-6941-94F8-1FFB33230D45}"/>
              </a:ext>
            </a:extLst>
          </p:cNvPr>
          <p:cNvGrpSpPr/>
          <p:nvPr/>
        </p:nvGrpSpPr>
        <p:grpSpPr>
          <a:xfrm>
            <a:off x="1021881" y="3959095"/>
            <a:ext cx="482700" cy="400933"/>
            <a:chOff x="341325" y="2807850"/>
            <a:chExt cx="482700" cy="300700"/>
          </a:xfrm>
        </p:grpSpPr>
        <p:sp>
          <p:nvSpPr>
            <p:cNvPr id="17" name="Google Shape;112;p15">
              <a:extLst>
                <a:ext uri="{FF2B5EF4-FFF2-40B4-BE49-F238E27FC236}">
                  <a16:creationId xmlns="" xmlns:a16="http://schemas.microsoft.com/office/drawing/2014/main" id="{DA3D72BE-743D-9E43-A548-A86945977E4B}"/>
                </a:ext>
              </a:extLst>
            </p:cNvPr>
            <p:cNvSpPr/>
            <p:nvPr/>
          </p:nvSpPr>
          <p:spPr>
            <a:xfrm>
              <a:off x="399525" y="2869750"/>
              <a:ext cx="366300" cy="238800"/>
            </a:xfrm>
            <a:prstGeom prst="rect">
              <a:avLst/>
            </a:prstGeom>
            <a:solidFill>
              <a:srgbClr val="6AA84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18" name="Google Shape;113;p15">
              <a:extLst>
                <a:ext uri="{FF2B5EF4-FFF2-40B4-BE49-F238E27FC236}">
                  <a16:creationId xmlns="" xmlns:a16="http://schemas.microsoft.com/office/drawing/2014/main" id="{8C493F0D-BC79-0E41-8AC0-4D8FE6A3D579}"/>
                </a:ext>
              </a:extLst>
            </p:cNvPr>
            <p:cNvSpPr txBox="1"/>
            <p:nvPr/>
          </p:nvSpPr>
          <p:spPr>
            <a:xfrm>
              <a:off x="341325" y="2807850"/>
              <a:ext cx="482700" cy="214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LLC</a:t>
              </a:r>
              <a:endParaRPr sz="1200"/>
            </a:p>
          </p:txBody>
        </p:sp>
      </p:grpSp>
      <p:sp>
        <p:nvSpPr>
          <p:cNvPr id="35" name="Google Shape;138;p15">
            <a:extLst>
              <a:ext uri="{FF2B5EF4-FFF2-40B4-BE49-F238E27FC236}">
                <a16:creationId xmlns="" xmlns:a16="http://schemas.microsoft.com/office/drawing/2014/main" id="{0296C471-3400-154E-B7DD-CD07694E370D}"/>
              </a:ext>
            </a:extLst>
          </p:cNvPr>
          <p:cNvSpPr/>
          <p:nvPr/>
        </p:nvSpPr>
        <p:spPr>
          <a:xfrm>
            <a:off x="1665661" y="3063728"/>
            <a:ext cx="426900" cy="3184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SM</a:t>
            </a:r>
            <a:endParaRPr sz="1200"/>
          </a:p>
        </p:txBody>
      </p:sp>
      <p:sp>
        <p:nvSpPr>
          <p:cNvPr id="36" name="Google Shape;139;p15">
            <a:extLst>
              <a:ext uri="{FF2B5EF4-FFF2-40B4-BE49-F238E27FC236}">
                <a16:creationId xmlns="" xmlns:a16="http://schemas.microsoft.com/office/drawing/2014/main" id="{48DF4905-2086-C746-A54A-5517102FFAA9}"/>
              </a:ext>
            </a:extLst>
          </p:cNvPr>
          <p:cNvSpPr/>
          <p:nvPr/>
        </p:nvSpPr>
        <p:spPr>
          <a:xfrm>
            <a:off x="2211055" y="3063728"/>
            <a:ext cx="426900" cy="3184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SM</a:t>
            </a:r>
            <a:endParaRPr sz="1200"/>
          </a:p>
        </p:txBody>
      </p:sp>
      <p:sp>
        <p:nvSpPr>
          <p:cNvPr id="37" name="Google Shape;140;p15">
            <a:extLst>
              <a:ext uri="{FF2B5EF4-FFF2-40B4-BE49-F238E27FC236}">
                <a16:creationId xmlns="" xmlns:a16="http://schemas.microsoft.com/office/drawing/2014/main" id="{75370ACB-D66C-4845-9E53-14BC9AA0A050}"/>
              </a:ext>
            </a:extLst>
          </p:cNvPr>
          <p:cNvSpPr/>
          <p:nvPr/>
        </p:nvSpPr>
        <p:spPr>
          <a:xfrm>
            <a:off x="2732461" y="3063728"/>
            <a:ext cx="426900" cy="3184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SM</a:t>
            </a:r>
            <a:endParaRPr sz="1200"/>
          </a:p>
        </p:txBody>
      </p:sp>
      <p:sp>
        <p:nvSpPr>
          <p:cNvPr id="38" name="Google Shape;141;p15">
            <a:extLst>
              <a:ext uri="{FF2B5EF4-FFF2-40B4-BE49-F238E27FC236}">
                <a16:creationId xmlns="" xmlns:a16="http://schemas.microsoft.com/office/drawing/2014/main" id="{C8E68B6F-BBC7-764B-9091-9AFABF610129}"/>
              </a:ext>
            </a:extLst>
          </p:cNvPr>
          <p:cNvSpPr/>
          <p:nvPr/>
        </p:nvSpPr>
        <p:spPr>
          <a:xfrm>
            <a:off x="3277855" y="3063728"/>
            <a:ext cx="426900" cy="3184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SM</a:t>
            </a:r>
            <a:endParaRPr sz="1200"/>
          </a:p>
        </p:txBody>
      </p:sp>
      <p:sp>
        <p:nvSpPr>
          <p:cNvPr id="39" name="Google Shape;144;p15">
            <a:extLst>
              <a:ext uri="{FF2B5EF4-FFF2-40B4-BE49-F238E27FC236}">
                <a16:creationId xmlns="" xmlns:a16="http://schemas.microsoft.com/office/drawing/2014/main" id="{C7A79109-8D77-0542-96C0-236F4BA6C708}"/>
              </a:ext>
            </a:extLst>
          </p:cNvPr>
          <p:cNvSpPr/>
          <p:nvPr/>
        </p:nvSpPr>
        <p:spPr>
          <a:xfrm>
            <a:off x="599955" y="2657328"/>
            <a:ext cx="426900" cy="3184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SM</a:t>
            </a:r>
            <a:endParaRPr sz="1200" dirty="0"/>
          </a:p>
        </p:txBody>
      </p:sp>
      <p:sp>
        <p:nvSpPr>
          <p:cNvPr id="40" name="Google Shape;145;p15">
            <a:extLst>
              <a:ext uri="{FF2B5EF4-FFF2-40B4-BE49-F238E27FC236}">
                <a16:creationId xmlns="" xmlns:a16="http://schemas.microsoft.com/office/drawing/2014/main" id="{80D77976-7CB6-0843-93F1-A341FB9C96B7}"/>
              </a:ext>
            </a:extLst>
          </p:cNvPr>
          <p:cNvSpPr/>
          <p:nvPr/>
        </p:nvSpPr>
        <p:spPr>
          <a:xfrm>
            <a:off x="1144255" y="2657328"/>
            <a:ext cx="426900" cy="3184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SM</a:t>
            </a:r>
            <a:endParaRPr sz="1200"/>
          </a:p>
        </p:txBody>
      </p:sp>
      <p:sp>
        <p:nvSpPr>
          <p:cNvPr id="41" name="Google Shape;146;p15">
            <a:extLst>
              <a:ext uri="{FF2B5EF4-FFF2-40B4-BE49-F238E27FC236}">
                <a16:creationId xmlns="" xmlns:a16="http://schemas.microsoft.com/office/drawing/2014/main" id="{2F51449C-792F-7F42-87E2-F50D703DCC65}"/>
              </a:ext>
            </a:extLst>
          </p:cNvPr>
          <p:cNvSpPr/>
          <p:nvPr/>
        </p:nvSpPr>
        <p:spPr>
          <a:xfrm>
            <a:off x="4184944" y="2657328"/>
            <a:ext cx="426900" cy="3184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SM</a:t>
            </a:r>
            <a:endParaRPr sz="1200"/>
          </a:p>
        </p:txBody>
      </p:sp>
      <p:sp>
        <p:nvSpPr>
          <p:cNvPr id="42" name="Google Shape;147;p15">
            <a:extLst>
              <a:ext uri="{FF2B5EF4-FFF2-40B4-BE49-F238E27FC236}">
                <a16:creationId xmlns="" xmlns:a16="http://schemas.microsoft.com/office/drawing/2014/main" id="{450D2396-1B1D-2743-9CE6-D07A0EA249EC}"/>
              </a:ext>
            </a:extLst>
          </p:cNvPr>
          <p:cNvSpPr/>
          <p:nvPr/>
        </p:nvSpPr>
        <p:spPr>
          <a:xfrm>
            <a:off x="1665661" y="2657328"/>
            <a:ext cx="426900" cy="3184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SM</a:t>
            </a:r>
            <a:endParaRPr sz="1200"/>
          </a:p>
        </p:txBody>
      </p:sp>
      <p:sp>
        <p:nvSpPr>
          <p:cNvPr id="43" name="Google Shape;148;p15">
            <a:extLst>
              <a:ext uri="{FF2B5EF4-FFF2-40B4-BE49-F238E27FC236}">
                <a16:creationId xmlns="" xmlns:a16="http://schemas.microsoft.com/office/drawing/2014/main" id="{8CE21949-B7FC-F245-AFB5-48406C038531}"/>
              </a:ext>
            </a:extLst>
          </p:cNvPr>
          <p:cNvSpPr/>
          <p:nvPr/>
        </p:nvSpPr>
        <p:spPr>
          <a:xfrm>
            <a:off x="2211055" y="2657328"/>
            <a:ext cx="426900" cy="3184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SM</a:t>
            </a:r>
            <a:endParaRPr sz="1200"/>
          </a:p>
        </p:txBody>
      </p:sp>
      <p:sp>
        <p:nvSpPr>
          <p:cNvPr id="44" name="Google Shape;149;p15">
            <a:extLst>
              <a:ext uri="{FF2B5EF4-FFF2-40B4-BE49-F238E27FC236}">
                <a16:creationId xmlns="" xmlns:a16="http://schemas.microsoft.com/office/drawing/2014/main" id="{982041D1-946D-1A49-B557-C1B2726E8915}"/>
              </a:ext>
            </a:extLst>
          </p:cNvPr>
          <p:cNvSpPr/>
          <p:nvPr/>
        </p:nvSpPr>
        <p:spPr>
          <a:xfrm>
            <a:off x="2732461" y="2657328"/>
            <a:ext cx="426900" cy="3184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SM</a:t>
            </a:r>
            <a:endParaRPr sz="1200"/>
          </a:p>
        </p:txBody>
      </p:sp>
      <p:sp>
        <p:nvSpPr>
          <p:cNvPr id="45" name="Google Shape;150;p15">
            <a:extLst>
              <a:ext uri="{FF2B5EF4-FFF2-40B4-BE49-F238E27FC236}">
                <a16:creationId xmlns="" xmlns:a16="http://schemas.microsoft.com/office/drawing/2014/main" id="{34CEAC30-B842-3446-BFC6-C263C9909FAF}"/>
              </a:ext>
            </a:extLst>
          </p:cNvPr>
          <p:cNvSpPr/>
          <p:nvPr/>
        </p:nvSpPr>
        <p:spPr>
          <a:xfrm>
            <a:off x="3277855" y="2657328"/>
            <a:ext cx="426900" cy="3184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SM</a:t>
            </a:r>
            <a:endParaRPr sz="1200"/>
          </a:p>
        </p:txBody>
      </p:sp>
      <p:sp>
        <p:nvSpPr>
          <p:cNvPr id="46" name="矩形 45"/>
          <p:cNvSpPr/>
          <p:nvPr/>
        </p:nvSpPr>
        <p:spPr>
          <a:xfrm>
            <a:off x="4807999" y="2521033"/>
            <a:ext cx="425270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Aft>
                <a:spcPts val="1600"/>
              </a:spcAft>
            </a:pPr>
            <a:r>
              <a:rPr lang="en-US" altLang="zh-CN" sz="2800" dirty="0"/>
              <a:t>SMs can access all LLC slices</a:t>
            </a:r>
          </a:p>
        </p:txBody>
      </p:sp>
      <p:sp>
        <p:nvSpPr>
          <p:cNvPr id="47" name="矩形 46"/>
          <p:cNvSpPr/>
          <p:nvPr/>
        </p:nvSpPr>
        <p:spPr>
          <a:xfrm>
            <a:off x="4834720" y="3941069"/>
            <a:ext cx="418643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Aft>
                <a:spcPts val="400"/>
              </a:spcAft>
            </a:pPr>
            <a:r>
              <a:rPr lang="en-US" altLang="zh-CN" sz="2800" dirty="0"/>
              <a:t>LLC slice caches</a:t>
            </a:r>
            <a:r>
              <a:rPr lang="zh-CN" altLang="en-US" sz="2800" dirty="0"/>
              <a:t> </a:t>
            </a:r>
            <a:r>
              <a:rPr lang="en-US" altLang="zh-CN" sz="2800" dirty="0"/>
              <a:t>data from one MC </a:t>
            </a:r>
            <a:r>
              <a:rPr lang="en-US" altLang="zh-CN" sz="2800" b="1" dirty="0">
                <a:solidFill>
                  <a:srgbClr val="C00000"/>
                </a:solidFill>
              </a:rPr>
              <a:t>(memory-side LLC)</a:t>
            </a:r>
          </a:p>
        </p:txBody>
      </p:sp>
      <p:grpSp>
        <p:nvGrpSpPr>
          <p:cNvPr id="48" name="Google Shape;111;p15">
            <a:extLst>
              <a:ext uri="{FF2B5EF4-FFF2-40B4-BE49-F238E27FC236}">
                <a16:creationId xmlns="" xmlns:a16="http://schemas.microsoft.com/office/drawing/2014/main" id="{977528CB-A4EE-6941-94F8-1FFB33230D45}"/>
              </a:ext>
            </a:extLst>
          </p:cNvPr>
          <p:cNvGrpSpPr/>
          <p:nvPr/>
        </p:nvGrpSpPr>
        <p:grpSpPr>
          <a:xfrm>
            <a:off x="1818001" y="3957475"/>
            <a:ext cx="482700" cy="400933"/>
            <a:chOff x="341325" y="2807850"/>
            <a:chExt cx="482700" cy="300700"/>
          </a:xfrm>
        </p:grpSpPr>
        <p:sp>
          <p:nvSpPr>
            <p:cNvPr id="49" name="Google Shape;112;p15">
              <a:extLst>
                <a:ext uri="{FF2B5EF4-FFF2-40B4-BE49-F238E27FC236}">
                  <a16:creationId xmlns="" xmlns:a16="http://schemas.microsoft.com/office/drawing/2014/main" id="{DA3D72BE-743D-9E43-A548-A86945977E4B}"/>
                </a:ext>
              </a:extLst>
            </p:cNvPr>
            <p:cNvSpPr/>
            <p:nvPr/>
          </p:nvSpPr>
          <p:spPr>
            <a:xfrm>
              <a:off x="399525" y="2869750"/>
              <a:ext cx="366300" cy="238800"/>
            </a:xfrm>
            <a:prstGeom prst="rect">
              <a:avLst/>
            </a:prstGeom>
            <a:solidFill>
              <a:srgbClr val="6AA84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50" name="Google Shape;113;p15">
              <a:extLst>
                <a:ext uri="{FF2B5EF4-FFF2-40B4-BE49-F238E27FC236}">
                  <a16:creationId xmlns="" xmlns:a16="http://schemas.microsoft.com/office/drawing/2014/main" id="{8C493F0D-BC79-0E41-8AC0-4D8FE6A3D579}"/>
                </a:ext>
              </a:extLst>
            </p:cNvPr>
            <p:cNvSpPr txBox="1"/>
            <p:nvPr/>
          </p:nvSpPr>
          <p:spPr>
            <a:xfrm>
              <a:off x="341325" y="2807850"/>
              <a:ext cx="482700" cy="214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LLC</a:t>
              </a:r>
              <a:endParaRPr sz="1200"/>
            </a:p>
          </p:txBody>
        </p:sp>
      </p:grpSp>
      <p:sp>
        <p:nvSpPr>
          <p:cNvPr id="52" name="Google Shape;105;p15">
            <a:extLst>
              <a:ext uri="{FF2B5EF4-FFF2-40B4-BE49-F238E27FC236}">
                <a16:creationId xmlns="" xmlns:a16="http://schemas.microsoft.com/office/drawing/2014/main" id="{791452F1-1016-B44C-8C3A-1E0B60D1E111}"/>
              </a:ext>
            </a:extLst>
          </p:cNvPr>
          <p:cNvSpPr/>
          <p:nvPr/>
        </p:nvSpPr>
        <p:spPr>
          <a:xfrm>
            <a:off x="2936773" y="4484313"/>
            <a:ext cx="1638816" cy="502800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Memory </a:t>
            </a:r>
            <a:endParaRPr sz="12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Controller</a:t>
            </a:r>
            <a:endParaRPr sz="1200" dirty="0"/>
          </a:p>
        </p:txBody>
      </p:sp>
      <p:cxnSp>
        <p:nvCxnSpPr>
          <p:cNvPr id="53" name="Google Shape;106;p15">
            <a:extLst>
              <a:ext uri="{FF2B5EF4-FFF2-40B4-BE49-F238E27FC236}">
                <a16:creationId xmlns="" xmlns:a16="http://schemas.microsoft.com/office/drawing/2014/main" id="{9575A625-6759-1746-AA6E-2898E77B817D}"/>
              </a:ext>
            </a:extLst>
          </p:cNvPr>
          <p:cNvCxnSpPr/>
          <p:nvPr/>
        </p:nvCxnSpPr>
        <p:spPr>
          <a:xfrm rot="10800000" flipH="1">
            <a:off x="3713394" y="4194613"/>
            <a:ext cx="437100" cy="88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dot"/>
            <a:round/>
            <a:headEnd type="none" w="med" len="med"/>
            <a:tailEnd type="none" w="med" len="med"/>
          </a:ln>
        </p:spPr>
      </p:cxnSp>
      <p:grpSp>
        <p:nvGrpSpPr>
          <p:cNvPr id="54" name="Google Shape;108;p15">
            <a:extLst>
              <a:ext uri="{FF2B5EF4-FFF2-40B4-BE49-F238E27FC236}">
                <a16:creationId xmlns="" xmlns:a16="http://schemas.microsoft.com/office/drawing/2014/main" id="{8A12DB32-1758-5542-B955-48E22DE316F1}"/>
              </a:ext>
            </a:extLst>
          </p:cNvPr>
          <p:cNvGrpSpPr/>
          <p:nvPr/>
        </p:nvGrpSpPr>
        <p:grpSpPr>
          <a:xfrm>
            <a:off x="2900519" y="3957280"/>
            <a:ext cx="482700" cy="400933"/>
            <a:chOff x="341325" y="2807850"/>
            <a:chExt cx="482700" cy="300700"/>
          </a:xfrm>
        </p:grpSpPr>
        <p:sp>
          <p:nvSpPr>
            <p:cNvPr id="55" name="Google Shape;109;p15">
              <a:extLst>
                <a:ext uri="{FF2B5EF4-FFF2-40B4-BE49-F238E27FC236}">
                  <a16:creationId xmlns="" xmlns:a16="http://schemas.microsoft.com/office/drawing/2014/main" id="{1283FCAF-998C-CB4F-8E6A-6A5F8F1D88A4}"/>
                </a:ext>
              </a:extLst>
            </p:cNvPr>
            <p:cNvSpPr/>
            <p:nvPr/>
          </p:nvSpPr>
          <p:spPr>
            <a:xfrm>
              <a:off x="399525" y="2869750"/>
              <a:ext cx="366300" cy="238800"/>
            </a:xfrm>
            <a:prstGeom prst="rect">
              <a:avLst/>
            </a:prstGeom>
            <a:solidFill>
              <a:srgbClr val="6AA84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56" name="Google Shape;110;p15">
              <a:extLst>
                <a:ext uri="{FF2B5EF4-FFF2-40B4-BE49-F238E27FC236}">
                  <a16:creationId xmlns="" xmlns:a16="http://schemas.microsoft.com/office/drawing/2014/main" id="{C5906938-8573-774D-8E77-B093BC13E6A8}"/>
                </a:ext>
              </a:extLst>
            </p:cNvPr>
            <p:cNvSpPr txBox="1"/>
            <p:nvPr/>
          </p:nvSpPr>
          <p:spPr>
            <a:xfrm>
              <a:off x="341325" y="2807850"/>
              <a:ext cx="482700" cy="214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LLC</a:t>
              </a:r>
              <a:endParaRPr sz="1200" dirty="0"/>
            </a:p>
          </p:txBody>
        </p:sp>
      </p:grpSp>
      <p:grpSp>
        <p:nvGrpSpPr>
          <p:cNvPr id="57" name="Google Shape;111;p15">
            <a:extLst>
              <a:ext uri="{FF2B5EF4-FFF2-40B4-BE49-F238E27FC236}">
                <a16:creationId xmlns="" xmlns:a16="http://schemas.microsoft.com/office/drawing/2014/main" id="{977528CB-A4EE-6941-94F8-1FFB33230D45}"/>
              </a:ext>
            </a:extLst>
          </p:cNvPr>
          <p:cNvGrpSpPr/>
          <p:nvPr/>
        </p:nvGrpSpPr>
        <p:grpSpPr>
          <a:xfrm>
            <a:off x="3318714" y="3957280"/>
            <a:ext cx="482700" cy="400933"/>
            <a:chOff x="341325" y="2807850"/>
            <a:chExt cx="482700" cy="300700"/>
          </a:xfrm>
        </p:grpSpPr>
        <p:sp>
          <p:nvSpPr>
            <p:cNvPr id="58" name="Google Shape;112;p15">
              <a:extLst>
                <a:ext uri="{FF2B5EF4-FFF2-40B4-BE49-F238E27FC236}">
                  <a16:creationId xmlns="" xmlns:a16="http://schemas.microsoft.com/office/drawing/2014/main" id="{DA3D72BE-743D-9E43-A548-A86945977E4B}"/>
                </a:ext>
              </a:extLst>
            </p:cNvPr>
            <p:cNvSpPr/>
            <p:nvPr/>
          </p:nvSpPr>
          <p:spPr>
            <a:xfrm>
              <a:off x="399525" y="2869750"/>
              <a:ext cx="366300" cy="238800"/>
            </a:xfrm>
            <a:prstGeom prst="rect">
              <a:avLst/>
            </a:prstGeom>
            <a:solidFill>
              <a:srgbClr val="6AA84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59" name="Google Shape;113;p15">
              <a:extLst>
                <a:ext uri="{FF2B5EF4-FFF2-40B4-BE49-F238E27FC236}">
                  <a16:creationId xmlns="" xmlns:a16="http://schemas.microsoft.com/office/drawing/2014/main" id="{8C493F0D-BC79-0E41-8AC0-4D8FE6A3D579}"/>
                </a:ext>
              </a:extLst>
            </p:cNvPr>
            <p:cNvSpPr txBox="1"/>
            <p:nvPr/>
          </p:nvSpPr>
          <p:spPr>
            <a:xfrm>
              <a:off x="341325" y="2807850"/>
              <a:ext cx="482700" cy="214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LLC</a:t>
              </a:r>
              <a:endParaRPr sz="1200"/>
            </a:p>
          </p:txBody>
        </p:sp>
      </p:grpSp>
      <p:grpSp>
        <p:nvGrpSpPr>
          <p:cNvPr id="60" name="Google Shape;111;p15">
            <a:extLst>
              <a:ext uri="{FF2B5EF4-FFF2-40B4-BE49-F238E27FC236}">
                <a16:creationId xmlns="" xmlns:a16="http://schemas.microsoft.com/office/drawing/2014/main" id="{977528CB-A4EE-6941-94F8-1FFB33230D45}"/>
              </a:ext>
            </a:extLst>
          </p:cNvPr>
          <p:cNvGrpSpPr/>
          <p:nvPr/>
        </p:nvGrpSpPr>
        <p:grpSpPr>
          <a:xfrm>
            <a:off x="4114834" y="3955660"/>
            <a:ext cx="482700" cy="400933"/>
            <a:chOff x="341325" y="2807850"/>
            <a:chExt cx="482700" cy="300700"/>
          </a:xfrm>
        </p:grpSpPr>
        <p:sp>
          <p:nvSpPr>
            <p:cNvPr id="61" name="Google Shape;112;p15">
              <a:extLst>
                <a:ext uri="{FF2B5EF4-FFF2-40B4-BE49-F238E27FC236}">
                  <a16:creationId xmlns="" xmlns:a16="http://schemas.microsoft.com/office/drawing/2014/main" id="{DA3D72BE-743D-9E43-A548-A86945977E4B}"/>
                </a:ext>
              </a:extLst>
            </p:cNvPr>
            <p:cNvSpPr/>
            <p:nvPr/>
          </p:nvSpPr>
          <p:spPr>
            <a:xfrm>
              <a:off x="399525" y="2869750"/>
              <a:ext cx="366300" cy="238800"/>
            </a:xfrm>
            <a:prstGeom prst="rect">
              <a:avLst/>
            </a:prstGeom>
            <a:solidFill>
              <a:srgbClr val="6AA84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62" name="Google Shape;113;p15">
              <a:extLst>
                <a:ext uri="{FF2B5EF4-FFF2-40B4-BE49-F238E27FC236}">
                  <a16:creationId xmlns="" xmlns:a16="http://schemas.microsoft.com/office/drawing/2014/main" id="{8C493F0D-BC79-0E41-8AC0-4D8FE6A3D579}"/>
                </a:ext>
              </a:extLst>
            </p:cNvPr>
            <p:cNvSpPr txBox="1"/>
            <p:nvPr/>
          </p:nvSpPr>
          <p:spPr>
            <a:xfrm>
              <a:off x="341325" y="2807850"/>
              <a:ext cx="482700" cy="214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LLC</a:t>
              </a:r>
              <a:endParaRPr sz="1200"/>
            </a:p>
          </p:txBody>
        </p:sp>
      </p:grpSp>
    </p:spTree>
    <p:extLst>
      <p:ext uri="{BB962C8B-B14F-4D97-AF65-F5344CB8AC3E}">
        <p14:creationId xmlns:p14="http://schemas.microsoft.com/office/powerpoint/2010/main" val="4241986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7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9" grpId="0" animBg="1"/>
      <p:bldP spid="9" grpId="1" animBg="1"/>
      <p:bldP spid="10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/>
      <p:bldP spid="47" grpId="0"/>
      <p:bldP spid="5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6CC67AB-084D-7042-B656-F8C3E45F4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spcFirstLastPara="1" vert="horz" wrap="square" lIns="91440" tIns="45720" rIns="91440" bIns="45720" rtlCol="0" anchor="ctr" anchorCtr="0">
            <a:normAutofit/>
          </a:bodyPr>
          <a:lstStyle/>
          <a:p>
            <a:pPr>
              <a:spcBef>
                <a:spcPct val="0"/>
              </a:spcBef>
            </a:pPr>
            <a:r>
              <a:rPr lang="en-US" altLang="zh-CN" sz="4000" dirty="0" err="1">
                <a:solidFill>
                  <a:srgbClr val="C00000"/>
                </a:solidFill>
              </a:rPr>
              <a:t>NoC</a:t>
            </a:r>
            <a:r>
              <a:rPr lang="en-US" altLang="zh-CN" sz="4000" dirty="0">
                <a:solidFill>
                  <a:srgbClr val="C00000"/>
                </a:solidFill>
              </a:rPr>
              <a:t>-Enabled Adaptive LLC </a:t>
            </a:r>
            <a:endParaRPr lang="en-US" sz="4000" dirty="0">
              <a:solidFill>
                <a:srgbClr val="C00000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665F0C18-BA14-3549-8EC3-B75DCCE908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14300" indent="0">
              <a:buNone/>
            </a:pP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Shared LLC configuration in GPUs</a:t>
            </a:r>
          </a:p>
          <a:p>
            <a:pPr marL="114300" indent="0">
              <a:buNone/>
            </a:pP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381A5511-BAF7-3C4E-B91D-53B9DDBC677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23</a:t>
            </a:fld>
            <a:endParaRPr lang="en"/>
          </a:p>
        </p:txBody>
      </p:sp>
      <p:sp>
        <p:nvSpPr>
          <p:cNvPr id="5" name="Google Shape;100;p15">
            <a:extLst>
              <a:ext uri="{FF2B5EF4-FFF2-40B4-BE49-F238E27FC236}">
                <a16:creationId xmlns="" xmlns:a16="http://schemas.microsoft.com/office/drawing/2014/main" id="{D3A0592D-3F3A-004E-A3A9-4AAC8B867B6B}"/>
              </a:ext>
            </a:extLst>
          </p:cNvPr>
          <p:cNvSpPr/>
          <p:nvPr/>
        </p:nvSpPr>
        <p:spPr>
          <a:xfrm>
            <a:off x="598861" y="3063728"/>
            <a:ext cx="426900" cy="3184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SM</a:t>
            </a:r>
            <a:endParaRPr sz="1200"/>
          </a:p>
        </p:txBody>
      </p:sp>
      <p:sp>
        <p:nvSpPr>
          <p:cNvPr id="6" name="Google Shape;101;p15">
            <a:extLst>
              <a:ext uri="{FF2B5EF4-FFF2-40B4-BE49-F238E27FC236}">
                <a16:creationId xmlns="" xmlns:a16="http://schemas.microsoft.com/office/drawing/2014/main" id="{5D65F5A0-4E93-074D-B6DE-3CF4E814740F}"/>
              </a:ext>
            </a:extLst>
          </p:cNvPr>
          <p:cNvSpPr/>
          <p:nvPr/>
        </p:nvSpPr>
        <p:spPr>
          <a:xfrm>
            <a:off x="1144255" y="3063728"/>
            <a:ext cx="426900" cy="3184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SM</a:t>
            </a:r>
            <a:endParaRPr sz="1200"/>
          </a:p>
        </p:txBody>
      </p:sp>
      <p:sp>
        <p:nvSpPr>
          <p:cNvPr id="7" name="Google Shape;102;p15">
            <a:extLst>
              <a:ext uri="{FF2B5EF4-FFF2-40B4-BE49-F238E27FC236}">
                <a16:creationId xmlns="" xmlns:a16="http://schemas.microsoft.com/office/drawing/2014/main" id="{F099569E-6AA8-6A4E-BE75-4BA89A74F361}"/>
              </a:ext>
            </a:extLst>
          </p:cNvPr>
          <p:cNvSpPr/>
          <p:nvPr/>
        </p:nvSpPr>
        <p:spPr>
          <a:xfrm>
            <a:off x="4184944" y="3063728"/>
            <a:ext cx="426900" cy="3184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SM</a:t>
            </a:r>
            <a:endParaRPr sz="1200" dirty="0"/>
          </a:p>
        </p:txBody>
      </p:sp>
      <p:cxnSp>
        <p:nvCxnSpPr>
          <p:cNvPr id="8" name="Google Shape;103;p15">
            <a:extLst>
              <a:ext uri="{FF2B5EF4-FFF2-40B4-BE49-F238E27FC236}">
                <a16:creationId xmlns="" xmlns:a16="http://schemas.microsoft.com/office/drawing/2014/main" id="{319A5CE8-A46D-544C-A3C6-DBF28D900D85}"/>
              </a:ext>
            </a:extLst>
          </p:cNvPr>
          <p:cNvCxnSpPr/>
          <p:nvPr/>
        </p:nvCxnSpPr>
        <p:spPr>
          <a:xfrm>
            <a:off x="3826558" y="3118895"/>
            <a:ext cx="276300" cy="24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9" name="Google Shape;104;p15">
            <a:extLst>
              <a:ext uri="{FF2B5EF4-FFF2-40B4-BE49-F238E27FC236}">
                <a16:creationId xmlns="" xmlns:a16="http://schemas.microsoft.com/office/drawing/2014/main" id="{D84BD129-9F38-7040-B8B1-7049E7B9A834}"/>
              </a:ext>
            </a:extLst>
          </p:cNvPr>
          <p:cNvSpPr/>
          <p:nvPr/>
        </p:nvSpPr>
        <p:spPr>
          <a:xfrm>
            <a:off x="598862" y="3460489"/>
            <a:ext cx="4012983" cy="510899"/>
          </a:xfrm>
          <a:prstGeom prst="rect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2-Stage Hierarchical </a:t>
            </a:r>
            <a:r>
              <a:rPr lang="en-US" sz="2000" dirty="0" err="1"/>
              <a:t>Xbar</a:t>
            </a:r>
            <a:endParaRPr sz="2000" dirty="0"/>
          </a:p>
        </p:txBody>
      </p:sp>
      <p:sp>
        <p:nvSpPr>
          <p:cNvPr id="10" name="Google Shape;105;p15">
            <a:extLst>
              <a:ext uri="{FF2B5EF4-FFF2-40B4-BE49-F238E27FC236}">
                <a16:creationId xmlns="" xmlns:a16="http://schemas.microsoft.com/office/drawing/2014/main" id="{791452F1-1016-B44C-8C3A-1E0B60D1E111}"/>
              </a:ext>
            </a:extLst>
          </p:cNvPr>
          <p:cNvSpPr/>
          <p:nvPr/>
        </p:nvSpPr>
        <p:spPr>
          <a:xfrm>
            <a:off x="639940" y="4486128"/>
            <a:ext cx="1638816" cy="502800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Memory </a:t>
            </a:r>
            <a:endParaRPr sz="12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Controller</a:t>
            </a:r>
            <a:endParaRPr sz="1200" dirty="0"/>
          </a:p>
        </p:txBody>
      </p:sp>
      <p:cxnSp>
        <p:nvCxnSpPr>
          <p:cNvPr id="11" name="Google Shape;106;p15">
            <a:extLst>
              <a:ext uri="{FF2B5EF4-FFF2-40B4-BE49-F238E27FC236}">
                <a16:creationId xmlns="" xmlns:a16="http://schemas.microsoft.com/office/drawing/2014/main" id="{9575A625-6759-1746-AA6E-2898E77B817D}"/>
              </a:ext>
            </a:extLst>
          </p:cNvPr>
          <p:cNvCxnSpPr/>
          <p:nvPr/>
        </p:nvCxnSpPr>
        <p:spPr>
          <a:xfrm rot="10800000" flipH="1">
            <a:off x="1416561" y="4196428"/>
            <a:ext cx="437100" cy="88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12" name="Google Shape;107;p15">
            <a:extLst>
              <a:ext uri="{FF2B5EF4-FFF2-40B4-BE49-F238E27FC236}">
                <a16:creationId xmlns="" xmlns:a16="http://schemas.microsoft.com/office/drawing/2014/main" id="{B112F1E4-AE99-8745-AE52-9E45EF0E8E8F}"/>
              </a:ext>
            </a:extLst>
          </p:cNvPr>
          <p:cNvCxnSpPr/>
          <p:nvPr/>
        </p:nvCxnSpPr>
        <p:spPr>
          <a:xfrm flipV="1">
            <a:off x="2438237" y="4504628"/>
            <a:ext cx="378120" cy="34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dot"/>
            <a:round/>
            <a:headEnd type="none" w="med" len="med"/>
            <a:tailEnd type="none" w="med" len="med"/>
          </a:ln>
        </p:spPr>
      </p:cxnSp>
      <p:grpSp>
        <p:nvGrpSpPr>
          <p:cNvPr id="13" name="Google Shape;108;p15">
            <a:extLst>
              <a:ext uri="{FF2B5EF4-FFF2-40B4-BE49-F238E27FC236}">
                <a16:creationId xmlns="" xmlns:a16="http://schemas.microsoft.com/office/drawing/2014/main" id="{8A12DB32-1758-5542-B955-48E22DE316F1}"/>
              </a:ext>
            </a:extLst>
          </p:cNvPr>
          <p:cNvGrpSpPr/>
          <p:nvPr/>
        </p:nvGrpSpPr>
        <p:grpSpPr>
          <a:xfrm>
            <a:off x="603686" y="3959095"/>
            <a:ext cx="482700" cy="400933"/>
            <a:chOff x="341325" y="2807850"/>
            <a:chExt cx="482700" cy="300700"/>
          </a:xfrm>
        </p:grpSpPr>
        <p:sp>
          <p:nvSpPr>
            <p:cNvPr id="14" name="Google Shape;109;p15">
              <a:extLst>
                <a:ext uri="{FF2B5EF4-FFF2-40B4-BE49-F238E27FC236}">
                  <a16:creationId xmlns="" xmlns:a16="http://schemas.microsoft.com/office/drawing/2014/main" id="{1283FCAF-998C-CB4F-8E6A-6A5F8F1D88A4}"/>
                </a:ext>
              </a:extLst>
            </p:cNvPr>
            <p:cNvSpPr/>
            <p:nvPr/>
          </p:nvSpPr>
          <p:spPr>
            <a:xfrm>
              <a:off x="399525" y="2869750"/>
              <a:ext cx="366300" cy="238800"/>
            </a:xfrm>
            <a:prstGeom prst="rect">
              <a:avLst/>
            </a:prstGeom>
            <a:solidFill>
              <a:srgbClr val="6AA84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15" name="Google Shape;110;p15">
              <a:extLst>
                <a:ext uri="{FF2B5EF4-FFF2-40B4-BE49-F238E27FC236}">
                  <a16:creationId xmlns="" xmlns:a16="http://schemas.microsoft.com/office/drawing/2014/main" id="{C5906938-8573-774D-8E77-B093BC13E6A8}"/>
                </a:ext>
              </a:extLst>
            </p:cNvPr>
            <p:cNvSpPr txBox="1"/>
            <p:nvPr/>
          </p:nvSpPr>
          <p:spPr>
            <a:xfrm>
              <a:off x="341325" y="2807850"/>
              <a:ext cx="482700" cy="214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LLC</a:t>
              </a:r>
              <a:endParaRPr sz="1200" dirty="0"/>
            </a:p>
          </p:txBody>
        </p:sp>
      </p:grpSp>
      <p:grpSp>
        <p:nvGrpSpPr>
          <p:cNvPr id="16" name="Google Shape;111;p15">
            <a:extLst>
              <a:ext uri="{FF2B5EF4-FFF2-40B4-BE49-F238E27FC236}">
                <a16:creationId xmlns="" xmlns:a16="http://schemas.microsoft.com/office/drawing/2014/main" id="{977528CB-A4EE-6941-94F8-1FFB33230D45}"/>
              </a:ext>
            </a:extLst>
          </p:cNvPr>
          <p:cNvGrpSpPr/>
          <p:nvPr/>
        </p:nvGrpSpPr>
        <p:grpSpPr>
          <a:xfrm>
            <a:off x="1021881" y="3959095"/>
            <a:ext cx="482700" cy="400933"/>
            <a:chOff x="341325" y="2807850"/>
            <a:chExt cx="482700" cy="300700"/>
          </a:xfrm>
        </p:grpSpPr>
        <p:sp>
          <p:nvSpPr>
            <p:cNvPr id="17" name="Google Shape;112;p15">
              <a:extLst>
                <a:ext uri="{FF2B5EF4-FFF2-40B4-BE49-F238E27FC236}">
                  <a16:creationId xmlns="" xmlns:a16="http://schemas.microsoft.com/office/drawing/2014/main" id="{DA3D72BE-743D-9E43-A548-A86945977E4B}"/>
                </a:ext>
              </a:extLst>
            </p:cNvPr>
            <p:cNvSpPr/>
            <p:nvPr/>
          </p:nvSpPr>
          <p:spPr>
            <a:xfrm>
              <a:off x="399525" y="2869750"/>
              <a:ext cx="366300" cy="238800"/>
            </a:xfrm>
            <a:prstGeom prst="rect">
              <a:avLst/>
            </a:prstGeom>
            <a:solidFill>
              <a:srgbClr val="6AA84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18" name="Google Shape;113;p15">
              <a:extLst>
                <a:ext uri="{FF2B5EF4-FFF2-40B4-BE49-F238E27FC236}">
                  <a16:creationId xmlns="" xmlns:a16="http://schemas.microsoft.com/office/drawing/2014/main" id="{8C493F0D-BC79-0E41-8AC0-4D8FE6A3D579}"/>
                </a:ext>
              </a:extLst>
            </p:cNvPr>
            <p:cNvSpPr txBox="1"/>
            <p:nvPr/>
          </p:nvSpPr>
          <p:spPr>
            <a:xfrm>
              <a:off x="341325" y="2807850"/>
              <a:ext cx="482700" cy="214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LLC</a:t>
              </a:r>
              <a:endParaRPr sz="1200"/>
            </a:p>
          </p:txBody>
        </p:sp>
      </p:grpSp>
      <p:sp>
        <p:nvSpPr>
          <p:cNvPr id="35" name="Google Shape;138;p15">
            <a:extLst>
              <a:ext uri="{FF2B5EF4-FFF2-40B4-BE49-F238E27FC236}">
                <a16:creationId xmlns="" xmlns:a16="http://schemas.microsoft.com/office/drawing/2014/main" id="{0296C471-3400-154E-B7DD-CD07694E370D}"/>
              </a:ext>
            </a:extLst>
          </p:cNvPr>
          <p:cNvSpPr/>
          <p:nvPr/>
        </p:nvSpPr>
        <p:spPr>
          <a:xfrm>
            <a:off x="1665661" y="3063728"/>
            <a:ext cx="426900" cy="3184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SM</a:t>
            </a:r>
            <a:endParaRPr sz="1200"/>
          </a:p>
        </p:txBody>
      </p:sp>
      <p:sp>
        <p:nvSpPr>
          <p:cNvPr id="36" name="Google Shape;139;p15">
            <a:extLst>
              <a:ext uri="{FF2B5EF4-FFF2-40B4-BE49-F238E27FC236}">
                <a16:creationId xmlns="" xmlns:a16="http://schemas.microsoft.com/office/drawing/2014/main" id="{48DF4905-2086-C746-A54A-5517102FFAA9}"/>
              </a:ext>
            </a:extLst>
          </p:cNvPr>
          <p:cNvSpPr/>
          <p:nvPr/>
        </p:nvSpPr>
        <p:spPr>
          <a:xfrm>
            <a:off x="2211055" y="3063728"/>
            <a:ext cx="426900" cy="3184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SM</a:t>
            </a:r>
            <a:endParaRPr sz="1200"/>
          </a:p>
        </p:txBody>
      </p:sp>
      <p:sp>
        <p:nvSpPr>
          <p:cNvPr id="37" name="Google Shape;140;p15">
            <a:extLst>
              <a:ext uri="{FF2B5EF4-FFF2-40B4-BE49-F238E27FC236}">
                <a16:creationId xmlns="" xmlns:a16="http://schemas.microsoft.com/office/drawing/2014/main" id="{75370ACB-D66C-4845-9E53-14BC9AA0A050}"/>
              </a:ext>
            </a:extLst>
          </p:cNvPr>
          <p:cNvSpPr/>
          <p:nvPr/>
        </p:nvSpPr>
        <p:spPr>
          <a:xfrm>
            <a:off x="2732461" y="3063728"/>
            <a:ext cx="426900" cy="3184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SM</a:t>
            </a:r>
            <a:endParaRPr sz="1200"/>
          </a:p>
        </p:txBody>
      </p:sp>
      <p:sp>
        <p:nvSpPr>
          <p:cNvPr id="38" name="Google Shape;141;p15">
            <a:extLst>
              <a:ext uri="{FF2B5EF4-FFF2-40B4-BE49-F238E27FC236}">
                <a16:creationId xmlns="" xmlns:a16="http://schemas.microsoft.com/office/drawing/2014/main" id="{C8E68B6F-BBC7-764B-9091-9AFABF610129}"/>
              </a:ext>
            </a:extLst>
          </p:cNvPr>
          <p:cNvSpPr/>
          <p:nvPr/>
        </p:nvSpPr>
        <p:spPr>
          <a:xfrm>
            <a:off x="3277855" y="3063728"/>
            <a:ext cx="426900" cy="3184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SM</a:t>
            </a:r>
            <a:endParaRPr sz="1200"/>
          </a:p>
        </p:txBody>
      </p:sp>
      <p:sp>
        <p:nvSpPr>
          <p:cNvPr id="39" name="Google Shape;144;p15">
            <a:extLst>
              <a:ext uri="{FF2B5EF4-FFF2-40B4-BE49-F238E27FC236}">
                <a16:creationId xmlns="" xmlns:a16="http://schemas.microsoft.com/office/drawing/2014/main" id="{C7A79109-8D77-0542-96C0-236F4BA6C708}"/>
              </a:ext>
            </a:extLst>
          </p:cNvPr>
          <p:cNvSpPr/>
          <p:nvPr/>
        </p:nvSpPr>
        <p:spPr>
          <a:xfrm>
            <a:off x="599955" y="2657328"/>
            <a:ext cx="426900" cy="3184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SM</a:t>
            </a:r>
            <a:endParaRPr sz="1200" dirty="0"/>
          </a:p>
        </p:txBody>
      </p:sp>
      <p:sp>
        <p:nvSpPr>
          <p:cNvPr id="40" name="Google Shape;145;p15">
            <a:extLst>
              <a:ext uri="{FF2B5EF4-FFF2-40B4-BE49-F238E27FC236}">
                <a16:creationId xmlns="" xmlns:a16="http://schemas.microsoft.com/office/drawing/2014/main" id="{80D77976-7CB6-0843-93F1-A341FB9C96B7}"/>
              </a:ext>
            </a:extLst>
          </p:cNvPr>
          <p:cNvSpPr/>
          <p:nvPr/>
        </p:nvSpPr>
        <p:spPr>
          <a:xfrm>
            <a:off x="1144255" y="2657328"/>
            <a:ext cx="426900" cy="3184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SM</a:t>
            </a:r>
            <a:endParaRPr sz="1200"/>
          </a:p>
        </p:txBody>
      </p:sp>
      <p:sp>
        <p:nvSpPr>
          <p:cNvPr id="41" name="Google Shape;146;p15">
            <a:extLst>
              <a:ext uri="{FF2B5EF4-FFF2-40B4-BE49-F238E27FC236}">
                <a16:creationId xmlns="" xmlns:a16="http://schemas.microsoft.com/office/drawing/2014/main" id="{2F51449C-792F-7F42-87E2-F50D703DCC65}"/>
              </a:ext>
            </a:extLst>
          </p:cNvPr>
          <p:cNvSpPr/>
          <p:nvPr/>
        </p:nvSpPr>
        <p:spPr>
          <a:xfrm>
            <a:off x="4184944" y="2657328"/>
            <a:ext cx="426900" cy="3184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SM</a:t>
            </a:r>
            <a:endParaRPr sz="1200"/>
          </a:p>
        </p:txBody>
      </p:sp>
      <p:sp>
        <p:nvSpPr>
          <p:cNvPr id="42" name="Google Shape;147;p15">
            <a:extLst>
              <a:ext uri="{FF2B5EF4-FFF2-40B4-BE49-F238E27FC236}">
                <a16:creationId xmlns="" xmlns:a16="http://schemas.microsoft.com/office/drawing/2014/main" id="{450D2396-1B1D-2743-9CE6-D07A0EA249EC}"/>
              </a:ext>
            </a:extLst>
          </p:cNvPr>
          <p:cNvSpPr/>
          <p:nvPr/>
        </p:nvSpPr>
        <p:spPr>
          <a:xfrm>
            <a:off x="1665661" y="2657328"/>
            <a:ext cx="426900" cy="3184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SM</a:t>
            </a:r>
            <a:endParaRPr sz="1200"/>
          </a:p>
        </p:txBody>
      </p:sp>
      <p:sp>
        <p:nvSpPr>
          <p:cNvPr id="43" name="Google Shape;148;p15">
            <a:extLst>
              <a:ext uri="{FF2B5EF4-FFF2-40B4-BE49-F238E27FC236}">
                <a16:creationId xmlns="" xmlns:a16="http://schemas.microsoft.com/office/drawing/2014/main" id="{8CE21949-B7FC-F245-AFB5-48406C038531}"/>
              </a:ext>
            </a:extLst>
          </p:cNvPr>
          <p:cNvSpPr/>
          <p:nvPr/>
        </p:nvSpPr>
        <p:spPr>
          <a:xfrm>
            <a:off x="2211055" y="2657328"/>
            <a:ext cx="426900" cy="3184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SM</a:t>
            </a:r>
            <a:endParaRPr sz="1200"/>
          </a:p>
        </p:txBody>
      </p:sp>
      <p:sp>
        <p:nvSpPr>
          <p:cNvPr id="44" name="Google Shape;149;p15">
            <a:extLst>
              <a:ext uri="{FF2B5EF4-FFF2-40B4-BE49-F238E27FC236}">
                <a16:creationId xmlns="" xmlns:a16="http://schemas.microsoft.com/office/drawing/2014/main" id="{982041D1-946D-1A49-B557-C1B2726E8915}"/>
              </a:ext>
            </a:extLst>
          </p:cNvPr>
          <p:cNvSpPr/>
          <p:nvPr/>
        </p:nvSpPr>
        <p:spPr>
          <a:xfrm>
            <a:off x="2732461" y="2657328"/>
            <a:ext cx="426900" cy="3184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SM</a:t>
            </a:r>
            <a:endParaRPr sz="1200"/>
          </a:p>
        </p:txBody>
      </p:sp>
      <p:sp>
        <p:nvSpPr>
          <p:cNvPr id="45" name="Google Shape;150;p15">
            <a:extLst>
              <a:ext uri="{FF2B5EF4-FFF2-40B4-BE49-F238E27FC236}">
                <a16:creationId xmlns="" xmlns:a16="http://schemas.microsoft.com/office/drawing/2014/main" id="{34CEAC30-B842-3446-BFC6-C263C9909FAF}"/>
              </a:ext>
            </a:extLst>
          </p:cNvPr>
          <p:cNvSpPr/>
          <p:nvPr/>
        </p:nvSpPr>
        <p:spPr>
          <a:xfrm>
            <a:off x="3277855" y="2657328"/>
            <a:ext cx="426900" cy="3184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SM</a:t>
            </a:r>
            <a:endParaRPr sz="1200"/>
          </a:p>
        </p:txBody>
      </p:sp>
      <p:sp>
        <p:nvSpPr>
          <p:cNvPr id="46" name="矩形 45"/>
          <p:cNvSpPr/>
          <p:nvPr/>
        </p:nvSpPr>
        <p:spPr>
          <a:xfrm>
            <a:off x="4807999" y="2521033"/>
            <a:ext cx="425270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Aft>
                <a:spcPts val="1600"/>
              </a:spcAft>
            </a:pPr>
            <a:r>
              <a:rPr lang="en-US" altLang="zh-CN" sz="2800" dirty="0"/>
              <a:t>SMs can access all LLC slices</a:t>
            </a:r>
          </a:p>
        </p:txBody>
      </p:sp>
      <p:sp>
        <p:nvSpPr>
          <p:cNvPr id="47" name="矩形 46"/>
          <p:cNvSpPr/>
          <p:nvPr/>
        </p:nvSpPr>
        <p:spPr>
          <a:xfrm>
            <a:off x="4834720" y="3941069"/>
            <a:ext cx="418643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Aft>
                <a:spcPts val="400"/>
              </a:spcAft>
            </a:pPr>
            <a:r>
              <a:rPr lang="en-US" altLang="zh-CN" sz="2800" dirty="0"/>
              <a:t>LLC slice caches</a:t>
            </a:r>
            <a:r>
              <a:rPr lang="zh-CN" altLang="en-US" sz="2800" dirty="0"/>
              <a:t> </a:t>
            </a:r>
            <a:r>
              <a:rPr lang="en-US" altLang="zh-CN" sz="2800" dirty="0"/>
              <a:t>data from one MC </a:t>
            </a:r>
            <a:r>
              <a:rPr lang="en-US" altLang="zh-CN" sz="2800" b="1" dirty="0">
                <a:solidFill>
                  <a:srgbClr val="C00000"/>
                </a:solidFill>
              </a:rPr>
              <a:t>(memory-side LLC)</a:t>
            </a:r>
          </a:p>
        </p:txBody>
      </p:sp>
      <p:grpSp>
        <p:nvGrpSpPr>
          <p:cNvPr id="48" name="Google Shape;111;p15">
            <a:extLst>
              <a:ext uri="{FF2B5EF4-FFF2-40B4-BE49-F238E27FC236}">
                <a16:creationId xmlns="" xmlns:a16="http://schemas.microsoft.com/office/drawing/2014/main" id="{977528CB-A4EE-6941-94F8-1FFB33230D45}"/>
              </a:ext>
            </a:extLst>
          </p:cNvPr>
          <p:cNvGrpSpPr/>
          <p:nvPr/>
        </p:nvGrpSpPr>
        <p:grpSpPr>
          <a:xfrm>
            <a:off x="1818001" y="3957475"/>
            <a:ext cx="482700" cy="400933"/>
            <a:chOff x="341325" y="2807850"/>
            <a:chExt cx="482700" cy="300700"/>
          </a:xfrm>
        </p:grpSpPr>
        <p:sp>
          <p:nvSpPr>
            <p:cNvPr id="49" name="Google Shape;112;p15">
              <a:extLst>
                <a:ext uri="{FF2B5EF4-FFF2-40B4-BE49-F238E27FC236}">
                  <a16:creationId xmlns="" xmlns:a16="http://schemas.microsoft.com/office/drawing/2014/main" id="{DA3D72BE-743D-9E43-A548-A86945977E4B}"/>
                </a:ext>
              </a:extLst>
            </p:cNvPr>
            <p:cNvSpPr/>
            <p:nvPr/>
          </p:nvSpPr>
          <p:spPr>
            <a:xfrm>
              <a:off x="399525" y="2869750"/>
              <a:ext cx="366300" cy="238800"/>
            </a:xfrm>
            <a:prstGeom prst="rect">
              <a:avLst/>
            </a:prstGeom>
            <a:solidFill>
              <a:srgbClr val="6AA84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50" name="Google Shape;113;p15">
              <a:extLst>
                <a:ext uri="{FF2B5EF4-FFF2-40B4-BE49-F238E27FC236}">
                  <a16:creationId xmlns="" xmlns:a16="http://schemas.microsoft.com/office/drawing/2014/main" id="{8C493F0D-BC79-0E41-8AC0-4D8FE6A3D579}"/>
                </a:ext>
              </a:extLst>
            </p:cNvPr>
            <p:cNvSpPr txBox="1"/>
            <p:nvPr/>
          </p:nvSpPr>
          <p:spPr>
            <a:xfrm>
              <a:off x="341325" y="2807850"/>
              <a:ext cx="482700" cy="214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LLC</a:t>
              </a:r>
              <a:endParaRPr sz="1200"/>
            </a:p>
          </p:txBody>
        </p:sp>
      </p:grpSp>
      <p:sp>
        <p:nvSpPr>
          <p:cNvPr id="52" name="Google Shape;105;p15">
            <a:extLst>
              <a:ext uri="{FF2B5EF4-FFF2-40B4-BE49-F238E27FC236}">
                <a16:creationId xmlns="" xmlns:a16="http://schemas.microsoft.com/office/drawing/2014/main" id="{791452F1-1016-B44C-8C3A-1E0B60D1E111}"/>
              </a:ext>
            </a:extLst>
          </p:cNvPr>
          <p:cNvSpPr/>
          <p:nvPr/>
        </p:nvSpPr>
        <p:spPr>
          <a:xfrm>
            <a:off x="2936773" y="4484313"/>
            <a:ext cx="1638816" cy="502800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Memory </a:t>
            </a:r>
            <a:endParaRPr sz="12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Controller</a:t>
            </a:r>
            <a:endParaRPr sz="1200" dirty="0"/>
          </a:p>
        </p:txBody>
      </p:sp>
      <p:cxnSp>
        <p:nvCxnSpPr>
          <p:cNvPr id="53" name="Google Shape;106;p15">
            <a:extLst>
              <a:ext uri="{FF2B5EF4-FFF2-40B4-BE49-F238E27FC236}">
                <a16:creationId xmlns="" xmlns:a16="http://schemas.microsoft.com/office/drawing/2014/main" id="{9575A625-6759-1746-AA6E-2898E77B817D}"/>
              </a:ext>
            </a:extLst>
          </p:cNvPr>
          <p:cNvCxnSpPr/>
          <p:nvPr/>
        </p:nvCxnSpPr>
        <p:spPr>
          <a:xfrm rot="10800000" flipH="1">
            <a:off x="3713394" y="4194613"/>
            <a:ext cx="437100" cy="88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dot"/>
            <a:round/>
            <a:headEnd type="none" w="med" len="med"/>
            <a:tailEnd type="none" w="med" len="med"/>
          </a:ln>
        </p:spPr>
      </p:cxnSp>
      <p:grpSp>
        <p:nvGrpSpPr>
          <p:cNvPr id="54" name="Google Shape;108;p15">
            <a:extLst>
              <a:ext uri="{FF2B5EF4-FFF2-40B4-BE49-F238E27FC236}">
                <a16:creationId xmlns="" xmlns:a16="http://schemas.microsoft.com/office/drawing/2014/main" id="{8A12DB32-1758-5542-B955-48E22DE316F1}"/>
              </a:ext>
            </a:extLst>
          </p:cNvPr>
          <p:cNvGrpSpPr/>
          <p:nvPr/>
        </p:nvGrpSpPr>
        <p:grpSpPr>
          <a:xfrm>
            <a:off x="2900519" y="3957280"/>
            <a:ext cx="482700" cy="400933"/>
            <a:chOff x="341325" y="2807850"/>
            <a:chExt cx="482700" cy="300700"/>
          </a:xfrm>
        </p:grpSpPr>
        <p:sp>
          <p:nvSpPr>
            <p:cNvPr id="55" name="Google Shape;109;p15">
              <a:extLst>
                <a:ext uri="{FF2B5EF4-FFF2-40B4-BE49-F238E27FC236}">
                  <a16:creationId xmlns="" xmlns:a16="http://schemas.microsoft.com/office/drawing/2014/main" id="{1283FCAF-998C-CB4F-8E6A-6A5F8F1D88A4}"/>
                </a:ext>
              </a:extLst>
            </p:cNvPr>
            <p:cNvSpPr/>
            <p:nvPr/>
          </p:nvSpPr>
          <p:spPr>
            <a:xfrm>
              <a:off x="399525" y="2869750"/>
              <a:ext cx="366300" cy="238800"/>
            </a:xfrm>
            <a:prstGeom prst="rect">
              <a:avLst/>
            </a:prstGeom>
            <a:solidFill>
              <a:srgbClr val="6AA84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56" name="Google Shape;110;p15">
              <a:extLst>
                <a:ext uri="{FF2B5EF4-FFF2-40B4-BE49-F238E27FC236}">
                  <a16:creationId xmlns="" xmlns:a16="http://schemas.microsoft.com/office/drawing/2014/main" id="{C5906938-8573-774D-8E77-B093BC13E6A8}"/>
                </a:ext>
              </a:extLst>
            </p:cNvPr>
            <p:cNvSpPr txBox="1"/>
            <p:nvPr/>
          </p:nvSpPr>
          <p:spPr>
            <a:xfrm>
              <a:off x="341325" y="2807850"/>
              <a:ext cx="482700" cy="214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LLC</a:t>
              </a:r>
              <a:endParaRPr sz="1200" dirty="0"/>
            </a:p>
          </p:txBody>
        </p:sp>
      </p:grpSp>
      <p:grpSp>
        <p:nvGrpSpPr>
          <p:cNvPr id="57" name="Google Shape;111;p15">
            <a:extLst>
              <a:ext uri="{FF2B5EF4-FFF2-40B4-BE49-F238E27FC236}">
                <a16:creationId xmlns="" xmlns:a16="http://schemas.microsoft.com/office/drawing/2014/main" id="{977528CB-A4EE-6941-94F8-1FFB33230D45}"/>
              </a:ext>
            </a:extLst>
          </p:cNvPr>
          <p:cNvGrpSpPr/>
          <p:nvPr/>
        </p:nvGrpSpPr>
        <p:grpSpPr>
          <a:xfrm>
            <a:off x="3318714" y="3957280"/>
            <a:ext cx="482700" cy="400933"/>
            <a:chOff x="341325" y="2807850"/>
            <a:chExt cx="482700" cy="300700"/>
          </a:xfrm>
        </p:grpSpPr>
        <p:sp>
          <p:nvSpPr>
            <p:cNvPr id="58" name="Google Shape;112;p15">
              <a:extLst>
                <a:ext uri="{FF2B5EF4-FFF2-40B4-BE49-F238E27FC236}">
                  <a16:creationId xmlns="" xmlns:a16="http://schemas.microsoft.com/office/drawing/2014/main" id="{DA3D72BE-743D-9E43-A548-A86945977E4B}"/>
                </a:ext>
              </a:extLst>
            </p:cNvPr>
            <p:cNvSpPr/>
            <p:nvPr/>
          </p:nvSpPr>
          <p:spPr>
            <a:xfrm>
              <a:off x="399525" y="2869750"/>
              <a:ext cx="366300" cy="238800"/>
            </a:xfrm>
            <a:prstGeom prst="rect">
              <a:avLst/>
            </a:prstGeom>
            <a:solidFill>
              <a:srgbClr val="6AA84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59" name="Google Shape;113;p15">
              <a:extLst>
                <a:ext uri="{FF2B5EF4-FFF2-40B4-BE49-F238E27FC236}">
                  <a16:creationId xmlns="" xmlns:a16="http://schemas.microsoft.com/office/drawing/2014/main" id="{8C493F0D-BC79-0E41-8AC0-4D8FE6A3D579}"/>
                </a:ext>
              </a:extLst>
            </p:cNvPr>
            <p:cNvSpPr txBox="1"/>
            <p:nvPr/>
          </p:nvSpPr>
          <p:spPr>
            <a:xfrm>
              <a:off x="341325" y="2807850"/>
              <a:ext cx="482700" cy="214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LLC</a:t>
              </a:r>
              <a:endParaRPr sz="1200"/>
            </a:p>
          </p:txBody>
        </p:sp>
      </p:grpSp>
      <p:grpSp>
        <p:nvGrpSpPr>
          <p:cNvPr id="60" name="Google Shape;111;p15">
            <a:extLst>
              <a:ext uri="{FF2B5EF4-FFF2-40B4-BE49-F238E27FC236}">
                <a16:creationId xmlns="" xmlns:a16="http://schemas.microsoft.com/office/drawing/2014/main" id="{977528CB-A4EE-6941-94F8-1FFB33230D45}"/>
              </a:ext>
            </a:extLst>
          </p:cNvPr>
          <p:cNvGrpSpPr/>
          <p:nvPr/>
        </p:nvGrpSpPr>
        <p:grpSpPr>
          <a:xfrm>
            <a:off x="4114834" y="3955660"/>
            <a:ext cx="482700" cy="400933"/>
            <a:chOff x="341325" y="2807850"/>
            <a:chExt cx="482700" cy="300700"/>
          </a:xfrm>
        </p:grpSpPr>
        <p:sp>
          <p:nvSpPr>
            <p:cNvPr id="61" name="Google Shape;112;p15">
              <a:extLst>
                <a:ext uri="{FF2B5EF4-FFF2-40B4-BE49-F238E27FC236}">
                  <a16:creationId xmlns="" xmlns:a16="http://schemas.microsoft.com/office/drawing/2014/main" id="{DA3D72BE-743D-9E43-A548-A86945977E4B}"/>
                </a:ext>
              </a:extLst>
            </p:cNvPr>
            <p:cNvSpPr/>
            <p:nvPr/>
          </p:nvSpPr>
          <p:spPr>
            <a:xfrm>
              <a:off x="399525" y="2869750"/>
              <a:ext cx="366300" cy="238800"/>
            </a:xfrm>
            <a:prstGeom prst="rect">
              <a:avLst/>
            </a:prstGeom>
            <a:solidFill>
              <a:srgbClr val="6AA84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62" name="Google Shape;113;p15">
              <a:extLst>
                <a:ext uri="{FF2B5EF4-FFF2-40B4-BE49-F238E27FC236}">
                  <a16:creationId xmlns="" xmlns:a16="http://schemas.microsoft.com/office/drawing/2014/main" id="{8C493F0D-BC79-0E41-8AC0-4D8FE6A3D579}"/>
                </a:ext>
              </a:extLst>
            </p:cNvPr>
            <p:cNvSpPr txBox="1"/>
            <p:nvPr/>
          </p:nvSpPr>
          <p:spPr>
            <a:xfrm>
              <a:off x="341325" y="2807850"/>
              <a:ext cx="482700" cy="214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LLC</a:t>
              </a:r>
              <a:endParaRPr sz="1200"/>
            </a:p>
          </p:txBody>
        </p:sp>
      </p:grpSp>
      <p:sp>
        <p:nvSpPr>
          <p:cNvPr id="51" name="Google Shape;153;p15"/>
          <p:cNvSpPr txBox="1"/>
          <p:nvPr/>
        </p:nvSpPr>
        <p:spPr>
          <a:xfrm>
            <a:off x="0" y="6149381"/>
            <a:ext cx="9144000" cy="6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sz="3600" b="1" dirty="0">
                <a:solidFill>
                  <a:srgbClr val="C00000"/>
                </a:solidFill>
              </a:rPr>
              <a:t>2-stage H-</a:t>
            </a:r>
            <a:r>
              <a:rPr lang="en-US" sz="3600" b="1" dirty="0" err="1">
                <a:solidFill>
                  <a:srgbClr val="C00000"/>
                </a:solidFill>
              </a:rPr>
              <a:t>Xbar</a:t>
            </a:r>
            <a:r>
              <a:rPr lang="en-US" sz="3600" b="1" dirty="0">
                <a:solidFill>
                  <a:srgbClr val="C00000"/>
                </a:solidFill>
              </a:rPr>
              <a:t> facilitates adaptive LLC policy </a:t>
            </a:r>
          </a:p>
        </p:txBody>
      </p:sp>
    </p:spTree>
    <p:extLst>
      <p:ext uri="{BB962C8B-B14F-4D97-AF65-F5344CB8AC3E}">
        <p14:creationId xmlns:p14="http://schemas.microsoft.com/office/powerpoint/2010/main" val="1510923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spcFirstLastPara="1" vert="horz" wrap="square" lIns="91440" tIns="45720" rIns="91440" bIns="45720" rtlCol="0" anchor="ctr" anchorCtr="0">
            <a:normAutofit/>
          </a:bodyPr>
          <a:lstStyle/>
          <a:p>
            <a:pPr>
              <a:spcBef>
                <a:spcPct val="0"/>
              </a:spcBef>
            </a:pPr>
            <a:r>
              <a:rPr lang="en-US" altLang="zh-CN" sz="4000" dirty="0">
                <a:solidFill>
                  <a:srgbClr val="C00000"/>
                </a:solidFill>
              </a:rPr>
              <a:t>Two-Stage Hierarchical </a:t>
            </a:r>
            <a:r>
              <a:rPr lang="en-US" altLang="zh-CN" sz="4000" dirty="0" err="1">
                <a:solidFill>
                  <a:srgbClr val="C00000"/>
                </a:solidFill>
              </a:rPr>
              <a:t>Xbar</a:t>
            </a:r>
            <a:r>
              <a:rPr lang="en-US" altLang="zh-CN" sz="4000" dirty="0">
                <a:solidFill>
                  <a:srgbClr val="C00000"/>
                </a:solidFill>
              </a:rPr>
              <a:t> (H-</a:t>
            </a:r>
            <a:r>
              <a:rPr lang="en-US" altLang="zh-CN" sz="4000" dirty="0" err="1">
                <a:solidFill>
                  <a:srgbClr val="C00000"/>
                </a:solidFill>
              </a:rPr>
              <a:t>Xbar</a:t>
            </a:r>
            <a:r>
              <a:rPr lang="en-US" altLang="zh-CN" sz="4000" dirty="0">
                <a:solidFill>
                  <a:srgbClr val="C00000"/>
                </a:solidFill>
              </a:rPr>
              <a:t>)</a:t>
            </a:r>
            <a:endParaRPr lang="zh-CN" altLang="en-US" sz="4000" dirty="0">
              <a:solidFill>
                <a:srgbClr val="C00000"/>
              </a:solidFill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14300" indent="0">
              <a:buNone/>
            </a:pPr>
            <a:r>
              <a:rPr lang="en-US" altLang="zh-CN" sz="2800" dirty="0">
                <a:solidFill>
                  <a:schemeClr val="tx1"/>
                </a:solidFill>
              </a:rPr>
              <a:t>Two router stages: SM-side and MC-side routers</a:t>
            </a:r>
          </a:p>
          <a:p>
            <a:pPr marL="114300" indent="0">
              <a:buNone/>
            </a:pPr>
            <a:r>
              <a:rPr lang="en-US" altLang="zh-CN" sz="2800" dirty="0">
                <a:solidFill>
                  <a:schemeClr val="tx1"/>
                </a:solidFill>
              </a:rPr>
              <a:t>    </a:t>
            </a:r>
          </a:p>
          <a:p>
            <a:pPr marL="114300" indent="0">
              <a:buNone/>
            </a:pPr>
            <a:endParaRPr lang="en-US" altLang="zh-CN" sz="2800" dirty="0">
              <a:solidFill>
                <a:schemeClr val="tx1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24</a:t>
            </a:fld>
            <a:endParaRPr lang="en"/>
          </a:p>
        </p:txBody>
      </p:sp>
      <p:pic>
        <p:nvPicPr>
          <p:cNvPr id="6" name="Picture 2" descr="\\VBOXSVR\VirtualBox_VMs\Dropbox\Gent\ReNoC\ISCA_preparation\presentaiton\H-Xbar.jpg">
            <a:extLst>
              <a:ext uri="{FF2B5EF4-FFF2-40B4-BE49-F238E27FC236}">
                <a16:creationId xmlns="" xmlns:a16="http://schemas.microsoft.com/office/drawing/2014/main" id="{4F6C9887-912F-D544-BDC5-C3D1473289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832" y="2810621"/>
            <a:ext cx="7189680" cy="4002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2905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spcFirstLastPara="1" vert="horz" wrap="square" lIns="91440" tIns="45720" rIns="91440" bIns="45720" rtlCol="0" anchor="ctr" anchorCtr="0">
            <a:normAutofit fontScale="90000"/>
          </a:bodyPr>
          <a:lstStyle/>
          <a:p>
            <a:pPr>
              <a:spcBef>
                <a:spcPct val="0"/>
              </a:spcBef>
            </a:pPr>
            <a:r>
              <a:rPr lang="en-US" altLang="zh-CN" sz="4400" dirty="0">
                <a:solidFill>
                  <a:srgbClr val="C00000"/>
                </a:solidFill>
              </a:rPr>
              <a:t>Shared LLC Configuration with H-</a:t>
            </a:r>
            <a:r>
              <a:rPr lang="en-US" altLang="zh-CN" sz="4400" dirty="0" err="1">
                <a:solidFill>
                  <a:srgbClr val="C00000"/>
                </a:solidFill>
              </a:rPr>
              <a:t>Xbar</a:t>
            </a:r>
            <a:endParaRPr lang="zh-CN" altLang="en-US" sz="4400" dirty="0">
              <a:solidFill>
                <a:srgbClr val="C00000"/>
              </a:solidFill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11700" y="1446508"/>
            <a:ext cx="8832300" cy="4645325"/>
          </a:xfrm>
        </p:spPr>
        <p:txBody>
          <a:bodyPr>
            <a:normAutofit/>
          </a:bodyPr>
          <a:lstStyle/>
          <a:p>
            <a:r>
              <a:rPr lang="en-US" altLang="zh-CN" sz="2800" dirty="0">
                <a:solidFill>
                  <a:schemeClr val="tx1"/>
                </a:solidFill>
              </a:rPr>
              <a:t>In MC-Routers, full connectivity between inputs &amp; outputs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25</a:t>
            </a:fld>
            <a:endParaRPr lang="en"/>
          </a:p>
        </p:txBody>
      </p:sp>
      <p:pic>
        <p:nvPicPr>
          <p:cNvPr id="7" name="Picture 2" descr="\\VBOXSVR\VirtualBox_VMs\Dropbox\Gent\ReNoC\ISCA_preparation\presentaiton\H-Xbar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832" y="2780928"/>
            <a:ext cx="7189680" cy="4002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1322445" y="4800594"/>
            <a:ext cx="6515100" cy="571500"/>
          </a:xfrm>
          <a:prstGeom prst="rect">
            <a:avLst/>
          </a:prstGeom>
          <a:noFill/>
          <a:ln w="5080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197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spcFirstLastPara="1" vert="horz" wrap="square" lIns="91440" tIns="45720" rIns="91440" bIns="45720" rtlCol="0" anchor="ctr" anchorCtr="0">
            <a:normAutofit fontScale="90000"/>
          </a:bodyPr>
          <a:lstStyle/>
          <a:p>
            <a:pPr>
              <a:spcBef>
                <a:spcPct val="0"/>
              </a:spcBef>
            </a:pPr>
            <a:r>
              <a:rPr lang="en-US" altLang="zh-CN" sz="4400" dirty="0">
                <a:solidFill>
                  <a:srgbClr val="C00000"/>
                </a:solidFill>
              </a:rPr>
              <a:t>Shared LLC Configuration with H-</a:t>
            </a:r>
            <a:r>
              <a:rPr lang="en-US" altLang="zh-CN" sz="4400" dirty="0" err="1">
                <a:solidFill>
                  <a:srgbClr val="C00000"/>
                </a:solidFill>
              </a:rPr>
              <a:t>Xbar</a:t>
            </a:r>
            <a:endParaRPr lang="zh-CN" altLang="en-US" sz="4400" dirty="0">
              <a:solidFill>
                <a:srgbClr val="C00000"/>
              </a:solidFill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11700" y="1446508"/>
            <a:ext cx="8832300" cy="4645325"/>
          </a:xfrm>
        </p:spPr>
        <p:txBody>
          <a:bodyPr>
            <a:normAutofit/>
          </a:bodyPr>
          <a:lstStyle/>
          <a:p>
            <a:r>
              <a:rPr lang="en-US" altLang="zh-CN" sz="2800" dirty="0">
                <a:solidFill>
                  <a:schemeClr val="tx1"/>
                </a:solidFill>
              </a:rPr>
              <a:t>In MC-Routers, full connectivity between inputs &amp; outputs</a:t>
            </a:r>
          </a:p>
          <a:p>
            <a:r>
              <a:rPr lang="en-US" altLang="zh-CN" sz="2800" dirty="0">
                <a:solidFill>
                  <a:schemeClr val="tx1"/>
                </a:solidFill>
              </a:rPr>
              <a:t>Each SM can reach each LLC slice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26</a:t>
            </a:fld>
            <a:endParaRPr lang="en"/>
          </a:p>
        </p:txBody>
      </p:sp>
      <p:pic>
        <p:nvPicPr>
          <p:cNvPr id="7" name="Picture 2" descr="\\VBOXSVR\VirtualBox_VMs\Dropbox\Gent\ReNoC\ISCA_preparation\presentaiton\H-Xbar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832" y="2780928"/>
            <a:ext cx="7189680" cy="4002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直接连接符 7"/>
          <p:cNvCxnSpPr/>
          <p:nvPr/>
        </p:nvCxnSpPr>
        <p:spPr>
          <a:xfrm>
            <a:off x="1691680" y="3717032"/>
            <a:ext cx="0" cy="360040"/>
          </a:xfrm>
          <a:prstGeom prst="line">
            <a:avLst/>
          </a:prstGeom>
          <a:ln w="57150">
            <a:solidFill>
              <a:srgbClr val="C00000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1691680" y="4509120"/>
            <a:ext cx="0" cy="432048"/>
          </a:xfrm>
          <a:prstGeom prst="line">
            <a:avLst/>
          </a:prstGeom>
          <a:ln w="57150">
            <a:solidFill>
              <a:srgbClr val="C00000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1547664" y="5373216"/>
            <a:ext cx="0" cy="432048"/>
          </a:xfrm>
          <a:prstGeom prst="line">
            <a:avLst/>
          </a:prstGeom>
          <a:ln w="57150">
            <a:solidFill>
              <a:srgbClr val="C00000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1979712" y="5373216"/>
            <a:ext cx="0" cy="432048"/>
          </a:xfrm>
          <a:prstGeom prst="line">
            <a:avLst/>
          </a:prstGeom>
          <a:ln w="57150">
            <a:solidFill>
              <a:srgbClr val="C00000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2555776" y="5373216"/>
            <a:ext cx="0" cy="432048"/>
          </a:xfrm>
          <a:prstGeom prst="line">
            <a:avLst/>
          </a:prstGeom>
          <a:ln w="57150">
            <a:solidFill>
              <a:srgbClr val="C00000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>
            <a:off x="2987824" y="5373216"/>
            <a:ext cx="0" cy="432048"/>
          </a:xfrm>
          <a:prstGeom prst="line">
            <a:avLst/>
          </a:prstGeom>
          <a:ln w="57150">
            <a:solidFill>
              <a:srgbClr val="C00000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2267744" y="4509120"/>
            <a:ext cx="1584176" cy="432048"/>
          </a:xfrm>
          <a:prstGeom prst="line">
            <a:avLst/>
          </a:prstGeom>
          <a:ln w="57150">
            <a:solidFill>
              <a:srgbClr val="C00000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>
            <a:off x="3635896" y="5373216"/>
            <a:ext cx="0" cy="432048"/>
          </a:xfrm>
          <a:prstGeom prst="line">
            <a:avLst/>
          </a:prstGeom>
          <a:ln w="57150">
            <a:solidFill>
              <a:srgbClr val="C00000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>
            <a:off x="4067944" y="5373216"/>
            <a:ext cx="0" cy="432048"/>
          </a:xfrm>
          <a:prstGeom prst="line">
            <a:avLst/>
          </a:prstGeom>
          <a:ln w="57150">
            <a:solidFill>
              <a:srgbClr val="C00000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>
            <a:off x="4644008" y="5373216"/>
            <a:ext cx="0" cy="432048"/>
          </a:xfrm>
          <a:prstGeom prst="line">
            <a:avLst/>
          </a:prstGeom>
          <a:ln w="57150">
            <a:solidFill>
              <a:srgbClr val="C00000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5076056" y="5373216"/>
            <a:ext cx="0" cy="432048"/>
          </a:xfrm>
          <a:prstGeom prst="line">
            <a:avLst/>
          </a:prstGeom>
          <a:ln w="57150">
            <a:solidFill>
              <a:srgbClr val="C00000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>
            <a:off x="6228184" y="5373216"/>
            <a:ext cx="0" cy="432048"/>
          </a:xfrm>
          <a:prstGeom prst="line">
            <a:avLst/>
          </a:prstGeom>
          <a:ln w="57150">
            <a:solidFill>
              <a:srgbClr val="C00000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>
            <a:off x="6660232" y="5373216"/>
            <a:ext cx="0" cy="432048"/>
          </a:xfrm>
          <a:prstGeom prst="line">
            <a:avLst/>
          </a:prstGeom>
          <a:ln w="57150">
            <a:solidFill>
              <a:srgbClr val="C00000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>
            <a:off x="7236296" y="5373216"/>
            <a:ext cx="0" cy="432048"/>
          </a:xfrm>
          <a:prstGeom prst="line">
            <a:avLst/>
          </a:prstGeom>
          <a:ln w="57150">
            <a:solidFill>
              <a:srgbClr val="C00000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>
            <a:off x="7668344" y="5373216"/>
            <a:ext cx="0" cy="432048"/>
          </a:xfrm>
          <a:prstGeom prst="line">
            <a:avLst/>
          </a:prstGeom>
          <a:ln w="57150">
            <a:solidFill>
              <a:srgbClr val="C00000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>
            <a:off x="2915816" y="4509120"/>
            <a:ext cx="3456384" cy="432048"/>
          </a:xfrm>
          <a:prstGeom prst="line">
            <a:avLst/>
          </a:prstGeom>
          <a:ln w="57150">
            <a:solidFill>
              <a:srgbClr val="C00000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3437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mph" presetSubtype="0" repeatCount="indefinite" fill="hold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30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Clr clrSpc="hsl" dir="cw">
                                      <p:cBhvr override="childStyl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0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Clr clrSpc="hsl" dir="cw">
                                      <p:cBhvr override="childStyl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30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Clr clrSpc="hsl" dir="cw">
                                      <p:cBhvr override="childStyle"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30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Clr clrSpc="hsl" dir="cw">
                                      <p:cBhvr override="childStyle"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30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Clr clrSpc="hsl" dir="cw">
                                      <p:cBhvr override="childStyle"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3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30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Clr clrSpc="hsl" dir="cw">
                                      <p:cBhvr override="childStyle">
                                        <p:cTn id="3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3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3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3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30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Clr clrSpc="hsl" dir="cw">
                                      <p:cBhvr override="childStyle">
                                        <p:cTn id="4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4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4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4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30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Clr clrSpc="hsl" dir="cw">
                                      <p:cBhvr override="childStyle">
                                        <p:cTn id="4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4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4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4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30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Clr clrSpc="hsl" dir="cw">
                                      <p:cBhvr override="childStyle">
                                        <p:cTn id="5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5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5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5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30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Clr clrSpc="hsl" dir="cw">
                                      <p:cBhvr override="childStyle">
                                        <p:cTn id="5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5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5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5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30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Clr clrSpc="hsl" dir="cw">
                                      <p:cBhvr override="childStyle">
                                        <p:cTn id="6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6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6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6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30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Clr clrSpc="hsl" dir="cw">
                                      <p:cBhvr override="childStyle">
                                        <p:cTn id="6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6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6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6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30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Clr clrSpc="hsl" dir="cw">
                                      <p:cBhvr override="childStyle">
                                        <p:cTn id="7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7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7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7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30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Clr clrSpc="hsl" dir="cw">
                                      <p:cBhvr override="childStyle">
                                        <p:cTn id="7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7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7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7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30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Clr clrSpc="hsl" dir="cw">
                                      <p:cBhvr override="childStyle">
                                        <p:cTn id="8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8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8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8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spcFirstLastPara="1" vert="horz" wrap="square" lIns="91440" tIns="45720" rIns="91440" bIns="45720" rtlCol="0" anchor="ctr" anchorCtr="0">
            <a:normAutofit fontScale="90000"/>
          </a:bodyPr>
          <a:lstStyle/>
          <a:p>
            <a:pPr>
              <a:spcBef>
                <a:spcPct val="0"/>
              </a:spcBef>
            </a:pPr>
            <a:r>
              <a:rPr lang="en-US" altLang="zh-CN" sz="4400" dirty="0">
                <a:solidFill>
                  <a:srgbClr val="C00000"/>
                </a:solidFill>
              </a:rPr>
              <a:t>Private LLC Configuration with H-</a:t>
            </a:r>
            <a:r>
              <a:rPr lang="en-US" altLang="zh-CN" sz="4400" dirty="0" err="1">
                <a:solidFill>
                  <a:srgbClr val="C00000"/>
                </a:solidFill>
              </a:rPr>
              <a:t>Xbar</a:t>
            </a:r>
            <a:endParaRPr lang="zh-CN" altLang="en-US" sz="4400" dirty="0">
              <a:solidFill>
                <a:srgbClr val="C00000"/>
              </a:solidFill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11700" y="1329599"/>
            <a:ext cx="8709458" cy="1250525"/>
          </a:xfrm>
        </p:spPr>
        <p:txBody>
          <a:bodyPr>
            <a:normAutofit/>
          </a:bodyPr>
          <a:lstStyle/>
          <a:p>
            <a:r>
              <a:rPr lang="en-US" altLang="zh-CN" sz="2800" dirty="0">
                <a:solidFill>
                  <a:schemeClr val="tx1"/>
                </a:solidFill>
              </a:rPr>
              <a:t>Simply bypass MC-router stage</a:t>
            </a:r>
          </a:p>
          <a:p>
            <a:r>
              <a:rPr lang="en-US" altLang="zh-CN" sz="2800" dirty="0">
                <a:solidFill>
                  <a:schemeClr val="tx1"/>
                </a:solidFill>
              </a:rPr>
              <a:t>Clusters of SMs have private LLC slice per MC</a:t>
            </a:r>
          </a:p>
        </p:txBody>
      </p:sp>
      <p:pic>
        <p:nvPicPr>
          <p:cNvPr id="8" name="Picture 2" descr="\\VBOXSVR\VirtualBox_VMs\Dropbox\Gent\ReNoC\ISCA_preparation\poster\All-shared_Partial-shared_NoC - 继续更新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090" y="2906701"/>
            <a:ext cx="8482989" cy="3761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27</a:t>
            </a:fld>
            <a:endParaRPr lang="en" dirty="0"/>
          </a:p>
        </p:txBody>
      </p:sp>
      <p:sp>
        <p:nvSpPr>
          <p:cNvPr id="10" name="Google Shape;165;p16"/>
          <p:cNvSpPr/>
          <p:nvPr/>
        </p:nvSpPr>
        <p:spPr>
          <a:xfrm>
            <a:off x="403285" y="2701000"/>
            <a:ext cx="1720937" cy="762784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222;p16"/>
          <p:cNvSpPr txBox="1"/>
          <p:nvPr/>
        </p:nvSpPr>
        <p:spPr>
          <a:xfrm>
            <a:off x="251520" y="2568871"/>
            <a:ext cx="971557" cy="30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cluster</a:t>
            </a:r>
            <a:endParaRPr dirty="0"/>
          </a:p>
        </p:txBody>
      </p:sp>
      <p:sp>
        <p:nvSpPr>
          <p:cNvPr id="13" name="Google Shape;165;p16"/>
          <p:cNvSpPr/>
          <p:nvPr/>
        </p:nvSpPr>
        <p:spPr>
          <a:xfrm>
            <a:off x="2384525" y="2697869"/>
            <a:ext cx="1720937" cy="762784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222;p16"/>
          <p:cNvSpPr txBox="1"/>
          <p:nvPr/>
        </p:nvSpPr>
        <p:spPr>
          <a:xfrm>
            <a:off x="2232761" y="2565740"/>
            <a:ext cx="971557" cy="30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cluster</a:t>
            </a:r>
            <a:endParaRPr dirty="0"/>
          </a:p>
        </p:txBody>
      </p:sp>
      <p:sp>
        <p:nvSpPr>
          <p:cNvPr id="16" name="Google Shape;165;p16"/>
          <p:cNvSpPr/>
          <p:nvPr/>
        </p:nvSpPr>
        <p:spPr>
          <a:xfrm>
            <a:off x="4744372" y="2697033"/>
            <a:ext cx="1720937" cy="762784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222;p16"/>
          <p:cNvSpPr txBox="1"/>
          <p:nvPr/>
        </p:nvSpPr>
        <p:spPr>
          <a:xfrm>
            <a:off x="4592608" y="2564904"/>
            <a:ext cx="971557" cy="30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cluster</a:t>
            </a:r>
            <a:endParaRPr dirty="0"/>
          </a:p>
        </p:txBody>
      </p:sp>
      <p:grpSp>
        <p:nvGrpSpPr>
          <p:cNvPr id="6" name="组合 5"/>
          <p:cNvGrpSpPr/>
          <p:nvPr/>
        </p:nvGrpSpPr>
        <p:grpSpPr>
          <a:xfrm>
            <a:off x="6498000" y="3573016"/>
            <a:ext cx="2610504" cy="2592288"/>
            <a:chOff x="6498000" y="3573016"/>
            <a:chExt cx="2610504" cy="2592288"/>
          </a:xfrm>
        </p:grpSpPr>
        <p:sp>
          <p:nvSpPr>
            <p:cNvPr id="5" name="矩形 4"/>
            <p:cNvSpPr/>
            <p:nvPr/>
          </p:nvSpPr>
          <p:spPr>
            <a:xfrm>
              <a:off x="6566625" y="3573016"/>
              <a:ext cx="2541879" cy="25922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矩形 14"/>
            <p:cNvSpPr/>
            <p:nvPr/>
          </p:nvSpPr>
          <p:spPr>
            <a:xfrm flipV="1">
              <a:off x="6498000" y="4581128"/>
              <a:ext cx="1749792" cy="6217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8325551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spcFirstLastPara="1" vert="horz" wrap="square" lIns="91440" tIns="45720" rIns="91440" bIns="45720" rtlCol="0" anchor="ctr" anchorCtr="0">
            <a:normAutofit fontScale="90000"/>
          </a:bodyPr>
          <a:lstStyle/>
          <a:p>
            <a:pPr>
              <a:spcBef>
                <a:spcPct val="0"/>
              </a:spcBef>
            </a:pPr>
            <a:r>
              <a:rPr lang="en-US" altLang="zh-CN" sz="4400" dirty="0">
                <a:solidFill>
                  <a:srgbClr val="C00000"/>
                </a:solidFill>
              </a:rPr>
              <a:t>Private LLC Configuration with H-</a:t>
            </a:r>
            <a:r>
              <a:rPr lang="en-US" altLang="zh-CN" sz="4400" dirty="0" err="1">
                <a:solidFill>
                  <a:srgbClr val="C00000"/>
                </a:solidFill>
              </a:rPr>
              <a:t>Xbar</a:t>
            </a:r>
            <a:endParaRPr lang="zh-CN" altLang="en-US" sz="4400" dirty="0">
              <a:solidFill>
                <a:srgbClr val="C00000"/>
              </a:solidFill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11700" y="1329599"/>
            <a:ext cx="8709458" cy="1250525"/>
          </a:xfrm>
        </p:spPr>
        <p:txBody>
          <a:bodyPr>
            <a:normAutofit/>
          </a:bodyPr>
          <a:lstStyle/>
          <a:p>
            <a:r>
              <a:rPr lang="en-US" altLang="zh-CN" sz="2800" dirty="0">
                <a:solidFill>
                  <a:schemeClr val="tx1"/>
                </a:solidFill>
              </a:rPr>
              <a:t>Simply bypass MC-router stage</a:t>
            </a:r>
          </a:p>
          <a:p>
            <a:r>
              <a:rPr lang="en-US" altLang="zh-CN" sz="2800" dirty="0">
                <a:solidFill>
                  <a:schemeClr val="tx1"/>
                </a:solidFill>
              </a:rPr>
              <a:t>Clusters of SMs have private LLC slice per MC</a:t>
            </a:r>
          </a:p>
        </p:txBody>
      </p:sp>
      <p:pic>
        <p:nvPicPr>
          <p:cNvPr id="8" name="Picture 2" descr="\\VBOXSVR\VirtualBox_VMs\Dropbox\Gent\ReNoC\ISCA_preparation\poster\All-shared_Partial-shared_NoC - 继续更新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090" y="2906701"/>
            <a:ext cx="8482989" cy="3761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28</a:t>
            </a:fld>
            <a:endParaRPr lang="en" dirty="0"/>
          </a:p>
        </p:txBody>
      </p:sp>
      <p:sp>
        <p:nvSpPr>
          <p:cNvPr id="10" name="Google Shape;165;p16"/>
          <p:cNvSpPr/>
          <p:nvPr/>
        </p:nvSpPr>
        <p:spPr>
          <a:xfrm>
            <a:off x="403285" y="2701000"/>
            <a:ext cx="1720937" cy="762784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222;p16"/>
          <p:cNvSpPr txBox="1"/>
          <p:nvPr/>
        </p:nvSpPr>
        <p:spPr>
          <a:xfrm>
            <a:off x="251520" y="2568871"/>
            <a:ext cx="971557" cy="30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cluster</a:t>
            </a:r>
            <a:endParaRPr dirty="0"/>
          </a:p>
        </p:txBody>
      </p:sp>
      <p:sp>
        <p:nvSpPr>
          <p:cNvPr id="13" name="Google Shape;165;p16"/>
          <p:cNvSpPr/>
          <p:nvPr/>
        </p:nvSpPr>
        <p:spPr>
          <a:xfrm>
            <a:off x="2384525" y="2697869"/>
            <a:ext cx="1720937" cy="762784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222;p16"/>
          <p:cNvSpPr txBox="1"/>
          <p:nvPr/>
        </p:nvSpPr>
        <p:spPr>
          <a:xfrm>
            <a:off x="2232761" y="2565740"/>
            <a:ext cx="971557" cy="30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cluster</a:t>
            </a:r>
            <a:endParaRPr dirty="0"/>
          </a:p>
        </p:txBody>
      </p:sp>
      <p:sp>
        <p:nvSpPr>
          <p:cNvPr id="16" name="Google Shape;165;p16"/>
          <p:cNvSpPr/>
          <p:nvPr/>
        </p:nvSpPr>
        <p:spPr>
          <a:xfrm>
            <a:off x="4744372" y="2697033"/>
            <a:ext cx="1720937" cy="762784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222;p16"/>
          <p:cNvSpPr txBox="1"/>
          <p:nvPr/>
        </p:nvSpPr>
        <p:spPr>
          <a:xfrm>
            <a:off x="4592608" y="2564904"/>
            <a:ext cx="971557" cy="30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cluster</a:t>
            </a:r>
            <a:endParaRPr dirty="0"/>
          </a:p>
        </p:txBody>
      </p:sp>
      <p:cxnSp>
        <p:nvCxnSpPr>
          <p:cNvPr id="12" name="直接连接符 11"/>
          <p:cNvCxnSpPr/>
          <p:nvPr/>
        </p:nvCxnSpPr>
        <p:spPr>
          <a:xfrm>
            <a:off x="683568" y="3429000"/>
            <a:ext cx="0" cy="469272"/>
          </a:xfrm>
          <a:prstGeom prst="line">
            <a:avLst/>
          </a:prstGeom>
          <a:ln w="57150">
            <a:solidFill>
              <a:srgbClr val="C00000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683568" y="4255872"/>
            <a:ext cx="0" cy="469272"/>
          </a:xfrm>
          <a:prstGeom prst="line">
            <a:avLst/>
          </a:prstGeom>
          <a:ln w="57150">
            <a:solidFill>
              <a:srgbClr val="C00000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>
            <a:off x="683568" y="4787317"/>
            <a:ext cx="0" cy="911155"/>
          </a:xfrm>
          <a:prstGeom prst="line">
            <a:avLst/>
          </a:prstGeom>
          <a:ln w="57150">
            <a:solidFill>
              <a:srgbClr val="C00000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>
            <a:off x="2627784" y="4787317"/>
            <a:ext cx="0" cy="911155"/>
          </a:xfrm>
          <a:prstGeom prst="line">
            <a:avLst/>
          </a:prstGeom>
          <a:ln w="57150">
            <a:solidFill>
              <a:srgbClr val="C00000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 flipH="1">
            <a:off x="5076056" y="4787317"/>
            <a:ext cx="2330" cy="911155"/>
          </a:xfrm>
          <a:prstGeom prst="line">
            <a:avLst/>
          </a:prstGeom>
          <a:ln w="57150">
            <a:solidFill>
              <a:srgbClr val="C00000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>
            <a:off x="1331640" y="4255872"/>
            <a:ext cx="1386899" cy="469272"/>
          </a:xfrm>
          <a:prstGeom prst="line">
            <a:avLst/>
          </a:prstGeom>
          <a:ln w="57150">
            <a:solidFill>
              <a:srgbClr val="C00000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1763688" y="4255872"/>
            <a:ext cx="3312368" cy="469272"/>
          </a:xfrm>
          <a:prstGeom prst="line">
            <a:avLst/>
          </a:prstGeom>
          <a:ln w="57150">
            <a:solidFill>
              <a:srgbClr val="C00000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组合 25"/>
          <p:cNvGrpSpPr/>
          <p:nvPr/>
        </p:nvGrpSpPr>
        <p:grpSpPr>
          <a:xfrm>
            <a:off x="6498000" y="3573016"/>
            <a:ext cx="2610504" cy="2592288"/>
            <a:chOff x="6498000" y="3573016"/>
            <a:chExt cx="2610504" cy="2592288"/>
          </a:xfrm>
        </p:grpSpPr>
        <p:sp>
          <p:nvSpPr>
            <p:cNvPr id="27" name="矩形 26"/>
            <p:cNvSpPr/>
            <p:nvPr/>
          </p:nvSpPr>
          <p:spPr>
            <a:xfrm>
              <a:off x="6566625" y="3573016"/>
              <a:ext cx="2541879" cy="25922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矩形 27"/>
            <p:cNvSpPr/>
            <p:nvPr/>
          </p:nvSpPr>
          <p:spPr>
            <a:xfrm flipV="1">
              <a:off x="6498000" y="4581128"/>
              <a:ext cx="1749792" cy="6217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785157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mph" presetSubtype="0" repeatCount="indefinite" fill="hold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30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Clr clrSpc="hsl" dir="cw">
                                      <p:cBhvr override="childStyl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0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Clr clrSpc="hsl" dir="cw">
                                      <p:cBhvr override="childStyle"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30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Clr clrSpc="hsl" dir="cw">
                                      <p:cBhvr override="childStyle">
                                        <p:cTn id="2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2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2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2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30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Clr clrSpc="hsl" dir="cw">
                                      <p:cBhvr override="childStyle">
                                        <p:cTn id="2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2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2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2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30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Clr clrSpc="hsl" dir="cw">
                                      <p:cBhvr override="childStyle">
                                        <p:cTn id="3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3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3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3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30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Clr clrSpc="hsl" dir="cw">
                                      <p:cBhvr override="childStyle">
                                        <p:cTn id="3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3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3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3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spcFirstLastPara="1" vert="horz" wrap="square" lIns="91440" tIns="45720" rIns="91440" bIns="45720" rtlCol="0" anchor="ctr" anchorCtr="0">
            <a:normAutofit fontScale="90000"/>
          </a:bodyPr>
          <a:lstStyle/>
          <a:p>
            <a:pPr>
              <a:spcBef>
                <a:spcPct val="0"/>
              </a:spcBef>
            </a:pPr>
            <a:r>
              <a:rPr lang="en-US" altLang="zh-CN" sz="4400" dirty="0">
                <a:solidFill>
                  <a:srgbClr val="C00000"/>
                </a:solidFill>
              </a:rPr>
              <a:t>Private LLC Configuration with H-</a:t>
            </a:r>
            <a:r>
              <a:rPr lang="en-US" altLang="zh-CN" sz="4400" dirty="0" err="1">
                <a:solidFill>
                  <a:srgbClr val="C00000"/>
                </a:solidFill>
              </a:rPr>
              <a:t>Xbar</a:t>
            </a:r>
            <a:endParaRPr lang="zh-CN" altLang="en-US" sz="4400" dirty="0">
              <a:solidFill>
                <a:srgbClr val="C00000"/>
              </a:solidFill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11700" y="1329599"/>
            <a:ext cx="8709458" cy="1250525"/>
          </a:xfrm>
        </p:spPr>
        <p:txBody>
          <a:bodyPr>
            <a:normAutofit/>
          </a:bodyPr>
          <a:lstStyle/>
          <a:p>
            <a:r>
              <a:rPr lang="en-US" altLang="zh-CN" sz="2800" dirty="0">
                <a:solidFill>
                  <a:schemeClr val="tx1"/>
                </a:solidFill>
              </a:rPr>
              <a:t>Simply bypass MC-router stage</a:t>
            </a:r>
          </a:p>
          <a:p>
            <a:r>
              <a:rPr lang="en-US" altLang="zh-CN" sz="2800" dirty="0">
                <a:solidFill>
                  <a:schemeClr val="tx1"/>
                </a:solidFill>
              </a:rPr>
              <a:t>Clusters of SMs have private LLC slice per MC</a:t>
            </a:r>
          </a:p>
        </p:txBody>
      </p:sp>
      <p:pic>
        <p:nvPicPr>
          <p:cNvPr id="8" name="Picture 2" descr="\\VBOXSVR\VirtualBox_VMs\Dropbox\Gent\ReNoC\ISCA_preparation\poster\All-shared_Partial-shared_NoC - 继续更新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090" y="2906701"/>
            <a:ext cx="8482989" cy="3761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29</a:t>
            </a:fld>
            <a:endParaRPr lang="en" dirty="0"/>
          </a:p>
        </p:txBody>
      </p:sp>
      <p:sp>
        <p:nvSpPr>
          <p:cNvPr id="10" name="Google Shape;165;p16"/>
          <p:cNvSpPr/>
          <p:nvPr/>
        </p:nvSpPr>
        <p:spPr>
          <a:xfrm>
            <a:off x="403285" y="2701000"/>
            <a:ext cx="1720937" cy="762784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222;p16"/>
          <p:cNvSpPr txBox="1"/>
          <p:nvPr/>
        </p:nvSpPr>
        <p:spPr>
          <a:xfrm>
            <a:off x="251520" y="2568871"/>
            <a:ext cx="971557" cy="30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cluster</a:t>
            </a:r>
            <a:endParaRPr dirty="0"/>
          </a:p>
        </p:txBody>
      </p:sp>
      <p:sp>
        <p:nvSpPr>
          <p:cNvPr id="13" name="Google Shape;165;p16"/>
          <p:cNvSpPr/>
          <p:nvPr/>
        </p:nvSpPr>
        <p:spPr>
          <a:xfrm>
            <a:off x="2384525" y="2697869"/>
            <a:ext cx="1720937" cy="762784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222;p16"/>
          <p:cNvSpPr txBox="1"/>
          <p:nvPr/>
        </p:nvSpPr>
        <p:spPr>
          <a:xfrm>
            <a:off x="2232761" y="2565740"/>
            <a:ext cx="971557" cy="30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cluster</a:t>
            </a:r>
            <a:endParaRPr dirty="0"/>
          </a:p>
        </p:txBody>
      </p:sp>
      <p:sp>
        <p:nvSpPr>
          <p:cNvPr id="16" name="Google Shape;165;p16"/>
          <p:cNvSpPr/>
          <p:nvPr/>
        </p:nvSpPr>
        <p:spPr>
          <a:xfrm>
            <a:off x="4744372" y="2697033"/>
            <a:ext cx="1720937" cy="762784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222;p16"/>
          <p:cNvSpPr txBox="1"/>
          <p:nvPr/>
        </p:nvSpPr>
        <p:spPr>
          <a:xfrm>
            <a:off x="4592608" y="2564904"/>
            <a:ext cx="971557" cy="30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cluster</a:t>
            </a:r>
            <a:endParaRPr dirty="0"/>
          </a:p>
        </p:txBody>
      </p:sp>
      <p:cxnSp>
        <p:nvCxnSpPr>
          <p:cNvPr id="24" name="直接连接符 23"/>
          <p:cNvCxnSpPr/>
          <p:nvPr/>
        </p:nvCxnSpPr>
        <p:spPr>
          <a:xfrm>
            <a:off x="2627784" y="3391776"/>
            <a:ext cx="0" cy="469272"/>
          </a:xfrm>
          <a:prstGeom prst="line">
            <a:avLst/>
          </a:prstGeom>
          <a:ln w="57150">
            <a:solidFill>
              <a:srgbClr val="FFC000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 flipH="1">
            <a:off x="1115616" y="4223808"/>
            <a:ext cx="1664568" cy="501336"/>
          </a:xfrm>
          <a:prstGeom prst="line">
            <a:avLst/>
          </a:prstGeom>
          <a:ln w="57150">
            <a:solidFill>
              <a:srgbClr val="FFC000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>
            <a:off x="1115616" y="4834376"/>
            <a:ext cx="0" cy="864096"/>
          </a:xfrm>
          <a:prstGeom prst="line">
            <a:avLst/>
          </a:prstGeom>
          <a:ln w="57150">
            <a:solidFill>
              <a:srgbClr val="FFC000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>
            <a:off x="3059832" y="4787317"/>
            <a:ext cx="0" cy="911155"/>
          </a:xfrm>
          <a:prstGeom prst="line">
            <a:avLst/>
          </a:prstGeom>
          <a:ln w="57150">
            <a:solidFill>
              <a:srgbClr val="FFC000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>
            <a:off x="3059832" y="4255872"/>
            <a:ext cx="0" cy="469272"/>
          </a:xfrm>
          <a:prstGeom prst="line">
            <a:avLst/>
          </a:prstGeom>
          <a:ln w="57150">
            <a:solidFill>
              <a:srgbClr val="FFC000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/>
        </p:nvCxnSpPr>
        <p:spPr>
          <a:xfrm>
            <a:off x="3779912" y="4293096"/>
            <a:ext cx="1784253" cy="432048"/>
          </a:xfrm>
          <a:prstGeom prst="line">
            <a:avLst/>
          </a:prstGeom>
          <a:ln w="57150">
            <a:solidFill>
              <a:srgbClr val="FFC000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5508104" y="4834376"/>
            <a:ext cx="0" cy="873931"/>
          </a:xfrm>
          <a:prstGeom prst="line">
            <a:avLst/>
          </a:prstGeom>
          <a:ln w="57150">
            <a:solidFill>
              <a:srgbClr val="FFC000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组合 19"/>
          <p:cNvGrpSpPr/>
          <p:nvPr/>
        </p:nvGrpSpPr>
        <p:grpSpPr>
          <a:xfrm>
            <a:off x="6498000" y="3573016"/>
            <a:ext cx="2610504" cy="2592288"/>
            <a:chOff x="6498000" y="3573016"/>
            <a:chExt cx="2610504" cy="2592288"/>
          </a:xfrm>
        </p:grpSpPr>
        <p:sp>
          <p:nvSpPr>
            <p:cNvPr id="21" name="矩形 20"/>
            <p:cNvSpPr/>
            <p:nvPr/>
          </p:nvSpPr>
          <p:spPr>
            <a:xfrm>
              <a:off x="6566625" y="3573016"/>
              <a:ext cx="2541879" cy="25922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矩形 21"/>
            <p:cNvSpPr/>
            <p:nvPr/>
          </p:nvSpPr>
          <p:spPr>
            <a:xfrm flipV="1">
              <a:off x="6498000" y="4581128"/>
              <a:ext cx="1749792" cy="6217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689664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mph" presetSubtype="0" repeatCount="indefinite" fill="hold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30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Clr clrSpc="hsl" dir="cw">
                                      <p:cBhvr override="childStyle"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0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Clr clrSpc="hsl" dir="cw">
                                      <p:cBhvr override="childStyle">
                                        <p:cTn id="1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30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Clr clrSpc="hsl" dir="cw">
                                      <p:cBhvr override="childStyle">
                                        <p:cTn id="2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2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2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2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30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Clr clrSpc="hsl" dir="cw">
                                      <p:cBhvr override="childStyle">
                                        <p:cTn id="2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2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2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2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30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Clr clrSpc="hsl" dir="cw">
                                      <p:cBhvr override="childStyle">
                                        <p:cTn id="3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3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3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3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30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Clr clrSpc="hsl" dir="cw">
                                      <p:cBhvr override="childStyle">
                                        <p:cTn id="3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3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3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3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237A88D-019C-BF4E-B2A1-EF9D93093E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C00000"/>
                </a:solidFill>
              </a:rPr>
              <a:t>Why GPUs?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992BD21C-DC04-5140-BFFC-4704F681FB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050" name="Picture 2" descr="\\VBOXSVR\VirtualBox_VMs\Dropbox\Gent\Thesis\public defense\Screenshot from 2019-09-02 20:15:58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556792"/>
            <a:ext cx="7704856" cy="4775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48" name="矩形 2047"/>
          <p:cNvSpPr/>
          <p:nvPr/>
        </p:nvSpPr>
        <p:spPr>
          <a:xfrm>
            <a:off x="6588224" y="6488668"/>
            <a:ext cx="19967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Source: Hotchips19</a:t>
            </a:r>
            <a:endParaRPr lang="zh-CN" altLang="en-US" dirty="0"/>
          </a:p>
        </p:txBody>
      </p:sp>
      <p:sp>
        <p:nvSpPr>
          <p:cNvPr id="2049" name="灯片编号占位符 204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3</a:t>
            </a:fld>
            <a:endParaRPr lang="zh-CN" altLang="en-US"/>
          </a:p>
        </p:txBody>
      </p:sp>
      <p:cxnSp>
        <p:nvCxnSpPr>
          <p:cNvPr id="5" name="直接箭头连接符 4"/>
          <p:cNvCxnSpPr/>
          <p:nvPr/>
        </p:nvCxnSpPr>
        <p:spPr>
          <a:xfrm flipV="1">
            <a:off x="4211960" y="4077072"/>
            <a:ext cx="468052" cy="288032"/>
          </a:xfrm>
          <a:prstGeom prst="straightConnector1">
            <a:avLst/>
          </a:prstGeom>
          <a:ln w="28575">
            <a:solidFill>
              <a:schemeClr val="accent5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/>
          <p:cNvCxnSpPr/>
          <p:nvPr/>
        </p:nvCxnSpPr>
        <p:spPr>
          <a:xfrm flipH="1" flipV="1">
            <a:off x="3131840" y="4077072"/>
            <a:ext cx="432048" cy="288032"/>
          </a:xfrm>
          <a:prstGeom prst="straightConnector1">
            <a:avLst/>
          </a:prstGeom>
          <a:ln w="28575">
            <a:solidFill>
              <a:schemeClr val="accent5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7521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spcFirstLastPara="1" vert="horz" wrap="square" lIns="91440" tIns="45720" rIns="91440" bIns="45720" rtlCol="0" anchor="ctr" anchorCtr="0">
            <a:normAutofit fontScale="90000"/>
          </a:bodyPr>
          <a:lstStyle/>
          <a:p>
            <a:pPr>
              <a:spcBef>
                <a:spcPct val="0"/>
              </a:spcBef>
            </a:pPr>
            <a:r>
              <a:rPr lang="en-US" altLang="zh-CN" sz="4400" dirty="0">
                <a:solidFill>
                  <a:srgbClr val="C00000"/>
                </a:solidFill>
              </a:rPr>
              <a:t>Private LLC Configuration with H-</a:t>
            </a:r>
            <a:r>
              <a:rPr lang="en-US" altLang="zh-CN" sz="4400" dirty="0" err="1">
                <a:solidFill>
                  <a:srgbClr val="C00000"/>
                </a:solidFill>
              </a:rPr>
              <a:t>Xbar</a:t>
            </a:r>
            <a:endParaRPr lang="zh-CN" altLang="en-US" sz="4400" dirty="0">
              <a:solidFill>
                <a:srgbClr val="C00000"/>
              </a:solidFill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11700" y="1329599"/>
            <a:ext cx="8709458" cy="1250525"/>
          </a:xfrm>
        </p:spPr>
        <p:txBody>
          <a:bodyPr>
            <a:normAutofit/>
          </a:bodyPr>
          <a:lstStyle/>
          <a:p>
            <a:r>
              <a:rPr lang="en-US" altLang="zh-CN" sz="2800" dirty="0">
                <a:solidFill>
                  <a:schemeClr val="tx1"/>
                </a:solidFill>
              </a:rPr>
              <a:t>Simply bypass MC-router stage</a:t>
            </a:r>
          </a:p>
          <a:p>
            <a:r>
              <a:rPr lang="en-US" altLang="zh-CN" sz="2800" dirty="0">
                <a:solidFill>
                  <a:schemeClr val="tx1"/>
                </a:solidFill>
              </a:rPr>
              <a:t>Clusters of SMs have private LLC slice per MC</a:t>
            </a:r>
          </a:p>
        </p:txBody>
      </p:sp>
      <p:pic>
        <p:nvPicPr>
          <p:cNvPr id="8" name="Picture 2" descr="\\VBOXSVR\VirtualBox_VMs\Dropbox\Gent\ReNoC\ISCA_preparation\poster\All-shared_Partial-shared_NoC - 继续更新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090" y="2906701"/>
            <a:ext cx="8482989" cy="3761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30</a:t>
            </a:fld>
            <a:endParaRPr lang="en" dirty="0"/>
          </a:p>
        </p:txBody>
      </p:sp>
      <p:sp>
        <p:nvSpPr>
          <p:cNvPr id="10" name="Google Shape;165;p16"/>
          <p:cNvSpPr/>
          <p:nvPr/>
        </p:nvSpPr>
        <p:spPr>
          <a:xfrm>
            <a:off x="403285" y="2701000"/>
            <a:ext cx="1720937" cy="762784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222;p16"/>
          <p:cNvSpPr txBox="1"/>
          <p:nvPr/>
        </p:nvSpPr>
        <p:spPr>
          <a:xfrm>
            <a:off x="251520" y="2568871"/>
            <a:ext cx="971557" cy="30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cluster</a:t>
            </a:r>
            <a:endParaRPr dirty="0"/>
          </a:p>
        </p:txBody>
      </p:sp>
      <p:sp>
        <p:nvSpPr>
          <p:cNvPr id="13" name="Google Shape;165;p16"/>
          <p:cNvSpPr/>
          <p:nvPr/>
        </p:nvSpPr>
        <p:spPr>
          <a:xfrm>
            <a:off x="2384525" y="2697869"/>
            <a:ext cx="1720937" cy="762784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222;p16"/>
          <p:cNvSpPr txBox="1"/>
          <p:nvPr/>
        </p:nvSpPr>
        <p:spPr>
          <a:xfrm>
            <a:off x="2232761" y="2565740"/>
            <a:ext cx="971557" cy="30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cluster</a:t>
            </a:r>
            <a:endParaRPr dirty="0"/>
          </a:p>
        </p:txBody>
      </p:sp>
      <p:sp>
        <p:nvSpPr>
          <p:cNvPr id="16" name="Google Shape;165;p16"/>
          <p:cNvSpPr/>
          <p:nvPr/>
        </p:nvSpPr>
        <p:spPr>
          <a:xfrm>
            <a:off x="4744372" y="2697033"/>
            <a:ext cx="1720937" cy="762784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222;p16"/>
          <p:cNvSpPr txBox="1"/>
          <p:nvPr/>
        </p:nvSpPr>
        <p:spPr>
          <a:xfrm>
            <a:off x="4592608" y="2564904"/>
            <a:ext cx="971557" cy="30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cluster</a:t>
            </a:r>
            <a:endParaRPr dirty="0"/>
          </a:p>
        </p:txBody>
      </p:sp>
      <p:cxnSp>
        <p:nvCxnSpPr>
          <p:cNvPr id="33" name="直接连接符 32"/>
          <p:cNvCxnSpPr/>
          <p:nvPr/>
        </p:nvCxnSpPr>
        <p:spPr>
          <a:xfrm>
            <a:off x="5004048" y="3429000"/>
            <a:ext cx="0" cy="469272"/>
          </a:xfrm>
          <a:prstGeom prst="line">
            <a:avLst/>
          </a:prstGeom>
          <a:ln w="57150">
            <a:solidFill>
              <a:schemeClr val="accent5">
                <a:lumMod val="60000"/>
                <a:lumOff val="40000"/>
              </a:schemeClr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1907704" y="4787317"/>
            <a:ext cx="0" cy="945939"/>
          </a:xfrm>
          <a:prstGeom prst="line">
            <a:avLst/>
          </a:prstGeom>
          <a:ln w="57150">
            <a:solidFill>
              <a:schemeClr val="accent5">
                <a:lumMod val="60000"/>
                <a:lumOff val="40000"/>
              </a:schemeClr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/>
          <p:nvPr/>
        </p:nvCxnSpPr>
        <p:spPr>
          <a:xfrm>
            <a:off x="3851920" y="4787317"/>
            <a:ext cx="0" cy="911155"/>
          </a:xfrm>
          <a:prstGeom prst="line">
            <a:avLst/>
          </a:prstGeom>
          <a:ln w="57150">
            <a:solidFill>
              <a:schemeClr val="accent5">
                <a:lumMod val="60000"/>
                <a:lumOff val="40000"/>
              </a:schemeClr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/>
        </p:nvCxnSpPr>
        <p:spPr>
          <a:xfrm>
            <a:off x="6300192" y="4787317"/>
            <a:ext cx="0" cy="911155"/>
          </a:xfrm>
          <a:prstGeom prst="line">
            <a:avLst/>
          </a:prstGeom>
          <a:ln w="57150">
            <a:solidFill>
              <a:schemeClr val="accent5">
                <a:lumMod val="60000"/>
                <a:lumOff val="40000"/>
              </a:schemeClr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/>
        </p:nvCxnSpPr>
        <p:spPr>
          <a:xfrm flipH="1">
            <a:off x="1907704" y="4239840"/>
            <a:ext cx="3196454" cy="469272"/>
          </a:xfrm>
          <a:prstGeom prst="line">
            <a:avLst/>
          </a:prstGeom>
          <a:ln w="57150">
            <a:solidFill>
              <a:schemeClr val="accent5">
                <a:lumMod val="60000"/>
                <a:lumOff val="40000"/>
              </a:schemeClr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/>
        </p:nvCxnSpPr>
        <p:spPr>
          <a:xfrm flipH="1">
            <a:off x="3851920" y="4293096"/>
            <a:ext cx="1728192" cy="416016"/>
          </a:xfrm>
          <a:prstGeom prst="line">
            <a:avLst/>
          </a:prstGeom>
          <a:ln w="57150">
            <a:solidFill>
              <a:schemeClr val="accent5">
                <a:lumMod val="60000"/>
                <a:lumOff val="40000"/>
              </a:schemeClr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/>
        </p:nvCxnSpPr>
        <p:spPr>
          <a:xfrm>
            <a:off x="6300192" y="4293096"/>
            <a:ext cx="0" cy="469272"/>
          </a:xfrm>
          <a:prstGeom prst="line">
            <a:avLst/>
          </a:prstGeom>
          <a:ln w="57150">
            <a:solidFill>
              <a:schemeClr val="accent5">
                <a:lumMod val="60000"/>
                <a:lumOff val="40000"/>
              </a:schemeClr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组合 19"/>
          <p:cNvGrpSpPr/>
          <p:nvPr/>
        </p:nvGrpSpPr>
        <p:grpSpPr>
          <a:xfrm>
            <a:off x="6498000" y="3573016"/>
            <a:ext cx="2610504" cy="2592288"/>
            <a:chOff x="6498000" y="3573016"/>
            <a:chExt cx="2610504" cy="2592288"/>
          </a:xfrm>
        </p:grpSpPr>
        <p:sp>
          <p:nvSpPr>
            <p:cNvPr id="21" name="矩形 20"/>
            <p:cNvSpPr/>
            <p:nvPr/>
          </p:nvSpPr>
          <p:spPr>
            <a:xfrm>
              <a:off x="6566625" y="3573016"/>
              <a:ext cx="2541879" cy="25922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矩形 21"/>
            <p:cNvSpPr/>
            <p:nvPr/>
          </p:nvSpPr>
          <p:spPr>
            <a:xfrm flipV="1">
              <a:off x="6498000" y="4581128"/>
              <a:ext cx="1749792" cy="6217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689664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30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Clr clrSpc="hsl" dir="cw">
                                      <p:cBhvr override="childStyle">
                                        <p:cTn id="1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0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Clr clrSpc="hsl" dir="cw">
                                      <p:cBhvr override="childStyle">
                                        <p:cTn id="1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30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Clr clrSpc="hsl" dir="cw">
                                      <p:cBhvr override="childStyle">
                                        <p:cTn id="2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2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2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2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30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Clr clrSpc="hsl" dir="cw">
                                      <p:cBhvr override="childStyle">
                                        <p:cTn id="2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2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2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2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30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Clr clrSpc="hsl" dir="cw">
                                      <p:cBhvr override="childStyle">
                                        <p:cTn id="3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3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3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3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30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Clr clrSpc="hsl" dir="cw">
                                      <p:cBhvr override="childStyle">
                                        <p:cTn id="3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3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3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3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spcFirstLastPara="1" vert="horz" wrap="square" lIns="91440" tIns="45720" rIns="91440" bIns="45720" rtlCol="0" anchor="ctr" anchorCtr="0">
            <a:normAutofit fontScale="90000"/>
          </a:bodyPr>
          <a:lstStyle/>
          <a:p>
            <a:pPr>
              <a:spcBef>
                <a:spcPct val="0"/>
              </a:spcBef>
            </a:pPr>
            <a:r>
              <a:rPr lang="en-US" altLang="zh-CN" sz="4400" dirty="0" err="1">
                <a:solidFill>
                  <a:srgbClr val="C00000"/>
                </a:solidFill>
              </a:rPr>
              <a:t>NoC</a:t>
            </a:r>
            <a:r>
              <a:rPr lang="en-US" altLang="zh-CN" sz="4400" dirty="0">
                <a:solidFill>
                  <a:srgbClr val="C00000"/>
                </a:solidFill>
              </a:rPr>
              <a:t> Power Optimization in Private LLC</a:t>
            </a:r>
            <a:endParaRPr lang="zh-CN" altLang="en-US" sz="4400" dirty="0">
              <a:solidFill>
                <a:srgbClr val="C00000"/>
              </a:solidFill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11700" y="1329599"/>
            <a:ext cx="8709458" cy="1250525"/>
          </a:xfrm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altLang="zh-CN" sz="2800" dirty="0">
                <a:solidFill>
                  <a:schemeClr val="tx1"/>
                </a:solidFill>
              </a:rPr>
              <a:t>MC-Routers are bypassed </a:t>
            </a:r>
            <a:r>
              <a:rPr lang="en-US" altLang="zh-CN" sz="2800" dirty="0">
                <a:solidFill>
                  <a:schemeClr val="tx1"/>
                </a:solidFill>
                <a:sym typeface="Wingdings"/>
              </a:rPr>
              <a:t> power gate these routers</a:t>
            </a:r>
            <a:endParaRPr lang="en-US" altLang="zh-CN" sz="2800" dirty="0">
              <a:solidFill>
                <a:schemeClr val="tx1"/>
              </a:solidFill>
            </a:endParaRPr>
          </a:p>
        </p:txBody>
      </p:sp>
      <p:pic>
        <p:nvPicPr>
          <p:cNvPr id="8" name="Picture 2" descr="\\VBOXSVR\VirtualBox_VMs\Dropbox\Gent\ReNoC\ISCA_preparation\poster\All-shared_Partial-shared_NoC - 继续更新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090" y="2256966"/>
            <a:ext cx="8482989" cy="3761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Google Shape;153;p15"/>
          <p:cNvSpPr txBox="1"/>
          <p:nvPr/>
        </p:nvSpPr>
        <p:spPr>
          <a:xfrm>
            <a:off x="-92706" y="6074352"/>
            <a:ext cx="9144000" cy="61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zh-CN" sz="2800" b="1" dirty="0">
                <a:solidFill>
                  <a:srgbClr val="C00000"/>
                </a:solidFill>
              </a:rPr>
              <a:t>H-</a:t>
            </a:r>
            <a:r>
              <a:rPr lang="en-US" altLang="zh-CN" sz="2800" b="1" dirty="0" err="1">
                <a:solidFill>
                  <a:srgbClr val="C00000"/>
                </a:solidFill>
              </a:rPr>
              <a:t>Xbar</a:t>
            </a:r>
            <a:r>
              <a:rPr lang="en-US" altLang="zh-CN" sz="2800" b="1" dirty="0">
                <a:solidFill>
                  <a:srgbClr val="C00000"/>
                </a:solidFill>
              </a:rPr>
              <a:t> design enables power savings in private mode </a:t>
            </a:r>
          </a:p>
          <a:p>
            <a:pPr algn="ctr"/>
            <a:endParaRPr lang="en-US" sz="2800" b="1" dirty="0">
              <a:solidFill>
                <a:srgbClr val="C0000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31</a:t>
            </a:fld>
            <a:endParaRPr lang="en" dirty="0"/>
          </a:p>
        </p:txBody>
      </p:sp>
      <p:sp>
        <p:nvSpPr>
          <p:cNvPr id="10" name="Google Shape;165;p16"/>
          <p:cNvSpPr/>
          <p:nvPr/>
        </p:nvSpPr>
        <p:spPr>
          <a:xfrm>
            <a:off x="403285" y="2051265"/>
            <a:ext cx="1720937" cy="762784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222;p16"/>
          <p:cNvSpPr txBox="1"/>
          <p:nvPr/>
        </p:nvSpPr>
        <p:spPr>
          <a:xfrm>
            <a:off x="251520" y="1946600"/>
            <a:ext cx="1043565" cy="337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cluster</a:t>
            </a:r>
            <a:endParaRPr dirty="0"/>
          </a:p>
        </p:txBody>
      </p:sp>
      <p:sp>
        <p:nvSpPr>
          <p:cNvPr id="13" name="Google Shape;165;p16"/>
          <p:cNvSpPr/>
          <p:nvPr/>
        </p:nvSpPr>
        <p:spPr>
          <a:xfrm>
            <a:off x="2384525" y="2048134"/>
            <a:ext cx="1720937" cy="762784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222;p16"/>
          <p:cNvSpPr txBox="1"/>
          <p:nvPr/>
        </p:nvSpPr>
        <p:spPr>
          <a:xfrm>
            <a:off x="2232761" y="1943469"/>
            <a:ext cx="1043565" cy="337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cluster</a:t>
            </a:r>
            <a:endParaRPr dirty="0"/>
          </a:p>
        </p:txBody>
      </p:sp>
      <p:sp>
        <p:nvSpPr>
          <p:cNvPr id="16" name="Google Shape;165;p16"/>
          <p:cNvSpPr/>
          <p:nvPr/>
        </p:nvSpPr>
        <p:spPr>
          <a:xfrm>
            <a:off x="4744372" y="2047298"/>
            <a:ext cx="1720937" cy="762784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222;p16"/>
          <p:cNvSpPr txBox="1"/>
          <p:nvPr/>
        </p:nvSpPr>
        <p:spPr>
          <a:xfrm>
            <a:off x="4592608" y="1942633"/>
            <a:ext cx="1043565" cy="337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cluster</a:t>
            </a:r>
            <a:endParaRPr dirty="0"/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0EA9855B-18B6-4041-BA41-3E147A59DABA}"/>
              </a:ext>
            </a:extLst>
          </p:cNvPr>
          <p:cNvSpPr/>
          <p:nvPr/>
        </p:nvSpPr>
        <p:spPr>
          <a:xfrm>
            <a:off x="431089" y="4061845"/>
            <a:ext cx="1693132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1800" b="1" dirty="0">
                <a:solidFill>
                  <a:schemeClr val="tx1"/>
                </a:solidFill>
                <a:sym typeface="Wingdings"/>
              </a:rPr>
              <a:t>Power-gated</a:t>
            </a:r>
            <a:endParaRPr lang="en-US" sz="1800" b="1" dirty="0"/>
          </a:p>
        </p:txBody>
      </p:sp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163442F2-D234-A74B-BCB1-4BF68885825D}"/>
              </a:ext>
            </a:extLst>
          </p:cNvPr>
          <p:cNvSpPr/>
          <p:nvPr/>
        </p:nvSpPr>
        <p:spPr>
          <a:xfrm>
            <a:off x="2414172" y="4067780"/>
            <a:ext cx="1693132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1800" b="1" dirty="0">
                <a:solidFill>
                  <a:schemeClr val="tx1"/>
                </a:solidFill>
                <a:sym typeface="Wingdings"/>
              </a:rPr>
              <a:t>Power-gated</a:t>
            </a:r>
            <a:endParaRPr lang="en-US" sz="1800" b="1" dirty="0"/>
          </a:p>
        </p:txBody>
      </p:sp>
      <p:grpSp>
        <p:nvGrpSpPr>
          <p:cNvPr id="7" name="Group 6">
            <a:extLst>
              <a:ext uri="{FF2B5EF4-FFF2-40B4-BE49-F238E27FC236}">
                <a16:creationId xmlns="" xmlns:a16="http://schemas.microsoft.com/office/drawing/2014/main" id="{CFC1F7D7-92F2-4544-8731-733DCC926CC0}"/>
              </a:ext>
            </a:extLst>
          </p:cNvPr>
          <p:cNvGrpSpPr/>
          <p:nvPr/>
        </p:nvGrpSpPr>
        <p:grpSpPr>
          <a:xfrm>
            <a:off x="6539791" y="2924945"/>
            <a:ext cx="2568713" cy="3149407"/>
            <a:chOff x="6485791" y="2571750"/>
            <a:chExt cx="2568713" cy="1984014"/>
          </a:xfrm>
        </p:grpSpPr>
        <p:sp>
          <p:nvSpPr>
            <p:cNvPr id="6" name="Rectangle 5">
              <a:extLst>
                <a:ext uri="{FF2B5EF4-FFF2-40B4-BE49-F238E27FC236}">
                  <a16:creationId xmlns="" xmlns:a16="http://schemas.microsoft.com/office/drawing/2014/main" id="{1713CB11-70AD-4A4A-AE50-240743E68890}"/>
                </a:ext>
              </a:extLst>
            </p:cNvPr>
            <p:cNvSpPr/>
            <p:nvPr/>
          </p:nvSpPr>
          <p:spPr>
            <a:xfrm>
              <a:off x="6516215" y="2571750"/>
              <a:ext cx="2538289" cy="19840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="" xmlns:a16="http://schemas.microsoft.com/office/drawing/2014/main" id="{53A910DE-2CA1-284B-9D7F-1EA068BE0593}"/>
                </a:ext>
              </a:extLst>
            </p:cNvPr>
            <p:cNvSpPr/>
            <p:nvPr/>
          </p:nvSpPr>
          <p:spPr>
            <a:xfrm>
              <a:off x="6485791" y="3605978"/>
              <a:ext cx="2538289" cy="17435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="" xmlns:a16="http://schemas.microsoft.com/office/drawing/2014/main" id="{7B1C3077-E1E0-0F46-AEF4-FEBAAA42820F}"/>
              </a:ext>
            </a:extLst>
          </p:cNvPr>
          <p:cNvSpPr/>
          <p:nvPr/>
        </p:nvSpPr>
        <p:spPr>
          <a:xfrm>
            <a:off x="4789737" y="4067780"/>
            <a:ext cx="1693132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1800" b="1" dirty="0">
                <a:solidFill>
                  <a:schemeClr val="tx1"/>
                </a:solidFill>
                <a:sym typeface="Wingdings"/>
              </a:rPr>
              <a:t>Power-gated</a:t>
            </a:r>
            <a:endParaRPr lang="en-US" sz="1800" b="1" dirty="0"/>
          </a:p>
        </p:txBody>
      </p:sp>
      <p:sp>
        <p:nvSpPr>
          <p:cNvPr id="20" name="Rectangle 19">
            <a:extLst>
              <a:ext uri="{FF2B5EF4-FFF2-40B4-BE49-F238E27FC236}">
                <a16:creationId xmlns="" xmlns:a16="http://schemas.microsoft.com/office/drawing/2014/main" id="{831181DC-F14A-C744-AE81-15C395F0F570}"/>
              </a:ext>
            </a:extLst>
          </p:cNvPr>
          <p:cNvSpPr/>
          <p:nvPr/>
        </p:nvSpPr>
        <p:spPr>
          <a:xfrm>
            <a:off x="6491283" y="3939785"/>
            <a:ext cx="1146619" cy="5676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026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5" grpId="0" animBg="1"/>
      <p:bldP spid="18" grpId="0" animBg="1"/>
      <p:bldP spid="19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386727"/>
            <a:ext cx="9036496" cy="763600"/>
          </a:xfrm>
        </p:spPr>
        <p:txBody>
          <a:bodyPr spcFirstLastPara="1" vert="horz" wrap="square" lIns="91440" tIns="45720" rIns="91440" bIns="45720" rtlCol="0" anchor="ctr" anchorCtr="0">
            <a:normAutofit/>
          </a:bodyPr>
          <a:lstStyle/>
          <a:p>
            <a:pPr>
              <a:spcBef>
                <a:spcPct val="0"/>
              </a:spcBef>
            </a:pPr>
            <a:r>
              <a:rPr lang="en-US" altLang="zh-CN" sz="4000" dirty="0">
                <a:solidFill>
                  <a:srgbClr val="C00000"/>
                </a:solidFill>
              </a:rPr>
              <a:t>Adaptive Memory-Side Last-Level Caching</a:t>
            </a:r>
            <a:endParaRPr lang="en-US" sz="4000" dirty="0">
              <a:solidFill>
                <a:srgbClr val="C00000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Adaptive LLC Mechanism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Adaptive LLC and </a:t>
            </a:r>
            <a:r>
              <a:rPr lang="en-US" sz="2800" dirty="0" err="1">
                <a:solidFill>
                  <a:schemeClr val="bg1">
                    <a:lumMod val="75000"/>
                  </a:schemeClr>
                </a:solidFill>
              </a:rPr>
              <a:t>NoC</a:t>
            </a:r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 Co-Design in GPUs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Experimental Results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037089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图表 9">
            <a:extLst>
              <a:ext uri="{FF2B5EF4-FFF2-40B4-BE49-F238E27FC236}">
                <a16:creationId xmlns="" xmlns:a16="http://schemas.microsoft.com/office/drawing/2014/main" id="{00000000-0008-0000-0000-00000A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41357715"/>
              </p:ext>
            </p:extLst>
          </p:nvPr>
        </p:nvGraphicFramePr>
        <p:xfrm>
          <a:off x="251520" y="1628800"/>
          <a:ext cx="8160758" cy="43509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" y="386727"/>
            <a:ext cx="9143999" cy="763600"/>
          </a:xfrm>
        </p:spPr>
        <p:txBody>
          <a:bodyPr spcFirstLastPara="1" vert="horz" wrap="square" lIns="91440" tIns="45720" rIns="91440" bIns="45720" rtlCol="0" anchor="ctr" anchorCtr="0">
            <a:normAutofit fontScale="90000"/>
          </a:bodyPr>
          <a:lstStyle/>
          <a:p>
            <a:pPr>
              <a:spcBef>
                <a:spcPct val="0"/>
              </a:spcBef>
            </a:pPr>
            <a:r>
              <a:rPr lang="en-US" altLang="zh-CN" sz="4400" dirty="0">
                <a:solidFill>
                  <a:srgbClr val="C00000"/>
                </a:solidFill>
              </a:rPr>
              <a:t>Performance Improvement with Adaptive Caching</a:t>
            </a:r>
            <a:endParaRPr lang="zh-CN" altLang="en-US" sz="4400" dirty="0">
              <a:solidFill>
                <a:srgbClr val="C00000"/>
              </a:solidFill>
            </a:endParaRPr>
          </a:p>
        </p:txBody>
      </p:sp>
      <p:sp>
        <p:nvSpPr>
          <p:cNvPr id="5" name="Google Shape;153;p15"/>
          <p:cNvSpPr txBox="1"/>
          <p:nvPr/>
        </p:nvSpPr>
        <p:spPr>
          <a:xfrm>
            <a:off x="1" y="6196976"/>
            <a:ext cx="9115425" cy="6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sz="3200" b="1" dirty="0">
                <a:solidFill>
                  <a:srgbClr val="C00000"/>
                </a:solidFill>
              </a:rPr>
              <a:t>Improve </a:t>
            </a:r>
            <a:r>
              <a:rPr lang="en-US" sz="3200" b="1" dirty="0" err="1">
                <a:solidFill>
                  <a:srgbClr val="C00000"/>
                </a:solidFill>
              </a:rPr>
              <a:t>perf</a:t>
            </a:r>
            <a:r>
              <a:rPr lang="en-US" sz="3200" b="1" dirty="0">
                <a:solidFill>
                  <a:srgbClr val="C00000"/>
                </a:solidFill>
              </a:rPr>
              <a:t>. of private-friendly apps by </a:t>
            </a:r>
            <a:r>
              <a:rPr lang="en-US" sz="3200" b="1" dirty="0" err="1">
                <a:solidFill>
                  <a:srgbClr val="C00000"/>
                </a:solidFill>
              </a:rPr>
              <a:t>avg</a:t>
            </a:r>
            <a:r>
              <a:rPr lang="en-US" sz="3200" b="1" dirty="0">
                <a:solidFill>
                  <a:srgbClr val="C00000"/>
                </a:solidFill>
              </a:rPr>
              <a:t> 28.1%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33</a:t>
            </a:fld>
            <a:endParaRPr lang="en"/>
          </a:p>
        </p:txBody>
      </p:sp>
      <p:sp>
        <p:nvSpPr>
          <p:cNvPr id="3" name="Oval 2"/>
          <p:cNvSpPr/>
          <p:nvPr/>
        </p:nvSpPr>
        <p:spPr>
          <a:xfrm>
            <a:off x="4557713" y="2218625"/>
            <a:ext cx="1454447" cy="2866559"/>
          </a:xfrm>
          <a:prstGeom prst="ellipse">
            <a:avLst/>
          </a:prstGeom>
          <a:noFill/>
          <a:ln w="317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80408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图表 9">
            <a:extLst>
              <a:ext uri="{FF2B5EF4-FFF2-40B4-BE49-F238E27FC236}">
                <a16:creationId xmlns="" xmlns:a16="http://schemas.microsoft.com/office/drawing/2014/main" id="{8707481A-AA91-D242-83E3-8C84C1E12CC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87959470"/>
              </p:ext>
            </p:extLst>
          </p:nvPr>
        </p:nvGraphicFramePr>
        <p:xfrm>
          <a:off x="251520" y="1628800"/>
          <a:ext cx="8160758" cy="4435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512" y="386727"/>
            <a:ext cx="8832300" cy="763600"/>
          </a:xfrm>
        </p:spPr>
        <p:txBody>
          <a:bodyPr spcFirstLastPara="1" vert="horz" wrap="square" lIns="91440" tIns="45720" rIns="91440" bIns="45720" rtlCol="0" anchor="ctr" anchorCtr="0">
            <a:normAutofit fontScale="90000"/>
          </a:bodyPr>
          <a:lstStyle/>
          <a:p>
            <a:pPr>
              <a:spcBef>
                <a:spcPct val="0"/>
              </a:spcBef>
            </a:pPr>
            <a:r>
              <a:rPr lang="en-US" altLang="zh-CN" sz="4400" dirty="0">
                <a:solidFill>
                  <a:srgbClr val="C00000"/>
                </a:solidFill>
              </a:rPr>
              <a:t>Performance Improvement with Adaptive Caching</a:t>
            </a:r>
            <a:endParaRPr lang="zh-CN" altLang="en-US" sz="4400" dirty="0">
              <a:solidFill>
                <a:srgbClr val="C0000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34</a:t>
            </a:fld>
            <a:endParaRPr lang="en"/>
          </a:p>
        </p:txBody>
      </p:sp>
      <p:sp>
        <p:nvSpPr>
          <p:cNvPr id="7" name="Google Shape;153;p15"/>
          <p:cNvSpPr txBox="1"/>
          <p:nvPr/>
        </p:nvSpPr>
        <p:spPr>
          <a:xfrm>
            <a:off x="2" y="6173127"/>
            <a:ext cx="9115425" cy="6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sz="3200" b="1" dirty="0">
                <a:solidFill>
                  <a:srgbClr val="C00000"/>
                </a:solidFill>
              </a:rPr>
              <a:t>Do not disturb performance of other applications</a:t>
            </a:r>
          </a:p>
        </p:txBody>
      </p:sp>
      <p:sp>
        <p:nvSpPr>
          <p:cNvPr id="8" name="Oval 7"/>
          <p:cNvSpPr/>
          <p:nvPr/>
        </p:nvSpPr>
        <p:spPr>
          <a:xfrm>
            <a:off x="2062480" y="2335319"/>
            <a:ext cx="1618827" cy="2803875"/>
          </a:xfrm>
          <a:prstGeom prst="ellipse">
            <a:avLst/>
          </a:prstGeom>
          <a:noFill/>
          <a:ln w="317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6438474" y="2259789"/>
            <a:ext cx="1699686" cy="2803875"/>
          </a:xfrm>
          <a:prstGeom prst="ellipse">
            <a:avLst/>
          </a:prstGeom>
          <a:noFill/>
          <a:ln w="317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574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spcFirstLastPara="1" vert="horz" wrap="square" lIns="91440" tIns="45720" rIns="91440" bIns="45720" rtlCol="0" anchor="ctr" anchorCtr="0">
            <a:normAutofit fontScale="90000"/>
          </a:bodyPr>
          <a:lstStyle/>
          <a:p>
            <a:pPr>
              <a:spcBef>
                <a:spcPct val="0"/>
              </a:spcBef>
            </a:pPr>
            <a:r>
              <a:rPr lang="en-US" altLang="zh-CN" sz="4400" dirty="0">
                <a:solidFill>
                  <a:srgbClr val="C00000"/>
                </a:solidFill>
              </a:rPr>
              <a:t>Responsiveness Improvement with Adaptive Caching</a:t>
            </a:r>
            <a:endParaRPr lang="zh-CN" altLang="en-US" sz="4400" dirty="0">
              <a:solidFill>
                <a:srgbClr val="C00000"/>
              </a:solidFill>
            </a:endParaRPr>
          </a:p>
        </p:txBody>
      </p:sp>
      <p:sp>
        <p:nvSpPr>
          <p:cNvPr id="5" name="Google Shape;153;p15"/>
          <p:cNvSpPr txBox="1"/>
          <p:nvPr/>
        </p:nvSpPr>
        <p:spPr>
          <a:xfrm>
            <a:off x="0" y="6153613"/>
            <a:ext cx="9144000" cy="6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sz="3200" b="1" dirty="0">
                <a:solidFill>
                  <a:srgbClr val="C00000"/>
                </a:solidFill>
              </a:rPr>
              <a:t>High responsiveness leads to improved performance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35</a:t>
            </a:fld>
            <a:endParaRPr lang="en"/>
          </a:p>
        </p:txBody>
      </p:sp>
      <p:graphicFrame>
        <p:nvGraphicFramePr>
          <p:cNvPr id="10" name="图表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42300354"/>
              </p:ext>
            </p:extLst>
          </p:nvPr>
        </p:nvGraphicFramePr>
        <p:xfrm>
          <a:off x="323528" y="1992792"/>
          <a:ext cx="8136000" cy="43125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1" name="Oval 2"/>
          <p:cNvSpPr/>
          <p:nvPr/>
        </p:nvSpPr>
        <p:spPr>
          <a:xfrm>
            <a:off x="4463893" y="3000905"/>
            <a:ext cx="1367795" cy="2304255"/>
          </a:xfrm>
          <a:prstGeom prst="ellipse">
            <a:avLst/>
          </a:prstGeom>
          <a:noFill/>
          <a:ln w="317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4513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图表 2">
            <a:extLst>
              <a:ext uri="{FF2B5EF4-FFF2-40B4-BE49-F238E27FC236}">
                <a16:creationId xmlns="" xmlns:a16="http://schemas.microsoft.com/office/drawing/2014/main" id="{00000000-0008-0000-0000-000003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37855247"/>
              </p:ext>
            </p:extLst>
          </p:nvPr>
        </p:nvGraphicFramePr>
        <p:xfrm>
          <a:off x="251520" y="1831320"/>
          <a:ext cx="8136000" cy="42936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spcFirstLastPara="1" vert="horz" wrap="square" lIns="91440" tIns="45720" rIns="91440" bIns="45720" rtlCol="0" anchor="ctr" anchorCtr="0">
            <a:noAutofit/>
          </a:bodyPr>
          <a:lstStyle/>
          <a:p>
            <a:pPr>
              <a:spcBef>
                <a:spcPct val="0"/>
              </a:spcBef>
            </a:pPr>
            <a:r>
              <a:rPr lang="en-US" altLang="zh-CN" sz="4000" dirty="0" err="1">
                <a:solidFill>
                  <a:srgbClr val="C00000"/>
                </a:solidFill>
              </a:rPr>
              <a:t>NoC</a:t>
            </a:r>
            <a:r>
              <a:rPr lang="en-US" altLang="zh-CN" sz="4000" dirty="0">
                <a:solidFill>
                  <a:srgbClr val="C00000"/>
                </a:solidFill>
              </a:rPr>
              <a:t> Energy Reduction with Adaptive Caching  </a:t>
            </a:r>
            <a:endParaRPr lang="zh-CN" altLang="en-US" sz="4000" dirty="0">
              <a:solidFill>
                <a:srgbClr val="C00000"/>
              </a:solidFill>
            </a:endParaRPr>
          </a:p>
        </p:txBody>
      </p:sp>
      <p:sp>
        <p:nvSpPr>
          <p:cNvPr id="5" name="Google Shape;153;p15"/>
          <p:cNvSpPr txBox="1"/>
          <p:nvPr/>
        </p:nvSpPr>
        <p:spPr>
          <a:xfrm>
            <a:off x="-105073" y="6124968"/>
            <a:ext cx="9357593" cy="6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sz="3200" b="1" dirty="0">
                <a:solidFill>
                  <a:srgbClr val="C00000"/>
                </a:solidFill>
              </a:rPr>
              <a:t>24.5% </a:t>
            </a:r>
            <a:r>
              <a:rPr lang="en-US" sz="3200" b="1" dirty="0" err="1">
                <a:solidFill>
                  <a:srgbClr val="C00000"/>
                </a:solidFill>
              </a:rPr>
              <a:t>NoC</a:t>
            </a:r>
            <a:r>
              <a:rPr lang="en-US" sz="3200" b="1" dirty="0">
                <a:solidFill>
                  <a:srgbClr val="C00000"/>
                </a:solidFill>
              </a:rPr>
              <a:t> energy reduction for private-cache friendly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36</a:t>
            </a:fld>
            <a:endParaRPr lang="en"/>
          </a:p>
        </p:txBody>
      </p:sp>
      <p:sp>
        <p:nvSpPr>
          <p:cNvPr id="9" name="Oval 8">
            <a:extLst>
              <a:ext uri="{FF2B5EF4-FFF2-40B4-BE49-F238E27FC236}">
                <a16:creationId xmlns="" xmlns:a16="http://schemas.microsoft.com/office/drawing/2014/main" id="{B5F93903-4C90-DD41-BA00-48A8E6FDCCA0}"/>
              </a:ext>
            </a:extLst>
          </p:cNvPr>
          <p:cNvSpPr/>
          <p:nvPr/>
        </p:nvSpPr>
        <p:spPr>
          <a:xfrm>
            <a:off x="4798312" y="2924944"/>
            <a:ext cx="997824" cy="2227811"/>
          </a:xfrm>
          <a:prstGeom prst="ellipse">
            <a:avLst/>
          </a:prstGeom>
          <a:noFill/>
          <a:ln w="317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8188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图表 2">
            <a:extLst>
              <a:ext uri="{FF2B5EF4-FFF2-40B4-BE49-F238E27FC236}">
                <a16:creationId xmlns="" xmlns:a16="http://schemas.microsoft.com/office/drawing/2014/main" id="{4538C0AE-EAE6-F441-AA3D-CD43B5C4097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89180503"/>
              </p:ext>
            </p:extLst>
          </p:nvPr>
        </p:nvGraphicFramePr>
        <p:xfrm>
          <a:off x="251520" y="1756565"/>
          <a:ext cx="8136000" cy="43434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spcFirstLastPara="1" vert="horz" wrap="square" lIns="91440" tIns="45720" rIns="91440" bIns="45720" rtlCol="0" anchor="ctr" anchorCtr="0">
            <a:noAutofit/>
          </a:bodyPr>
          <a:lstStyle/>
          <a:p>
            <a:pPr>
              <a:spcBef>
                <a:spcPct val="0"/>
              </a:spcBef>
            </a:pPr>
            <a:r>
              <a:rPr lang="en-US" altLang="zh-CN" sz="4000" dirty="0" err="1">
                <a:solidFill>
                  <a:srgbClr val="C00000"/>
                </a:solidFill>
              </a:rPr>
              <a:t>NoC</a:t>
            </a:r>
            <a:r>
              <a:rPr lang="en-US" altLang="zh-CN" sz="4000" dirty="0">
                <a:solidFill>
                  <a:srgbClr val="C00000"/>
                </a:solidFill>
              </a:rPr>
              <a:t> Energy Reduction with Adaptive Caching </a:t>
            </a:r>
            <a:endParaRPr lang="zh-CN" altLang="en-US" sz="4000" dirty="0">
              <a:solidFill>
                <a:schemeClr val="tx1"/>
              </a:solidFill>
            </a:endParaRPr>
          </a:p>
        </p:txBody>
      </p:sp>
      <p:sp>
        <p:nvSpPr>
          <p:cNvPr id="5" name="Google Shape;153;p15"/>
          <p:cNvSpPr txBox="1"/>
          <p:nvPr/>
        </p:nvSpPr>
        <p:spPr>
          <a:xfrm>
            <a:off x="-223519" y="6093296"/>
            <a:ext cx="9357593" cy="6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>
              <a:defRPr lang="zh-CN"/>
            </a:defPPr>
            <a:lvl1pPr algn="ctr">
              <a:defRPr sz="3200" b="1">
                <a:solidFill>
                  <a:srgbClr val="C00000"/>
                </a:solidFill>
              </a:defRPr>
            </a:lvl1pPr>
          </a:lstStyle>
          <a:p>
            <a:r>
              <a:rPr lang="en-US" altLang="zh-CN" dirty="0"/>
              <a:t>28.4% </a:t>
            </a:r>
            <a:r>
              <a:rPr lang="en-US" altLang="zh-CN" dirty="0" err="1"/>
              <a:t>NoC</a:t>
            </a:r>
            <a:r>
              <a:rPr lang="en-US" altLang="zh-CN" dirty="0"/>
              <a:t> energy reduction for neutral applications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37</a:t>
            </a:fld>
            <a:endParaRPr lang="en"/>
          </a:p>
        </p:txBody>
      </p:sp>
      <p:sp>
        <p:nvSpPr>
          <p:cNvPr id="9" name="Oval 8">
            <a:extLst>
              <a:ext uri="{FF2B5EF4-FFF2-40B4-BE49-F238E27FC236}">
                <a16:creationId xmlns="" xmlns:a16="http://schemas.microsoft.com/office/drawing/2014/main" id="{B5F93903-4C90-DD41-BA00-48A8E6FDCCA0}"/>
              </a:ext>
            </a:extLst>
          </p:cNvPr>
          <p:cNvSpPr/>
          <p:nvPr/>
        </p:nvSpPr>
        <p:spPr>
          <a:xfrm>
            <a:off x="7146962" y="3167637"/>
            <a:ext cx="809414" cy="1845539"/>
          </a:xfrm>
          <a:prstGeom prst="ellipse">
            <a:avLst/>
          </a:prstGeom>
          <a:noFill/>
          <a:ln w="317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35634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solidFill>
                  <a:srgbClr val="C00000"/>
                </a:solidFill>
              </a:rPr>
              <a:t>Three Contributions of the Talk</a:t>
            </a:r>
            <a:endParaRPr lang="zh-CN" altLang="en-US" sz="4000" dirty="0">
              <a:solidFill>
                <a:srgbClr val="C00000"/>
              </a:solidFill>
            </a:endParaRPr>
          </a:p>
        </p:txBody>
      </p:sp>
      <p:sp>
        <p:nvSpPr>
          <p:cNvPr id="64" name="Google Shape;100;p15"/>
          <p:cNvSpPr/>
          <p:nvPr/>
        </p:nvSpPr>
        <p:spPr>
          <a:xfrm>
            <a:off x="1473921" y="3445492"/>
            <a:ext cx="515453" cy="294999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SM</a:t>
            </a:r>
            <a:endParaRPr/>
          </a:p>
        </p:txBody>
      </p:sp>
      <p:sp>
        <p:nvSpPr>
          <p:cNvPr id="65" name="Google Shape;101;p15"/>
          <p:cNvSpPr/>
          <p:nvPr/>
        </p:nvSpPr>
        <p:spPr>
          <a:xfrm>
            <a:off x="2132447" y="3445492"/>
            <a:ext cx="515453" cy="294999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SM</a:t>
            </a:r>
            <a:endParaRPr dirty="0"/>
          </a:p>
        </p:txBody>
      </p:sp>
      <p:sp>
        <p:nvSpPr>
          <p:cNvPr id="66" name="Google Shape;102;p15"/>
          <p:cNvSpPr/>
          <p:nvPr/>
        </p:nvSpPr>
        <p:spPr>
          <a:xfrm>
            <a:off x="7052331" y="3445492"/>
            <a:ext cx="515453" cy="294999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SM</a:t>
            </a:r>
            <a:endParaRPr/>
          </a:p>
        </p:txBody>
      </p:sp>
      <p:cxnSp>
        <p:nvCxnSpPr>
          <p:cNvPr id="67" name="Google Shape;103;p15"/>
          <p:cNvCxnSpPr/>
          <p:nvPr/>
        </p:nvCxnSpPr>
        <p:spPr>
          <a:xfrm>
            <a:off x="6619604" y="3496604"/>
            <a:ext cx="333614" cy="2224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68" name="Google Shape;104;p15"/>
          <p:cNvSpPr/>
          <p:nvPr/>
        </p:nvSpPr>
        <p:spPr>
          <a:xfrm>
            <a:off x="1473921" y="3946997"/>
            <a:ext cx="6147762" cy="294999"/>
          </a:xfrm>
          <a:prstGeom prst="rect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Network-on-Chip (NoC)</a:t>
            </a:r>
            <a:endParaRPr/>
          </a:p>
        </p:txBody>
      </p:sp>
      <p:sp>
        <p:nvSpPr>
          <p:cNvPr id="69" name="Google Shape;105;p15"/>
          <p:cNvSpPr/>
          <p:nvPr/>
        </p:nvSpPr>
        <p:spPr>
          <a:xfrm>
            <a:off x="1473921" y="4835361"/>
            <a:ext cx="1363432" cy="465847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Memory 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Controller</a:t>
            </a:r>
            <a:endParaRPr/>
          </a:p>
        </p:txBody>
      </p:sp>
      <p:cxnSp>
        <p:nvCxnSpPr>
          <p:cNvPr id="70" name="Google Shape;106;p15"/>
          <p:cNvCxnSpPr/>
          <p:nvPr/>
        </p:nvCxnSpPr>
        <p:spPr>
          <a:xfrm rot="10800000" flipH="1">
            <a:off x="1943521" y="4566952"/>
            <a:ext cx="527769" cy="8153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71" name="Google Shape;107;p15"/>
          <p:cNvCxnSpPr/>
          <p:nvPr/>
        </p:nvCxnSpPr>
        <p:spPr>
          <a:xfrm rot="10800000" flipH="1">
            <a:off x="5823484" y="4849351"/>
            <a:ext cx="328180" cy="63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dot"/>
            <a:round/>
            <a:headEnd type="none" w="med" len="med"/>
            <a:tailEnd type="none" w="med" len="med"/>
          </a:ln>
        </p:spPr>
      </p:cxnSp>
      <p:grpSp>
        <p:nvGrpSpPr>
          <p:cNvPr id="72" name="Google Shape;108;p15"/>
          <p:cNvGrpSpPr/>
          <p:nvPr/>
        </p:nvGrpSpPr>
        <p:grpSpPr>
          <a:xfrm>
            <a:off x="1403648" y="4347062"/>
            <a:ext cx="582828" cy="371467"/>
            <a:chOff x="341325" y="2807850"/>
            <a:chExt cx="482700" cy="300700"/>
          </a:xfrm>
        </p:grpSpPr>
        <p:sp>
          <p:nvSpPr>
            <p:cNvPr id="73" name="Google Shape;109;p15"/>
            <p:cNvSpPr/>
            <p:nvPr/>
          </p:nvSpPr>
          <p:spPr>
            <a:xfrm>
              <a:off x="399525" y="2869750"/>
              <a:ext cx="366300" cy="238800"/>
            </a:xfrm>
            <a:prstGeom prst="rect">
              <a:avLst/>
            </a:prstGeom>
            <a:solidFill>
              <a:srgbClr val="6AA84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10;p15"/>
            <p:cNvSpPr txBox="1"/>
            <p:nvPr/>
          </p:nvSpPr>
          <p:spPr>
            <a:xfrm>
              <a:off x="341325" y="2807850"/>
              <a:ext cx="482700" cy="214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LLC</a:t>
              </a:r>
              <a:endParaRPr/>
            </a:p>
          </p:txBody>
        </p:sp>
      </p:grpSp>
      <p:grpSp>
        <p:nvGrpSpPr>
          <p:cNvPr id="75" name="Google Shape;111;p15"/>
          <p:cNvGrpSpPr/>
          <p:nvPr/>
        </p:nvGrpSpPr>
        <p:grpSpPr>
          <a:xfrm>
            <a:off x="2323711" y="4347062"/>
            <a:ext cx="582828" cy="371467"/>
            <a:chOff x="341325" y="2807850"/>
            <a:chExt cx="482700" cy="300700"/>
          </a:xfrm>
        </p:grpSpPr>
        <p:sp>
          <p:nvSpPr>
            <p:cNvPr id="76" name="Google Shape;112;p15"/>
            <p:cNvSpPr/>
            <p:nvPr/>
          </p:nvSpPr>
          <p:spPr>
            <a:xfrm>
              <a:off x="399525" y="2869750"/>
              <a:ext cx="366300" cy="238800"/>
            </a:xfrm>
            <a:prstGeom prst="rect">
              <a:avLst/>
            </a:prstGeom>
            <a:solidFill>
              <a:srgbClr val="6AA84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113;p15"/>
            <p:cNvSpPr txBox="1"/>
            <p:nvPr/>
          </p:nvSpPr>
          <p:spPr>
            <a:xfrm>
              <a:off x="341325" y="2807850"/>
              <a:ext cx="482700" cy="214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LLC</a:t>
              </a:r>
              <a:endParaRPr/>
            </a:p>
          </p:txBody>
        </p:sp>
      </p:grpSp>
      <p:sp>
        <p:nvSpPr>
          <p:cNvPr id="78" name="Google Shape;114;p15"/>
          <p:cNvSpPr/>
          <p:nvPr/>
        </p:nvSpPr>
        <p:spPr>
          <a:xfrm>
            <a:off x="4418123" y="4835361"/>
            <a:ext cx="1363432" cy="465847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Memory 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Controller</a:t>
            </a:r>
            <a:endParaRPr dirty="0"/>
          </a:p>
        </p:txBody>
      </p:sp>
      <p:cxnSp>
        <p:nvCxnSpPr>
          <p:cNvPr id="79" name="Google Shape;115;p15"/>
          <p:cNvCxnSpPr/>
          <p:nvPr/>
        </p:nvCxnSpPr>
        <p:spPr>
          <a:xfrm rot="10800000" flipH="1">
            <a:off x="4887724" y="4566952"/>
            <a:ext cx="527769" cy="8153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dot"/>
            <a:round/>
            <a:headEnd type="none" w="med" len="med"/>
            <a:tailEnd type="none" w="med" len="med"/>
          </a:ln>
        </p:spPr>
      </p:cxnSp>
      <p:grpSp>
        <p:nvGrpSpPr>
          <p:cNvPr id="80" name="Google Shape;116;p15"/>
          <p:cNvGrpSpPr/>
          <p:nvPr/>
        </p:nvGrpSpPr>
        <p:grpSpPr>
          <a:xfrm>
            <a:off x="4347851" y="4347062"/>
            <a:ext cx="582828" cy="371467"/>
            <a:chOff x="341325" y="2807850"/>
            <a:chExt cx="482700" cy="300700"/>
          </a:xfrm>
        </p:grpSpPr>
        <p:sp>
          <p:nvSpPr>
            <p:cNvPr id="81" name="Google Shape;117;p15"/>
            <p:cNvSpPr/>
            <p:nvPr/>
          </p:nvSpPr>
          <p:spPr>
            <a:xfrm>
              <a:off x="399525" y="2869750"/>
              <a:ext cx="366300" cy="238800"/>
            </a:xfrm>
            <a:prstGeom prst="rect">
              <a:avLst/>
            </a:prstGeom>
            <a:solidFill>
              <a:srgbClr val="6AA84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118;p15"/>
            <p:cNvSpPr txBox="1"/>
            <p:nvPr/>
          </p:nvSpPr>
          <p:spPr>
            <a:xfrm>
              <a:off x="341325" y="2807850"/>
              <a:ext cx="482700" cy="214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LLC</a:t>
              </a:r>
              <a:endParaRPr/>
            </a:p>
          </p:txBody>
        </p:sp>
      </p:grpSp>
      <p:grpSp>
        <p:nvGrpSpPr>
          <p:cNvPr id="83" name="Google Shape;119;p15"/>
          <p:cNvGrpSpPr/>
          <p:nvPr/>
        </p:nvGrpSpPr>
        <p:grpSpPr>
          <a:xfrm>
            <a:off x="5267914" y="4347062"/>
            <a:ext cx="582828" cy="371467"/>
            <a:chOff x="341325" y="2807850"/>
            <a:chExt cx="482700" cy="300700"/>
          </a:xfrm>
        </p:grpSpPr>
        <p:sp>
          <p:nvSpPr>
            <p:cNvPr id="84" name="Google Shape;120;p15"/>
            <p:cNvSpPr/>
            <p:nvPr/>
          </p:nvSpPr>
          <p:spPr>
            <a:xfrm>
              <a:off x="399525" y="2869750"/>
              <a:ext cx="366300" cy="238800"/>
            </a:xfrm>
            <a:prstGeom prst="rect">
              <a:avLst/>
            </a:prstGeom>
            <a:solidFill>
              <a:srgbClr val="6AA84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121;p15"/>
            <p:cNvSpPr txBox="1"/>
            <p:nvPr/>
          </p:nvSpPr>
          <p:spPr>
            <a:xfrm>
              <a:off x="341325" y="2807850"/>
              <a:ext cx="482700" cy="214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/>
                <a:t>LLC</a:t>
              </a:r>
              <a:endParaRPr dirty="0"/>
            </a:p>
          </p:txBody>
        </p:sp>
      </p:grpSp>
      <p:sp>
        <p:nvSpPr>
          <p:cNvPr id="86" name="Google Shape;122;p15"/>
          <p:cNvSpPr/>
          <p:nvPr/>
        </p:nvSpPr>
        <p:spPr>
          <a:xfrm>
            <a:off x="2946022" y="4835361"/>
            <a:ext cx="1363432" cy="465847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Memory 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Controller</a:t>
            </a:r>
            <a:endParaRPr/>
          </a:p>
        </p:txBody>
      </p:sp>
      <p:cxnSp>
        <p:nvCxnSpPr>
          <p:cNvPr id="87" name="Google Shape;123;p15"/>
          <p:cNvCxnSpPr/>
          <p:nvPr/>
        </p:nvCxnSpPr>
        <p:spPr>
          <a:xfrm rot="10800000" flipH="1">
            <a:off x="3415622" y="4566952"/>
            <a:ext cx="527769" cy="8153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dot"/>
            <a:round/>
            <a:headEnd type="none" w="med" len="med"/>
            <a:tailEnd type="none" w="med" len="med"/>
          </a:ln>
        </p:spPr>
      </p:cxnSp>
      <p:grpSp>
        <p:nvGrpSpPr>
          <p:cNvPr id="88" name="Google Shape;124;p15"/>
          <p:cNvGrpSpPr/>
          <p:nvPr/>
        </p:nvGrpSpPr>
        <p:grpSpPr>
          <a:xfrm>
            <a:off x="2875749" y="4347062"/>
            <a:ext cx="582828" cy="371467"/>
            <a:chOff x="341325" y="2807850"/>
            <a:chExt cx="482700" cy="300700"/>
          </a:xfrm>
        </p:grpSpPr>
        <p:sp>
          <p:nvSpPr>
            <p:cNvPr id="89" name="Google Shape;125;p15"/>
            <p:cNvSpPr/>
            <p:nvPr/>
          </p:nvSpPr>
          <p:spPr>
            <a:xfrm>
              <a:off x="399525" y="2869750"/>
              <a:ext cx="366300" cy="238800"/>
            </a:xfrm>
            <a:prstGeom prst="rect">
              <a:avLst/>
            </a:prstGeom>
            <a:solidFill>
              <a:srgbClr val="6AA84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126;p15"/>
            <p:cNvSpPr txBox="1"/>
            <p:nvPr/>
          </p:nvSpPr>
          <p:spPr>
            <a:xfrm>
              <a:off x="341325" y="2807850"/>
              <a:ext cx="482700" cy="214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LLC</a:t>
              </a:r>
              <a:endParaRPr/>
            </a:p>
          </p:txBody>
        </p:sp>
      </p:grpSp>
      <p:grpSp>
        <p:nvGrpSpPr>
          <p:cNvPr id="91" name="Google Shape;127;p15"/>
          <p:cNvGrpSpPr/>
          <p:nvPr/>
        </p:nvGrpSpPr>
        <p:grpSpPr>
          <a:xfrm>
            <a:off x="3795813" y="4347062"/>
            <a:ext cx="582828" cy="371467"/>
            <a:chOff x="341325" y="2807850"/>
            <a:chExt cx="482700" cy="300700"/>
          </a:xfrm>
        </p:grpSpPr>
        <p:sp>
          <p:nvSpPr>
            <p:cNvPr id="92" name="Google Shape;128;p15"/>
            <p:cNvSpPr/>
            <p:nvPr/>
          </p:nvSpPr>
          <p:spPr>
            <a:xfrm>
              <a:off x="399525" y="2869750"/>
              <a:ext cx="366300" cy="238800"/>
            </a:xfrm>
            <a:prstGeom prst="rect">
              <a:avLst/>
            </a:prstGeom>
            <a:solidFill>
              <a:srgbClr val="6AA84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129;p15"/>
            <p:cNvSpPr txBox="1"/>
            <p:nvPr/>
          </p:nvSpPr>
          <p:spPr>
            <a:xfrm>
              <a:off x="341325" y="2807850"/>
              <a:ext cx="482700" cy="214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LLC</a:t>
              </a:r>
              <a:endParaRPr/>
            </a:p>
          </p:txBody>
        </p:sp>
      </p:grpSp>
      <p:sp>
        <p:nvSpPr>
          <p:cNvPr id="94" name="Google Shape;130;p15"/>
          <p:cNvSpPr/>
          <p:nvPr/>
        </p:nvSpPr>
        <p:spPr>
          <a:xfrm>
            <a:off x="6258250" y="4835361"/>
            <a:ext cx="1363432" cy="465847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Memory 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Controller</a:t>
            </a:r>
            <a:endParaRPr/>
          </a:p>
        </p:txBody>
      </p:sp>
      <p:cxnSp>
        <p:nvCxnSpPr>
          <p:cNvPr id="95" name="Google Shape;131;p15"/>
          <p:cNvCxnSpPr/>
          <p:nvPr/>
        </p:nvCxnSpPr>
        <p:spPr>
          <a:xfrm rot="10800000" flipH="1">
            <a:off x="6727850" y="4566952"/>
            <a:ext cx="527769" cy="8153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dot"/>
            <a:round/>
            <a:headEnd type="none" w="med" len="med"/>
            <a:tailEnd type="none" w="med" len="med"/>
          </a:ln>
        </p:spPr>
      </p:cxnSp>
      <p:grpSp>
        <p:nvGrpSpPr>
          <p:cNvPr id="96" name="Google Shape;132;p15"/>
          <p:cNvGrpSpPr/>
          <p:nvPr/>
        </p:nvGrpSpPr>
        <p:grpSpPr>
          <a:xfrm>
            <a:off x="6187977" y="4347062"/>
            <a:ext cx="582828" cy="371467"/>
            <a:chOff x="341325" y="2807850"/>
            <a:chExt cx="482700" cy="300700"/>
          </a:xfrm>
        </p:grpSpPr>
        <p:sp>
          <p:nvSpPr>
            <p:cNvPr id="97" name="Google Shape;133;p15"/>
            <p:cNvSpPr/>
            <p:nvPr/>
          </p:nvSpPr>
          <p:spPr>
            <a:xfrm>
              <a:off x="399525" y="2869750"/>
              <a:ext cx="366300" cy="238800"/>
            </a:xfrm>
            <a:prstGeom prst="rect">
              <a:avLst/>
            </a:prstGeom>
            <a:solidFill>
              <a:srgbClr val="6AA84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134;p15"/>
            <p:cNvSpPr txBox="1"/>
            <p:nvPr/>
          </p:nvSpPr>
          <p:spPr>
            <a:xfrm>
              <a:off x="341325" y="2807850"/>
              <a:ext cx="482700" cy="214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LLC</a:t>
              </a:r>
              <a:endParaRPr/>
            </a:p>
          </p:txBody>
        </p:sp>
      </p:grpSp>
      <p:grpSp>
        <p:nvGrpSpPr>
          <p:cNvPr id="99" name="Google Shape;135;p15"/>
          <p:cNvGrpSpPr/>
          <p:nvPr/>
        </p:nvGrpSpPr>
        <p:grpSpPr>
          <a:xfrm>
            <a:off x="7108040" y="4347062"/>
            <a:ext cx="582828" cy="371467"/>
            <a:chOff x="341325" y="2807850"/>
            <a:chExt cx="482700" cy="300700"/>
          </a:xfrm>
        </p:grpSpPr>
        <p:sp>
          <p:nvSpPr>
            <p:cNvPr id="100" name="Google Shape;136;p15"/>
            <p:cNvSpPr/>
            <p:nvPr/>
          </p:nvSpPr>
          <p:spPr>
            <a:xfrm>
              <a:off x="399525" y="2869750"/>
              <a:ext cx="366300" cy="238800"/>
            </a:xfrm>
            <a:prstGeom prst="rect">
              <a:avLst/>
            </a:prstGeom>
            <a:solidFill>
              <a:srgbClr val="6AA84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37;p15"/>
            <p:cNvSpPr txBox="1"/>
            <p:nvPr/>
          </p:nvSpPr>
          <p:spPr>
            <a:xfrm>
              <a:off x="341325" y="2807850"/>
              <a:ext cx="482700" cy="214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LLC</a:t>
              </a:r>
              <a:endParaRPr/>
            </a:p>
          </p:txBody>
        </p:sp>
      </p:grpSp>
      <p:sp>
        <p:nvSpPr>
          <p:cNvPr id="102" name="Google Shape;138;p15"/>
          <p:cNvSpPr/>
          <p:nvPr/>
        </p:nvSpPr>
        <p:spPr>
          <a:xfrm>
            <a:off x="2762009" y="3445492"/>
            <a:ext cx="515453" cy="294999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SM</a:t>
            </a:r>
            <a:endParaRPr/>
          </a:p>
        </p:txBody>
      </p:sp>
      <p:sp>
        <p:nvSpPr>
          <p:cNvPr id="103" name="Google Shape;139;p15"/>
          <p:cNvSpPr/>
          <p:nvPr/>
        </p:nvSpPr>
        <p:spPr>
          <a:xfrm>
            <a:off x="3420535" y="3445492"/>
            <a:ext cx="515453" cy="294999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SM</a:t>
            </a:r>
            <a:endParaRPr/>
          </a:p>
        </p:txBody>
      </p:sp>
      <p:sp>
        <p:nvSpPr>
          <p:cNvPr id="104" name="Google Shape;140;p15"/>
          <p:cNvSpPr/>
          <p:nvPr/>
        </p:nvSpPr>
        <p:spPr>
          <a:xfrm>
            <a:off x="4050098" y="3445492"/>
            <a:ext cx="515453" cy="294999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SM</a:t>
            </a:r>
            <a:endParaRPr/>
          </a:p>
        </p:txBody>
      </p:sp>
      <p:sp>
        <p:nvSpPr>
          <p:cNvPr id="105" name="Google Shape;141;p15"/>
          <p:cNvSpPr/>
          <p:nvPr/>
        </p:nvSpPr>
        <p:spPr>
          <a:xfrm>
            <a:off x="4708624" y="3445492"/>
            <a:ext cx="515453" cy="294999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SM</a:t>
            </a:r>
            <a:endParaRPr/>
          </a:p>
        </p:txBody>
      </p:sp>
      <p:sp>
        <p:nvSpPr>
          <p:cNvPr id="106" name="Google Shape;142;p15"/>
          <p:cNvSpPr/>
          <p:nvPr/>
        </p:nvSpPr>
        <p:spPr>
          <a:xfrm>
            <a:off x="5338186" y="3445492"/>
            <a:ext cx="515453" cy="294999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SM</a:t>
            </a:r>
            <a:endParaRPr/>
          </a:p>
        </p:txBody>
      </p:sp>
      <p:sp>
        <p:nvSpPr>
          <p:cNvPr id="107" name="Google Shape;143;p15"/>
          <p:cNvSpPr/>
          <p:nvPr/>
        </p:nvSpPr>
        <p:spPr>
          <a:xfrm>
            <a:off x="5996713" y="3445492"/>
            <a:ext cx="515453" cy="294999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SM</a:t>
            </a:r>
            <a:endParaRPr/>
          </a:p>
        </p:txBody>
      </p:sp>
      <p:sp>
        <p:nvSpPr>
          <p:cNvPr id="108" name="Google Shape;144;p15"/>
          <p:cNvSpPr/>
          <p:nvPr/>
        </p:nvSpPr>
        <p:spPr>
          <a:xfrm>
            <a:off x="1473921" y="3068960"/>
            <a:ext cx="515453" cy="294999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SM</a:t>
            </a:r>
            <a:endParaRPr/>
          </a:p>
        </p:txBody>
      </p:sp>
      <p:sp>
        <p:nvSpPr>
          <p:cNvPr id="109" name="Google Shape;145;p15"/>
          <p:cNvSpPr/>
          <p:nvPr/>
        </p:nvSpPr>
        <p:spPr>
          <a:xfrm>
            <a:off x="2132447" y="3068960"/>
            <a:ext cx="515453" cy="294999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SM</a:t>
            </a:r>
            <a:endParaRPr/>
          </a:p>
        </p:txBody>
      </p:sp>
      <p:sp>
        <p:nvSpPr>
          <p:cNvPr id="110" name="Google Shape;146;p15"/>
          <p:cNvSpPr/>
          <p:nvPr/>
        </p:nvSpPr>
        <p:spPr>
          <a:xfrm>
            <a:off x="7052331" y="3068960"/>
            <a:ext cx="515453" cy="294999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SM</a:t>
            </a:r>
            <a:endParaRPr/>
          </a:p>
        </p:txBody>
      </p:sp>
      <p:sp>
        <p:nvSpPr>
          <p:cNvPr id="111" name="Google Shape;147;p15"/>
          <p:cNvSpPr/>
          <p:nvPr/>
        </p:nvSpPr>
        <p:spPr>
          <a:xfrm>
            <a:off x="2762009" y="3068960"/>
            <a:ext cx="515453" cy="294999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SM</a:t>
            </a:r>
            <a:endParaRPr/>
          </a:p>
        </p:txBody>
      </p:sp>
      <p:sp>
        <p:nvSpPr>
          <p:cNvPr id="112" name="Google Shape;148;p15"/>
          <p:cNvSpPr/>
          <p:nvPr/>
        </p:nvSpPr>
        <p:spPr>
          <a:xfrm>
            <a:off x="3420535" y="3068960"/>
            <a:ext cx="515453" cy="294999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SM</a:t>
            </a:r>
            <a:endParaRPr/>
          </a:p>
        </p:txBody>
      </p:sp>
      <p:sp>
        <p:nvSpPr>
          <p:cNvPr id="113" name="Google Shape;149;p15"/>
          <p:cNvSpPr/>
          <p:nvPr/>
        </p:nvSpPr>
        <p:spPr>
          <a:xfrm>
            <a:off x="4050098" y="3068960"/>
            <a:ext cx="515453" cy="294999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SM</a:t>
            </a:r>
            <a:endParaRPr/>
          </a:p>
        </p:txBody>
      </p:sp>
      <p:sp>
        <p:nvSpPr>
          <p:cNvPr id="114" name="Google Shape;150;p15"/>
          <p:cNvSpPr/>
          <p:nvPr/>
        </p:nvSpPr>
        <p:spPr>
          <a:xfrm>
            <a:off x="4708624" y="3068960"/>
            <a:ext cx="515453" cy="294999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SM</a:t>
            </a:r>
            <a:endParaRPr/>
          </a:p>
        </p:txBody>
      </p:sp>
      <p:sp>
        <p:nvSpPr>
          <p:cNvPr id="115" name="Google Shape;151;p15"/>
          <p:cNvSpPr/>
          <p:nvPr/>
        </p:nvSpPr>
        <p:spPr>
          <a:xfrm>
            <a:off x="5338186" y="3068960"/>
            <a:ext cx="515453" cy="294999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SM</a:t>
            </a:r>
            <a:endParaRPr/>
          </a:p>
        </p:txBody>
      </p:sp>
      <p:sp>
        <p:nvSpPr>
          <p:cNvPr id="116" name="Google Shape;152;p15"/>
          <p:cNvSpPr/>
          <p:nvPr/>
        </p:nvSpPr>
        <p:spPr>
          <a:xfrm>
            <a:off x="5996713" y="3068960"/>
            <a:ext cx="515453" cy="294999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SM</a:t>
            </a:r>
            <a:endParaRPr/>
          </a:p>
        </p:txBody>
      </p:sp>
      <p:sp>
        <p:nvSpPr>
          <p:cNvPr id="117" name="矩形 116"/>
          <p:cNvSpPr/>
          <p:nvPr/>
        </p:nvSpPr>
        <p:spPr>
          <a:xfrm>
            <a:off x="1187624" y="5724545"/>
            <a:ext cx="746993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>
                <a:solidFill>
                  <a:schemeClr val="bg1">
                    <a:lumMod val="85000"/>
                  </a:schemeClr>
                </a:solidFill>
              </a:rPr>
              <a:t>1: Adaptive memory-side last-level caching</a:t>
            </a:r>
            <a:endParaRPr lang="zh-CN" altLang="en-US" sz="32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25" name="矩形 124"/>
          <p:cNvSpPr/>
          <p:nvPr/>
        </p:nvSpPr>
        <p:spPr>
          <a:xfrm>
            <a:off x="1403648" y="3906608"/>
            <a:ext cx="6264696" cy="890544"/>
          </a:xfrm>
          <a:prstGeom prst="rect">
            <a:avLst/>
          </a:prstGeom>
          <a:noFill/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0" name="矩形 129"/>
          <p:cNvSpPr/>
          <p:nvPr/>
        </p:nvSpPr>
        <p:spPr>
          <a:xfrm>
            <a:off x="1403648" y="2996952"/>
            <a:ext cx="6264696" cy="79208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31" name="矩形 130"/>
          <p:cNvSpPr/>
          <p:nvPr/>
        </p:nvSpPr>
        <p:spPr>
          <a:xfrm>
            <a:off x="1187624" y="2204864"/>
            <a:ext cx="687957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/>
              <a:t>2: SM partitioning in multitasking GPUs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38</a:t>
            </a:fld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941325" y="1620089"/>
            <a:ext cx="782765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>
                <a:solidFill>
                  <a:schemeClr val="bg1">
                    <a:lumMod val="85000"/>
                  </a:schemeClr>
                </a:solidFill>
              </a:rPr>
              <a:t>3: Slowdown prediction for multitasking GPUs</a:t>
            </a:r>
            <a:endParaRPr lang="zh-CN" altLang="en-US" sz="3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18" name="矩形 117"/>
          <p:cNvSpPr/>
          <p:nvPr/>
        </p:nvSpPr>
        <p:spPr>
          <a:xfrm>
            <a:off x="1187624" y="2891117"/>
            <a:ext cx="6624736" cy="2626116"/>
          </a:xfrm>
          <a:prstGeom prst="rect">
            <a:avLst/>
          </a:prstGeom>
          <a:noFill/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19" name="任意多边形 118"/>
          <p:cNvSpPr/>
          <p:nvPr/>
        </p:nvSpPr>
        <p:spPr>
          <a:xfrm>
            <a:off x="251520" y="1988840"/>
            <a:ext cx="936104" cy="2244375"/>
          </a:xfrm>
          <a:custGeom>
            <a:avLst/>
            <a:gdLst>
              <a:gd name="connsiteX0" fmla="*/ 617122 w 617122"/>
              <a:gd name="connsiteY0" fmla="*/ 1282147 h 1282147"/>
              <a:gd name="connsiteX1" fmla="*/ 896 w 617122"/>
              <a:gd name="connsiteY1" fmla="*/ 586408 h 1282147"/>
              <a:gd name="connsiteX2" fmla="*/ 507792 w 617122"/>
              <a:gd name="connsiteY2" fmla="*/ 0 h 12821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17122" h="1282147">
                <a:moveTo>
                  <a:pt x="617122" y="1282147"/>
                </a:moveTo>
                <a:cubicBezTo>
                  <a:pt x="318120" y="1041123"/>
                  <a:pt x="19118" y="800099"/>
                  <a:pt x="896" y="586408"/>
                </a:cubicBezTo>
                <a:cubicBezTo>
                  <a:pt x="-17326" y="372717"/>
                  <a:pt x="245233" y="186358"/>
                  <a:pt x="507792" y="0"/>
                </a:cubicBezTo>
              </a:path>
            </a:pathLst>
          </a:custGeom>
          <a:ln w="28575">
            <a:solidFill>
              <a:schemeClr val="bg1">
                <a:lumMod val="8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85000"/>
                </a:schemeClr>
              </a:solidFill>
            </a:endParaRPr>
          </a:p>
        </p:txBody>
      </p:sp>
      <p:cxnSp>
        <p:nvCxnSpPr>
          <p:cNvPr id="6" name="直接箭头连接符 5"/>
          <p:cNvCxnSpPr/>
          <p:nvPr/>
        </p:nvCxnSpPr>
        <p:spPr>
          <a:xfrm flipH="1">
            <a:off x="3866086" y="4797152"/>
            <a:ext cx="512556" cy="1008112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直接箭头连接符 119"/>
          <p:cNvCxnSpPr/>
          <p:nvPr/>
        </p:nvCxnSpPr>
        <p:spPr>
          <a:xfrm flipH="1" flipV="1">
            <a:off x="4347851" y="2713275"/>
            <a:ext cx="183191" cy="355685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396986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>
                <a:solidFill>
                  <a:srgbClr val="C00000"/>
                </a:solidFill>
              </a:rPr>
              <a:t>Performance of Compute-Intensive  Applications Increases Linearly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39</a:t>
            </a:fld>
            <a:endParaRPr lang="zh-CN" altLang="en-US"/>
          </a:p>
        </p:txBody>
      </p:sp>
      <p:graphicFrame>
        <p:nvGraphicFramePr>
          <p:cNvPr id="8" name="GPGPU-sim Results">
            <a:extLst>
              <a:ext uri="{FF2B5EF4-FFF2-40B4-BE49-F238E27FC236}">
                <a16:creationId xmlns="" xmlns:a16="http://schemas.microsoft.com/office/drawing/2014/main" id="{37CD5EE5-9652-594D-B058-F0B48241931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10018754"/>
              </p:ext>
            </p:extLst>
          </p:nvPr>
        </p:nvGraphicFramePr>
        <p:xfrm>
          <a:off x="571320" y="2132856"/>
          <a:ext cx="3424616" cy="37444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9" name="P100 Results">
            <a:extLst>
              <a:ext uri="{FF2B5EF4-FFF2-40B4-BE49-F238E27FC236}">
                <a16:creationId xmlns="" xmlns:a16="http://schemas.microsoft.com/office/drawing/2014/main" id="{DA528BB6-859E-2F40-83D8-9C7CFDEBCA0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01977366"/>
              </p:ext>
            </p:extLst>
          </p:nvPr>
        </p:nvGraphicFramePr>
        <p:xfrm>
          <a:off x="4564281" y="2132856"/>
          <a:ext cx="3977837" cy="37444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5353681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solidFill>
                  <a:srgbClr val="C00000"/>
                </a:solidFill>
              </a:rPr>
              <a:t>GPUs Are Changing the World </a:t>
            </a:r>
            <a:endParaRPr lang="zh-CN" altLang="en-US" sz="4000" dirty="0">
              <a:solidFill>
                <a:srgbClr val="C0000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8CA3A784-B3F0-954D-B1F2-F401C8191E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760" y="1587469"/>
            <a:ext cx="3310749" cy="220716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83260E90-40EC-1042-8F54-AFE0C1243A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3399" y="1545342"/>
            <a:ext cx="4237028" cy="221737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77CA9B58-C19A-A34F-AF12-7CCB1B5A58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5976" y="3990262"/>
            <a:ext cx="4611936" cy="25931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E9FC6C83-AE3E-AA48-A935-549C674750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6643" y="4136930"/>
            <a:ext cx="3284473" cy="2207166"/>
          </a:xfrm>
          <a:prstGeom prst="rect">
            <a:avLst/>
          </a:prstGeo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755407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>
                <a:solidFill>
                  <a:srgbClr val="C00000"/>
                </a:solidFill>
              </a:rPr>
              <a:t>Performance of Memory-Intensive Applications Saturates Quickly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40</a:t>
            </a:fld>
            <a:endParaRPr lang="zh-CN" altLang="en-US"/>
          </a:p>
        </p:txBody>
      </p:sp>
      <p:graphicFrame>
        <p:nvGraphicFramePr>
          <p:cNvPr id="5" name="P100 Results">
            <a:extLst>
              <a:ext uri="{FF2B5EF4-FFF2-40B4-BE49-F238E27FC236}">
                <a16:creationId xmlns="" xmlns:a16="http://schemas.microsoft.com/office/drawing/2014/main" id="{FF96B7D3-ED31-0A40-BFE1-209AD8142EF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96354530"/>
              </p:ext>
            </p:extLst>
          </p:nvPr>
        </p:nvGraphicFramePr>
        <p:xfrm>
          <a:off x="4575800" y="2132856"/>
          <a:ext cx="3668608" cy="39729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6" name="GPGPU-sim Results">
            <a:extLst>
              <a:ext uri="{FF2B5EF4-FFF2-40B4-BE49-F238E27FC236}">
                <a16:creationId xmlns="" xmlns:a16="http://schemas.microsoft.com/office/drawing/2014/main" id="{51C609F5-18A8-414C-B278-F61B9472574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03873855"/>
              </p:ext>
            </p:extLst>
          </p:nvPr>
        </p:nvGraphicFramePr>
        <p:xfrm>
          <a:off x="457200" y="2204865"/>
          <a:ext cx="3954800" cy="38884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60922410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-36512" y="274638"/>
            <a:ext cx="9217024" cy="1143000"/>
          </a:xfrm>
        </p:spPr>
        <p:txBody>
          <a:bodyPr>
            <a:normAutofit fontScale="90000"/>
          </a:bodyPr>
          <a:lstStyle/>
          <a:p>
            <a:r>
              <a:rPr lang="en-US" altLang="zh-CN" dirty="0">
                <a:solidFill>
                  <a:srgbClr val="C00000"/>
                </a:solidFill>
              </a:rPr>
              <a:t>Resource Under-Utilization in Single Tasking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41</a:t>
            </a:fld>
            <a:endParaRPr lang="zh-CN" altLang="en-US"/>
          </a:p>
        </p:txBody>
      </p:sp>
      <p:grpSp>
        <p:nvGrpSpPr>
          <p:cNvPr id="15" name="组合 14"/>
          <p:cNvGrpSpPr/>
          <p:nvPr/>
        </p:nvGrpSpPr>
        <p:grpSpPr>
          <a:xfrm>
            <a:off x="899592" y="1628800"/>
            <a:ext cx="2592288" cy="2261865"/>
            <a:chOff x="899592" y="2420888"/>
            <a:chExt cx="2592288" cy="2261865"/>
          </a:xfrm>
        </p:grpSpPr>
        <p:sp>
          <p:nvSpPr>
            <p:cNvPr id="5" name="矩形 4"/>
            <p:cNvSpPr/>
            <p:nvPr/>
          </p:nvSpPr>
          <p:spPr>
            <a:xfrm>
              <a:off x="899592" y="2810545"/>
              <a:ext cx="2592288" cy="1872208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763688" y="2420888"/>
              <a:ext cx="73449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GPU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99592" y="3318083"/>
              <a:ext cx="255255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/>
                <a:t>Compute-intensive</a:t>
              </a:r>
            </a:p>
            <a:p>
              <a:pPr algn="ctr"/>
              <a:r>
                <a:rPr lang="en-US" sz="2400" dirty="0"/>
                <a:t>Application</a:t>
              </a: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5076056" y="1628800"/>
            <a:ext cx="2592288" cy="2261865"/>
            <a:chOff x="5076056" y="2420888"/>
            <a:chExt cx="2592288" cy="2261865"/>
          </a:xfrm>
        </p:grpSpPr>
        <p:sp>
          <p:nvSpPr>
            <p:cNvPr id="8" name="矩形 7"/>
            <p:cNvSpPr/>
            <p:nvPr/>
          </p:nvSpPr>
          <p:spPr>
            <a:xfrm>
              <a:off x="5076056" y="2810545"/>
              <a:ext cx="2592288" cy="1872208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940152" y="2420888"/>
              <a:ext cx="73449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GPU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113727" y="3318083"/>
              <a:ext cx="247721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/>
                <a:t>Memory-intensive</a:t>
              </a:r>
            </a:p>
            <a:p>
              <a:pPr algn="ctr"/>
              <a:r>
                <a:rPr lang="en-US" sz="2400" dirty="0"/>
                <a:t>Application</a:t>
              </a: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1056728" y="5295398"/>
            <a:ext cx="241380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Memory resource</a:t>
            </a:r>
          </a:p>
          <a:p>
            <a:pPr algn="ctr"/>
            <a:r>
              <a:rPr lang="en-US" sz="2400" dirty="0"/>
              <a:t>is under-utilized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91169" y="4254187"/>
            <a:ext cx="29613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Few memory accesses</a:t>
            </a:r>
          </a:p>
        </p:txBody>
      </p:sp>
      <p:sp>
        <p:nvSpPr>
          <p:cNvPr id="13" name="右箭头 12"/>
          <p:cNvSpPr/>
          <p:nvPr/>
        </p:nvSpPr>
        <p:spPr>
          <a:xfrm rot="5400000">
            <a:off x="1907704" y="4974267"/>
            <a:ext cx="360040" cy="216024"/>
          </a:xfrm>
          <a:prstGeom prst="rightArrow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5323216" y="5334307"/>
            <a:ext cx="248914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Compute resource</a:t>
            </a:r>
          </a:p>
          <a:p>
            <a:pPr algn="ctr"/>
            <a:r>
              <a:rPr lang="en-US" sz="2400" dirty="0"/>
              <a:t>is under-utilized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782299" y="4110171"/>
            <a:ext cx="326089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SMs are often stalled </a:t>
            </a:r>
          </a:p>
          <a:p>
            <a:pPr algn="ctr"/>
            <a:r>
              <a:rPr lang="en-US" sz="2400" dirty="0"/>
              <a:t>due to memory accesses</a:t>
            </a:r>
          </a:p>
        </p:txBody>
      </p:sp>
      <p:sp>
        <p:nvSpPr>
          <p:cNvPr id="19" name="右箭头 18"/>
          <p:cNvSpPr/>
          <p:nvPr/>
        </p:nvSpPr>
        <p:spPr>
          <a:xfrm rot="5400000">
            <a:off x="6211863" y="5046275"/>
            <a:ext cx="360040" cy="216024"/>
          </a:xfrm>
          <a:prstGeom prst="rightArrow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1947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 animBg="1"/>
      <p:bldP spid="17" grpId="0"/>
      <p:bldP spid="18" grpId="0"/>
      <p:bldP spid="19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2987824" y="2599358"/>
            <a:ext cx="2592288" cy="973658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/>
          </a:bodyPr>
          <a:lstStyle/>
          <a:p>
            <a:r>
              <a:rPr lang="en-US" altLang="zh-CN" sz="4000" dirty="0">
                <a:solidFill>
                  <a:srgbClr val="C00000"/>
                </a:solidFill>
              </a:rPr>
              <a:t>Multitasking Increases Resource Utilization</a:t>
            </a:r>
            <a:endParaRPr lang="zh-CN" altLang="en-US" sz="4000" dirty="0">
              <a:solidFill>
                <a:srgbClr val="C0000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42</a:t>
            </a:fld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2987824" y="3573017"/>
            <a:ext cx="2592288" cy="893712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3851920" y="2204864"/>
            <a:ext cx="7344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GPU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027554" y="2708920"/>
            <a:ext cx="255255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dirty="0"/>
              <a:t>Compute-intensive</a:t>
            </a:r>
          </a:p>
          <a:p>
            <a:pPr algn="ctr"/>
            <a:r>
              <a:rPr lang="en-US" altLang="zh-CN" sz="2400" dirty="0"/>
              <a:t>Application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059832" y="3573016"/>
            <a:ext cx="24772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dirty="0"/>
              <a:t>Memory-intensive</a:t>
            </a:r>
          </a:p>
          <a:p>
            <a:pPr algn="ctr"/>
            <a:r>
              <a:rPr lang="en-US" altLang="zh-CN" sz="2400" dirty="0"/>
              <a:t>Application</a:t>
            </a:r>
          </a:p>
        </p:txBody>
      </p:sp>
      <p:sp>
        <p:nvSpPr>
          <p:cNvPr id="16" name="矩形 15"/>
          <p:cNvSpPr/>
          <p:nvPr/>
        </p:nvSpPr>
        <p:spPr>
          <a:xfrm>
            <a:off x="2267744" y="4581128"/>
            <a:ext cx="453650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3200" dirty="0"/>
              <a:t>Memory &amp; compute resources are well utilized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595634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2" grpId="0" animBg="1"/>
      <p:bldP spid="13" grpId="0"/>
      <p:bldP spid="14" grpId="0"/>
      <p:bldP spid="15" grpId="0"/>
      <p:bldP spid="16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C00000"/>
                </a:solidFill>
              </a:rPr>
              <a:t>Spatial Multitasking in GPUs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2 applications (App) execute on different SMs</a:t>
            </a:r>
          </a:p>
          <a:p>
            <a:r>
              <a:rPr lang="en-US" altLang="zh-CN" dirty="0"/>
              <a:t>Even SM partitioning </a:t>
            </a:r>
            <a:r>
              <a:rPr lang="en-US" altLang="zh-CN" dirty="0">
                <a:sym typeface="Wingdings" pitchFamily="2" charset="2"/>
              </a:rPr>
              <a:t> </a:t>
            </a:r>
            <a:r>
              <a:rPr lang="en-US" altLang="zh-CN" dirty="0"/>
              <a:t>Each App has 10 SMs</a:t>
            </a:r>
          </a:p>
          <a:p>
            <a:pPr lvl="1"/>
            <a:r>
              <a:rPr lang="en-US" altLang="zh-CN" dirty="0">
                <a:solidFill>
                  <a:srgbClr val="C00000"/>
                </a:solidFill>
              </a:rPr>
              <a:t>App1 – 10 SMs</a:t>
            </a:r>
          </a:p>
          <a:p>
            <a:pPr lvl="1"/>
            <a:r>
              <a:rPr lang="en-US" altLang="zh-CN" dirty="0">
                <a:solidFill>
                  <a:srgbClr val="FFC000"/>
                </a:solidFill>
              </a:rPr>
              <a:t>App2 – 10 SMs</a:t>
            </a:r>
            <a:endParaRPr lang="zh-CN" altLang="en-US" dirty="0">
              <a:solidFill>
                <a:srgbClr val="FFC000"/>
              </a:solidFill>
            </a:endParaRPr>
          </a:p>
        </p:txBody>
      </p:sp>
      <p:sp>
        <p:nvSpPr>
          <p:cNvPr id="6" name="Square"/>
          <p:cNvSpPr/>
          <p:nvPr/>
        </p:nvSpPr>
        <p:spPr>
          <a:xfrm>
            <a:off x="5212154" y="3322763"/>
            <a:ext cx="521437" cy="478854"/>
          </a:xfrm>
          <a:prstGeom prst="rect">
            <a:avLst/>
          </a:prstGeom>
          <a:solidFill>
            <a:srgbClr val="C00000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7" name="Square"/>
          <p:cNvSpPr/>
          <p:nvPr/>
        </p:nvSpPr>
        <p:spPr>
          <a:xfrm>
            <a:off x="5961258" y="3322763"/>
            <a:ext cx="521437" cy="478854"/>
          </a:xfrm>
          <a:prstGeom prst="rect">
            <a:avLst/>
          </a:prstGeom>
          <a:solidFill>
            <a:srgbClr val="C00000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8" name="Square"/>
          <p:cNvSpPr/>
          <p:nvPr/>
        </p:nvSpPr>
        <p:spPr>
          <a:xfrm>
            <a:off x="6710362" y="3322763"/>
            <a:ext cx="521437" cy="478854"/>
          </a:xfrm>
          <a:prstGeom prst="rect">
            <a:avLst/>
          </a:prstGeom>
          <a:solidFill>
            <a:srgbClr val="C00000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9" name="Square"/>
          <p:cNvSpPr/>
          <p:nvPr/>
        </p:nvSpPr>
        <p:spPr>
          <a:xfrm>
            <a:off x="7459466" y="3322763"/>
            <a:ext cx="521437" cy="478854"/>
          </a:xfrm>
          <a:prstGeom prst="rect">
            <a:avLst/>
          </a:prstGeom>
          <a:solidFill>
            <a:srgbClr val="C00000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0" name="Square"/>
          <p:cNvSpPr/>
          <p:nvPr/>
        </p:nvSpPr>
        <p:spPr>
          <a:xfrm>
            <a:off x="8208570" y="3322763"/>
            <a:ext cx="521437" cy="478854"/>
          </a:xfrm>
          <a:prstGeom prst="rect">
            <a:avLst/>
          </a:prstGeom>
          <a:solidFill>
            <a:srgbClr val="C00000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1" name="Square"/>
          <p:cNvSpPr/>
          <p:nvPr/>
        </p:nvSpPr>
        <p:spPr>
          <a:xfrm>
            <a:off x="5212154" y="4026303"/>
            <a:ext cx="521437" cy="478854"/>
          </a:xfrm>
          <a:prstGeom prst="rect">
            <a:avLst/>
          </a:prstGeom>
          <a:solidFill>
            <a:srgbClr val="C00000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2" name="Square"/>
          <p:cNvSpPr/>
          <p:nvPr/>
        </p:nvSpPr>
        <p:spPr>
          <a:xfrm>
            <a:off x="5961258" y="4026303"/>
            <a:ext cx="521437" cy="478854"/>
          </a:xfrm>
          <a:prstGeom prst="rect">
            <a:avLst/>
          </a:prstGeom>
          <a:solidFill>
            <a:srgbClr val="C00000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3" name="Square"/>
          <p:cNvSpPr/>
          <p:nvPr/>
        </p:nvSpPr>
        <p:spPr>
          <a:xfrm>
            <a:off x="6710362" y="4026303"/>
            <a:ext cx="521437" cy="478854"/>
          </a:xfrm>
          <a:prstGeom prst="rect">
            <a:avLst/>
          </a:prstGeom>
          <a:solidFill>
            <a:srgbClr val="C00000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4" name="Square"/>
          <p:cNvSpPr/>
          <p:nvPr/>
        </p:nvSpPr>
        <p:spPr>
          <a:xfrm>
            <a:off x="7459466" y="4026303"/>
            <a:ext cx="521437" cy="478854"/>
          </a:xfrm>
          <a:prstGeom prst="rect">
            <a:avLst/>
          </a:prstGeom>
          <a:solidFill>
            <a:srgbClr val="C00000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5" name="Square"/>
          <p:cNvSpPr/>
          <p:nvPr/>
        </p:nvSpPr>
        <p:spPr>
          <a:xfrm>
            <a:off x="8208570" y="4026303"/>
            <a:ext cx="521437" cy="478854"/>
          </a:xfrm>
          <a:prstGeom prst="rect">
            <a:avLst/>
          </a:prstGeom>
          <a:solidFill>
            <a:srgbClr val="C00000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" name="Square"/>
          <p:cNvSpPr/>
          <p:nvPr/>
        </p:nvSpPr>
        <p:spPr>
          <a:xfrm>
            <a:off x="5212154" y="4728305"/>
            <a:ext cx="521437" cy="478854"/>
          </a:xfrm>
          <a:prstGeom prst="rect">
            <a:avLst/>
          </a:prstGeom>
          <a:solidFill>
            <a:srgbClr val="FFC000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7" name="Square"/>
          <p:cNvSpPr/>
          <p:nvPr/>
        </p:nvSpPr>
        <p:spPr>
          <a:xfrm>
            <a:off x="5961258" y="4728305"/>
            <a:ext cx="521437" cy="478854"/>
          </a:xfrm>
          <a:prstGeom prst="rect">
            <a:avLst/>
          </a:prstGeom>
          <a:solidFill>
            <a:srgbClr val="FFC000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8" name="Square"/>
          <p:cNvSpPr/>
          <p:nvPr/>
        </p:nvSpPr>
        <p:spPr>
          <a:xfrm>
            <a:off x="6710362" y="4728305"/>
            <a:ext cx="521437" cy="478854"/>
          </a:xfrm>
          <a:prstGeom prst="rect">
            <a:avLst/>
          </a:prstGeom>
          <a:solidFill>
            <a:srgbClr val="FFC000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9" name="Square"/>
          <p:cNvSpPr/>
          <p:nvPr/>
        </p:nvSpPr>
        <p:spPr>
          <a:xfrm>
            <a:off x="7459466" y="4728305"/>
            <a:ext cx="521437" cy="478854"/>
          </a:xfrm>
          <a:prstGeom prst="rect">
            <a:avLst/>
          </a:prstGeom>
          <a:solidFill>
            <a:srgbClr val="FFC000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0" name="Square"/>
          <p:cNvSpPr/>
          <p:nvPr/>
        </p:nvSpPr>
        <p:spPr>
          <a:xfrm>
            <a:off x="8208570" y="4728305"/>
            <a:ext cx="521437" cy="478854"/>
          </a:xfrm>
          <a:prstGeom prst="rect">
            <a:avLst/>
          </a:prstGeom>
          <a:solidFill>
            <a:srgbClr val="FFC000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1" name="Square"/>
          <p:cNvSpPr/>
          <p:nvPr/>
        </p:nvSpPr>
        <p:spPr>
          <a:xfrm>
            <a:off x="5212154" y="5430306"/>
            <a:ext cx="521437" cy="478854"/>
          </a:xfrm>
          <a:prstGeom prst="rect">
            <a:avLst/>
          </a:prstGeom>
          <a:solidFill>
            <a:srgbClr val="FFC000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2" name="Square"/>
          <p:cNvSpPr/>
          <p:nvPr/>
        </p:nvSpPr>
        <p:spPr>
          <a:xfrm>
            <a:off x="5961258" y="5430306"/>
            <a:ext cx="521437" cy="478854"/>
          </a:xfrm>
          <a:prstGeom prst="rect">
            <a:avLst/>
          </a:prstGeom>
          <a:solidFill>
            <a:srgbClr val="FFC000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3" name="Square"/>
          <p:cNvSpPr/>
          <p:nvPr/>
        </p:nvSpPr>
        <p:spPr>
          <a:xfrm>
            <a:off x="6710362" y="5430306"/>
            <a:ext cx="521437" cy="478854"/>
          </a:xfrm>
          <a:prstGeom prst="rect">
            <a:avLst/>
          </a:prstGeom>
          <a:solidFill>
            <a:srgbClr val="FFC000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4" name="Square"/>
          <p:cNvSpPr/>
          <p:nvPr/>
        </p:nvSpPr>
        <p:spPr>
          <a:xfrm>
            <a:off x="7459466" y="5430306"/>
            <a:ext cx="521437" cy="478854"/>
          </a:xfrm>
          <a:prstGeom prst="rect">
            <a:avLst/>
          </a:prstGeom>
          <a:solidFill>
            <a:srgbClr val="FFC000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5" name="Square"/>
          <p:cNvSpPr/>
          <p:nvPr/>
        </p:nvSpPr>
        <p:spPr>
          <a:xfrm>
            <a:off x="8208570" y="5430306"/>
            <a:ext cx="521437" cy="478854"/>
          </a:xfrm>
          <a:prstGeom prst="rect">
            <a:avLst/>
          </a:prstGeom>
          <a:solidFill>
            <a:srgbClr val="FFC000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8" name="TextBox 47"/>
          <p:cNvSpPr txBox="1"/>
          <p:nvPr/>
        </p:nvSpPr>
        <p:spPr>
          <a:xfrm>
            <a:off x="5625289" y="2823319"/>
            <a:ext cx="23310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GPU with 20 SMs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43</a:t>
            </a:fld>
            <a:endParaRPr lang="zh-CN" altLang="en-US"/>
          </a:p>
        </p:txBody>
      </p:sp>
      <p:sp>
        <p:nvSpPr>
          <p:cNvPr id="27" name="矩形 26"/>
          <p:cNvSpPr/>
          <p:nvPr/>
        </p:nvSpPr>
        <p:spPr>
          <a:xfrm>
            <a:off x="4903636" y="6309320"/>
            <a:ext cx="4132860" cy="43204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err="1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NoC&amp;LLC&amp;DRAM</a:t>
            </a:r>
            <a:endParaRPr lang="zh-CN" altLang="en-US" sz="2400" dirty="0">
              <a:solidFill>
                <a:schemeClr val="tx1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1774146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C00000"/>
                </a:solidFill>
              </a:rPr>
              <a:t>Alternative SM Partitioning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2 applications (App)</a:t>
            </a:r>
          </a:p>
          <a:p>
            <a:r>
              <a:rPr lang="en-US" altLang="zh-CN" dirty="0"/>
              <a:t>Even SM partitioning</a:t>
            </a:r>
          </a:p>
          <a:p>
            <a:pPr lvl="1"/>
            <a:r>
              <a:rPr lang="en-US" altLang="zh-CN" dirty="0">
                <a:solidFill>
                  <a:srgbClr val="C00000"/>
                </a:solidFill>
              </a:rPr>
              <a:t>App1 – 10 SMs</a:t>
            </a:r>
          </a:p>
          <a:p>
            <a:pPr lvl="1"/>
            <a:r>
              <a:rPr lang="en-US" altLang="zh-CN" dirty="0">
                <a:solidFill>
                  <a:srgbClr val="FFC000"/>
                </a:solidFill>
              </a:rPr>
              <a:t>App2 – 10 SMs</a:t>
            </a:r>
          </a:p>
          <a:p>
            <a:r>
              <a:rPr lang="en-US" altLang="zh-CN" dirty="0"/>
              <a:t>Uneven SM partitioning</a:t>
            </a:r>
          </a:p>
        </p:txBody>
      </p:sp>
      <p:sp>
        <p:nvSpPr>
          <p:cNvPr id="6" name="Square"/>
          <p:cNvSpPr/>
          <p:nvPr/>
        </p:nvSpPr>
        <p:spPr>
          <a:xfrm>
            <a:off x="5212154" y="3250755"/>
            <a:ext cx="521437" cy="478854"/>
          </a:xfrm>
          <a:prstGeom prst="rect">
            <a:avLst/>
          </a:prstGeom>
          <a:solidFill>
            <a:srgbClr val="C00000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7" name="Square"/>
          <p:cNvSpPr/>
          <p:nvPr/>
        </p:nvSpPr>
        <p:spPr>
          <a:xfrm>
            <a:off x="5961258" y="3250755"/>
            <a:ext cx="521437" cy="478854"/>
          </a:xfrm>
          <a:prstGeom prst="rect">
            <a:avLst/>
          </a:prstGeom>
          <a:solidFill>
            <a:srgbClr val="C00000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8" name="Square"/>
          <p:cNvSpPr/>
          <p:nvPr/>
        </p:nvSpPr>
        <p:spPr>
          <a:xfrm>
            <a:off x="6710362" y="3250755"/>
            <a:ext cx="521437" cy="478854"/>
          </a:xfrm>
          <a:prstGeom prst="rect">
            <a:avLst/>
          </a:prstGeom>
          <a:solidFill>
            <a:srgbClr val="C00000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9" name="Square"/>
          <p:cNvSpPr/>
          <p:nvPr/>
        </p:nvSpPr>
        <p:spPr>
          <a:xfrm>
            <a:off x="7459466" y="3250755"/>
            <a:ext cx="521437" cy="478854"/>
          </a:xfrm>
          <a:prstGeom prst="rect">
            <a:avLst/>
          </a:prstGeom>
          <a:solidFill>
            <a:srgbClr val="C00000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0" name="Square"/>
          <p:cNvSpPr/>
          <p:nvPr/>
        </p:nvSpPr>
        <p:spPr>
          <a:xfrm>
            <a:off x="8208570" y="3250755"/>
            <a:ext cx="521437" cy="478854"/>
          </a:xfrm>
          <a:prstGeom prst="rect">
            <a:avLst/>
          </a:prstGeom>
          <a:solidFill>
            <a:srgbClr val="C00000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1" name="Square"/>
          <p:cNvSpPr/>
          <p:nvPr/>
        </p:nvSpPr>
        <p:spPr>
          <a:xfrm>
            <a:off x="5212154" y="3954295"/>
            <a:ext cx="521437" cy="478854"/>
          </a:xfrm>
          <a:prstGeom prst="rect">
            <a:avLst/>
          </a:prstGeom>
          <a:solidFill>
            <a:srgbClr val="C00000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2" name="Square"/>
          <p:cNvSpPr/>
          <p:nvPr/>
        </p:nvSpPr>
        <p:spPr>
          <a:xfrm>
            <a:off x="5961258" y="3954295"/>
            <a:ext cx="521437" cy="478854"/>
          </a:xfrm>
          <a:prstGeom prst="rect">
            <a:avLst/>
          </a:prstGeom>
          <a:solidFill>
            <a:srgbClr val="C00000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3" name="Square"/>
          <p:cNvSpPr/>
          <p:nvPr/>
        </p:nvSpPr>
        <p:spPr>
          <a:xfrm>
            <a:off x="6710362" y="3954295"/>
            <a:ext cx="521437" cy="478854"/>
          </a:xfrm>
          <a:prstGeom prst="rect">
            <a:avLst/>
          </a:prstGeom>
          <a:solidFill>
            <a:srgbClr val="C00000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4" name="Square"/>
          <p:cNvSpPr/>
          <p:nvPr/>
        </p:nvSpPr>
        <p:spPr>
          <a:xfrm>
            <a:off x="7459466" y="3954295"/>
            <a:ext cx="521437" cy="478854"/>
          </a:xfrm>
          <a:prstGeom prst="rect">
            <a:avLst/>
          </a:prstGeom>
          <a:solidFill>
            <a:srgbClr val="C00000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5" name="Square"/>
          <p:cNvSpPr/>
          <p:nvPr/>
        </p:nvSpPr>
        <p:spPr>
          <a:xfrm>
            <a:off x="8208570" y="3954295"/>
            <a:ext cx="521437" cy="478854"/>
          </a:xfrm>
          <a:prstGeom prst="rect">
            <a:avLst/>
          </a:prstGeom>
          <a:solidFill>
            <a:srgbClr val="C00000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" name="Square"/>
          <p:cNvSpPr/>
          <p:nvPr/>
        </p:nvSpPr>
        <p:spPr>
          <a:xfrm>
            <a:off x="5212154" y="4656297"/>
            <a:ext cx="521437" cy="478854"/>
          </a:xfrm>
          <a:prstGeom prst="rect">
            <a:avLst/>
          </a:prstGeom>
          <a:solidFill>
            <a:srgbClr val="C00000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7" name="Square"/>
          <p:cNvSpPr/>
          <p:nvPr/>
        </p:nvSpPr>
        <p:spPr>
          <a:xfrm>
            <a:off x="5961258" y="4656297"/>
            <a:ext cx="521437" cy="478854"/>
          </a:xfrm>
          <a:prstGeom prst="rect">
            <a:avLst/>
          </a:prstGeom>
          <a:solidFill>
            <a:srgbClr val="C00000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8" name="Square"/>
          <p:cNvSpPr/>
          <p:nvPr/>
        </p:nvSpPr>
        <p:spPr>
          <a:xfrm>
            <a:off x="6710362" y="4656297"/>
            <a:ext cx="521437" cy="478854"/>
          </a:xfrm>
          <a:prstGeom prst="rect">
            <a:avLst/>
          </a:prstGeom>
          <a:solidFill>
            <a:srgbClr val="FFC000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9" name="Square"/>
          <p:cNvSpPr/>
          <p:nvPr/>
        </p:nvSpPr>
        <p:spPr>
          <a:xfrm>
            <a:off x="7459466" y="4656297"/>
            <a:ext cx="521437" cy="478854"/>
          </a:xfrm>
          <a:prstGeom prst="rect">
            <a:avLst/>
          </a:prstGeom>
          <a:solidFill>
            <a:srgbClr val="FFC000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0" name="Square"/>
          <p:cNvSpPr/>
          <p:nvPr/>
        </p:nvSpPr>
        <p:spPr>
          <a:xfrm>
            <a:off x="8208570" y="4656297"/>
            <a:ext cx="521437" cy="478854"/>
          </a:xfrm>
          <a:prstGeom prst="rect">
            <a:avLst/>
          </a:prstGeom>
          <a:solidFill>
            <a:srgbClr val="FFC000"/>
          </a:solidFill>
          <a:ln w="12700" cap="flat">
            <a:solidFill>
              <a:srgbClr val="FFC000"/>
            </a:solidFill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1" name="Square"/>
          <p:cNvSpPr/>
          <p:nvPr/>
        </p:nvSpPr>
        <p:spPr>
          <a:xfrm>
            <a:off x="5212154" y="5358298"/>
            <a:ext cx="521437" cy="478854"/>
          </a:xfrm>
          <a:prstGeom prst="rect">
            <a:avLst/>
          </a:prstGeom>
          <a:solidFill>
            <a:srgbClr val="C00000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2" name="Square"/>
          <p:cNvSpPr/>
          <p:nvPr/>
        </p:nvSpPr>
        <p:spPr>
          <a:xfrm>
            <a:off x="5961258" y="5358298"/>
            <a:ext cx="521437" cy="478854"/>
          </a:xfrm>
          <a:prstGeom prst="rect">
            <a:avLst/>
          </a:prstGeom>
          <a:solidFill>
            <a:srgbClr val="C00000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3" name="Square"/>
          <p:cNvSpPr/>
          <p:nvPr/>
        </p:nvSpPr>
        <p:spPr>
          <a:xfrm>
            <a:off x="6710362" y="5358298"/>
            <a:ext cx="521437" cy="478854"/>
          </a:xfrm>
          <a:prstGeom prst="rect">
            <a:avLst/>
          </a:prstGeom>
          <a:solidFill>
            <a:srgbClr val="FFC000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4" name="Square"/>
          <p:cNvSpPr/>
          <p:nvPr/>
        </p:nvSpPr>
        <p:spPr>
          <a:xfrm>
            <a:off x="7459466" y="5358298"/>
            <a:ext cx="521437" cy="478854"/>
          </a:xfrm>
          <a:prstGeom prst="rect">
            <a:avLst/>
          </a:prstGeom>
          <a:solidFill>
            <a:srgbClr val="FFC000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5" name="Square"/>
          <p:cNvSpPr/>
          <p:nvPr/>
        </p:nvSpPr>
        <p:spPr>
          <a:xfrm>
            <a:off x="8208570" y="5358298"/>
            <a:ext cx="521437" cy="478854"/>
          </a:xfrm>
          <a:prstGeom prst="rect">
            <a:avLst/>
          </a:prstGeom>
          <a:solidFill>
            <a:srgbClr val="FFC000"/>
          </a:solidFill>
          <a:ln w="12700" cap="flat">
            <a:solidFill>
              <a:srgbClr val="FFC000"/>
            </a:solidFill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8" name="TextBox 47"/>
          <p:cNvSpPr txBox="1"/>
          <p:nvPr/>
        </p:nvSpPr>
        <p:spPr>
          <a:xfrm>
            <a:off x="5625289" y="2679303"/>
            <a:ext cx="23310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GPU with 20 SMs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44</a:t>
            </a:fld>
            <a:endParaRPr lang="zh-CN" altLang="en-US"/>
          </a:p>
        </p:txBody>
      </p:sp>
      <p:sp>
        <p:nvSpPr>
          <p:cNvPr id="27" name="矩形 26"/>
          <p:cNvSpPr/>
          <p:nvPr/>
        </p:nvSpPr>
        <p:spPr>
          <a:xfrm>
            <a:off x="4903636" y="6237312"/>
            <a:ext cx="4132860" cy="43204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err="1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NoC&amp;LLC&amp;DRAM</a:t>
            </a:r>
            <a:endParaRPr lang="zh-CN" altLang="en-US" sz="2400" dirty="0">
              <a:solidFill>
                <a:schemeClr val="tx1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4782986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C00000"/>
                </a:solidFill>
              </a:rPr>
              <a:t>Alternative SM Partitioning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2 applications (App)</a:t>
            </a:r>
          </a:p>
          <a:p>
            <a:r>
              <a:rPr lang="en-US" altLang="zh-CN" dirty="0"/>
              <a:t>Even SM partitioning</a:t>
            </a:r>
          </a:p>
          <a:p>
            <a:pPr lvl="1"/>
            <a:r>
              <a:rPr lang="en-US" altLang="zh-CN" dirty="0">
                <a:solidFill>
                  <a:srgbClr val="C00000"/>
                </a:solidFill>
              </a:rPr>
              <a:t>App1 – 10 SMs</a:t>
            </a:r>
          </a:p>
          <a:p>
            <a:pPr lvl="1"/>
            <a:r>
              <a:rPr lang="en-US" altLang="zh-CN" dirty="0">
                <a:solidFill>
                  <a:srgbClr val="FFC000"/>
                </a:solidFill>
              </a:rPr>
              <a:t>App2 – 10 SMs</a:t>
            </a:r>
          </a:p>
          <a:p>
            <a:r>
              <a:rPr lang="en-US" altLang="zh-CN" dirty="0"/>
              <a:t>Uneven SM partitioning</a:t>
            </a:r>
          </a:p>
          <a:p>
            <a:r>
              <a:rPr lang="en-US" altLang="zh-CN" dirty="0"/>
              <a:t>Power-gating some SMs</a:t>
            </a:r>
            <a:endParaRPr lang="zh-CN" altLang="en-US" dirty="0"/>
          </a:p>
        </p:txBody>
      </p:sp>
      <p:sp>
        <p:nvSpPr>
          <p:cNvPr id="6" name="Square"/>
          <p:cNvSpPr/>
          <p:nvPr/>
        </p:nvSpPr>
        <p:spPr>
          <a:xfrm>
            <a:off x="5212154" y="3250755"/>
            <a:ext cx="521437" cy="478854"/>
          </a:xfrm>
          <a:prstGeom prst="rect">
            <a:avLst/>
          </a:prstGeom>
          <a:solidFill>
            <a:srgbClr val="C00000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7" name="Square"/>
          <p:cNvSpPr/>
          <p:nvPr/>
        </p:nvSpPr>
        <p:spPr>
          <a:xfrm>
            <a:off x="5961258" y="3250755"/>
            <a:ext cx="521437" cy="478854"/>
          </a:xfrm>
          <a:prstGeom prst="rect">
            <a:avLst/>
          </a:prstGeom>
          <a:solidFill>
            <a:srgbClr val="C00000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8" name="Square"/>
          <p:cNvSpPr/>
          <p:nvPr/>
        </p:nvSpPr>
        <p:spPr>
          <a:xfrm>
            <a:off x="6710362" y="3250755"/>
            <a:ext cx="521437" cy="478854"/>
          </a:xfrm>
          <a:prstGeom prst="rect">
            <a:avLst/>
          </a:prstGeom>
          <a:solidFill>
            <a:srgbClr val="C00000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9" name="Square"/>
          <p:cNvSpPr/>
          <p:nvPr/>
        </p:nvSpPr>
        <p:spPr>
          <a:xfrm>
            <a:off x="7459466" y="3250755"/>
            <a:ext cx="521437" cy="478854"/>
          </a:xfrm>
          <a:prstGeom prst="rect">
            <a:avLst/>
          </a:prstGeom>
          <a:solidFill>
            <a:srgbClr val="C00000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0" name="Square"/>
          <p:cNvSpPr/>
          <p:nvPr/>
        </p:nvSpPr>
        <p:spPr>
          <a:xfrm>
            <a:off x="8208570" y="3250755"/>
            <a:ext cx="521437" cy="478854"/>
          </a:xfrm>
          <a:prstGeom prst="rect">
            <a:avLst/>
          </a:prstGeom>
          <a:solidFill>
            <a:srgbClr val="C00000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1" name="Square"/>
          <p:cNvSpPr/>
          <p:nvPr/>
        </p:nvSpPr>
        <p:spPr>
          <a:xfrm>
            <a:off x="5212154" y="3954295"/>
            <a:ext cx="521437" cy="478854"/>
          </a:xfrm>
          <a:prstGeom prst="rect">
            <a:avLst/>
          </a:prstGeom>
          <a:solidFill>
            <a:srgbClr val="C00000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2" name="Square"/>
          <p:cNvSpPr/>
          <p:nvPr/>
        </p:nvSpPr>
        <p:spPr>
          <a:xfrm>
            <a:off x="5961258" y="3954295"/>
            <a:ext cx="521437" cy="478854"/>
          </a:xfrm>
          <a:prstGeom prst="rect">
            <a:avLst/>
          </a:prstGeom>
          <a:solidFill>
            <a:srgbClr val="C00000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3" name="Square"/>
          <p:cNvSpPr/>
          <p:nvPr/>
        </p:nvSpPr>
        <p:spPr>
          <a:xfrm>
            <a:off x="6710362" y="3954295"/>
            <a:ext cx="521437" cy="478854"/>
          </a:xfrm>
          <a:prstGeom prst="rect">
            <a:avLst/>
          </a:prstGeom>
          <a:solidFill>
            <a:srgbClr val="C00000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4" name="Square"/>
          <p:cNvSpPr/>
          <p:nvPr/>
        </p:nvSpPr>
        <p:spPr>
          <a:xfrm>
            <a:off x="7459466" y="3954295"/>
            <a:ext cx="521437" cy="478854"/>
          </a:xfrm>
          <a:prstGeom prst="rect">
            <a:avLst/>
          </a:prstGeom>
          <a:solidFill>
            <a:srgbClr val="C00000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5" name="Square"/>
          <p:cNvSpPr/>
          <p:nvPr/>
        </p:nvSpPr>
        <p:spPr>
          <a:xfrm>
            <a:off x="8208570" y="3954295"/>
            <a:ext cx="521437" cy="478854"/>
          </a:xfrm>
          <a:prstGeom prst="rect">
            <a:avLst/>
          </a:prstGeom>
          <a:solidFill>
            <a:srgbClr val="C00000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" name="Square"/>
          <p:cNvSpPr/>
          <p:nvPr/>
        </p:nvSpPr>
        <p:spPr>
          <a:xfrm>
            <a:off x="5212154" y="4656297"/>
            <a:ext cx="521437" cy="478854"/>
          </a:xfrm>
          <a:prstGeom prst="rect">
            <a:avLst/>
          </a:prstGeom>
          <a:solidFill>
            <a:srgbClr val="C00000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7" name="Square"/>
          <p:cNvSpPr/>
          <p:nvPr/>
        </p:nvSpPr>
        <p:spPr>
          <a:xfrm>
            <a:off x="5961258" y="4656297"/>
            <a:ext cx="521437" cy="478854"/>
          </a:xfrm>
          <a:prstGeom prst="rect">
            <a:avLst/>
          </a:prstGeom>
          <a:solidFill>
            <a:srgbClr val="C00000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8" name="Square"/>
          <p:cNvSpPr/>
          <p:nvPr/>
        </p:nvSpPr>
        <p:spPr>
          <a:xfrm>
            <a:off x="6710362" y="4656297"/>
            <a:ext cx="521437" cy="478854"/>
          </a:xfrm>
          <a:prstGeom prst="rect">
            <a:avLst/>
          </a:prstGeom>
          <a:solidFill>
            <a:srgbClr val="FFC000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9" name="Square"/>
          <p:cNvSpPr/>
          <p:nvPr/>
        </p:nvSpPr>
        <p:spPr>
          <a:xfrm>
            <a:off x="7459466" y="4656297"/>
            <a:ext cx="521437" cy="478854"/>
          </a:xfrm>
          <a:prstGeom prst="rect">
            <a:avLst/>
          </a:prstGeom>
          <a:solidFill>
            <a:srgbClr val="FFC000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0" name="Square"/>
          <p:cNvSpPr/>
          <p:nvPr/>
        </p:nvSpPr>
        <p:spPr>
          <a:xfrm>
            <a:off x="8208570" y="4656297"/>
            <a:ext cx="521437" cy="478854"/>
          </a:xfrm>
          <a:prstGeom prst="rect">
            <a:avLst/>
          </a:prstGeom>
          <a:solidFill>
            <a:schemeClr val="bg1"/>
          </a:solidFill>
          <a:ln w="12700" cap="flat">
            <a:solidFill>
              <a:srgbClr val="FFC000"/>
            </a:solidFill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1" name="Square"/>
          <p:cNvSpPr/>
          <p:nvPr/>
        </p:nvSpPr>
        <p:spPr>
          <a:xfrm>
            <a:off x="5212154" y="5358298"/>
            <a:ext cx="521437" cy="478854"/>
          </a:xfrm>
          <a:prstGeom prst="rect">
            <a:avLst/>
          </a:prstGeom>
          <a:solidFill>
            <a:srgbClr val="C00000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2" name="Square"/>
          <p:cNvSpPr/>
          <p:nvPr/>
        </p:nvSpPr>
        <p:spPr>
          <a:xfrm>
            <a:off x="5961258" y="5358298"/>
            <a:ext cx="521437" cy="478854"/>
          </a:xfrm>
          <a:prstGeom prst="rect">
            <a:avLst/>
          </a:prstGeom>
          <a:solidFill>
            <a:srgbClr val="C00000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3" name="Square"/>
          <p:cNvSpPr/>
          <p:nvPr/>
        </p:nvSpPr>
        <p:spPr>
          <a:xfrm>
            <a:off x="6710362" y="5358298"/>
            <a:ext cx="521437" cy="478854"/>
          </a:xfrm>
          <a:prstGeom prst="rect">
            <a:avLst/>
          </a:prstGeom>
          <a:solidFill>
            <a:srgbClr val="FFC000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4" name="Square"/>
          <p:cNvSpPr/>
          <p:nvPr/>
        </p:nvSpPr>
        <p:spPr>
          <a:xfrm>
            <a:off x="7459466" y="5358298"/>
            <a:ext cx="521437" cy="478854"/>
          </a:xfrm>
          <a:prstGeom prst="rect">
            <a:avLst/>
          </a:prstGeom>
          <a:solidFill>
            <a:srgbClr val="FFC000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5" name="Square"/>
          <p:cNvSpPr/>
          <p:nvPr/>
        </p:nvSpPr>
        <p:spPr>
          <a:xfrm>
            <a:off x="8208570" y="5358298"/>
            <a:ext cx="521437" cy="478854"/>
          </a:xfrm>
          <a:prstGeom prst="rect">
            <a:avLst/>
          </a:prstGeom>
          <a:solidFill>
            <a:schemeClr val="bg1"/>
          </a:solidFill>
          <a:ln w="12700" cap="flat">
            <a:solidFill>
              <a:srgbClr val="FFC000"/>
            </a:solidFill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8" name="TextBox 47"/>
          <p:cNvSpPr txBox="1"/>
          <p:nvPr/>
        </p:nvSpPr>
        <p:spPr>
          <a:xfrm>
            <a:off x="5625289" y="2679303"/>
            <a:ext cx="23310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GPU with 20 SMs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45</a:t>
            </a:fld>
            <a:endParaRPr lang="zh-CN" altLang="en-US"/>
          </a:p>
        </p:txBody>
      </p:sp>
      <p:sp>
        <p:nvSpPr>
          <p:cNvPr id="27" name="矩形 26"/>
          <p:cNvSpPr/>
          <p:nvPr/>
        </p:nvSpPr>
        <p:spPr>
          <a:xfrm>
            <a:off x="4903636" y="6237312"/>
            <a:ext cx="4132860" cy="43204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err="1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NoC&amp;LLC&amp;DRAM</a:t>
            </a:r>
            <a:endParaRPr lang="zh-CN" altLang="en-US" sz="2400" dirty="0">
              <a:solidFill>
                <a:schemeClr val="tx1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28" name="How to find the most effective…"/>
          <p:cNvSpPr txBox="1"/>
          <p:nvPr/>
        </p:nvSpPr>
        <p:spPr>
          <a:xfrm>
            <a:off x="35496" y="2384494"/>
            <a:ext cx="9036496" cy="176458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112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rPr lang="en-US" sz="3600" dirty="0">
                <a:solidFill>
                  <a:srgbClr val="FF0000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Compute &amp; Memory applications have different requirements</a:t>
            </a:r>
          </a:p>
          <a:p>
            <a:pPr>
              <a:defRPr sz="112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3600" dirty="0">
              <a:solidFill>
                <a:srgbClr val="FF0000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29" name="How to find the most effective…"/>
          <p:cNvSpPr txBox="1"/>
          <p:nvPr/>
        </p:nvSpPr>
        <p:spPr>
          <a:xfrm>
            <a:off x="74610" y="3501008"/>
            <a:ext cx="9033894" cy="121058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112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3600" dirty="0">
              <a:solidFill>
                <a:srgbClr val="FF0000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  <a:p>
            <a:pPr>
              <a:defRPr sz="112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rPr sz="3600" dirty="0">
                <a:solidFill>
                  <a:srgbClr val="FF0000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How to find the most</a:t>
            </a:r>
            <a:r>
              <a:rPr lang="en-US" sz="3600" dirty="0">
                <a:solidFill>
                  <a:srgbClr val="FF0000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 </a:t>
            </a:r>
            <a:r>
              <a:rPr sz="3600" dirty="0">
                <a:solidFill>
                  <a:srgbClr val="FF0000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effective SM</a:t>
            </a:r>
            <a:r>
              <a:rPr lang="en-US" sz="3600" dirty="0">
                <a:solidFill>
                  <a:srgbClr val="FF0000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 </a:t>
            </a:r>
            <a:r>
              <a:rPr sz="3600" dirty="0">
                <a:solidFill>
                  <a:srgbClr val="FF0000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partition?</a:t>
            </a:r>
          </a:p>
        </p:txBody>
      </p:sp>
      <p:sp>
        <p:nvSpPr>
          <p:cNvPr id="30" name="右箭头 29"/>
          <p:cNvSpPr/>
          <p:nvPr/>
        </p:nvSpPr>
        <p:spPr>
          <a:xfrm rot="5400000">
            <a:off x="3851919" y="3717033"/>
            <a:ext cx="360040" cy="216024"/>
          </a:xfrm>
          <a:prstGeom prst="rightArrow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7978193" y="4830251"/>
            <a:ext cx="105830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Power</a:t>
            </a:r>
          </a:p>
          <a:p>
            <a:r>
              <a:rPr lang="en-US" altLang="zh-CN" sz="2400" dirty="0"/>
              <a:t> </a:t>
            </a:r>
            <a:r>
              <a:rPr lang="en-US" altLang="zh-CN" sz="2400" dirty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gated</a:t>
            </a:r>
          </a:p>
        </p:txBody>
      </p:sp>
      <p:cxnSp>
        <p:nvCxnSpPr>
          <p:cNvPr id="32" name="直接连接符 31"/>
          <p:cNvCxnSpPr/>
          <p:nvPr/>
        </p:nvCxnSpPr>
        <p:spPr>
          <a:xfrm flipV="1">
            <a:off x="8208570" y="4656297"/>
            <a:ext cx="521437" cy="47885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8208570" y="4656297"/>
            <a:ext cx="521437" cy="47885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/>
        </p:nvCxnSpPr>
        <p:spPr>
          <a:xfrm flipV="1">
            <a:off x="8227027" y="5373216"/>
            <a:ext cx="521437" cy="47885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/>
        </p:nvCxnSpPr>
        <p:spPr>
          <a:xfrm>
            <a:off x="8227027" y="5373216"/>
            <a:ext cx="521437" cy="47885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5800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9" presetClass="entr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1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 advAuto="0"/>
      <p:bldP spid="29" grpId="0" animBg="1" advAuto="0"/>
      <p:bldP spid="30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/>
          </a:bodyPr>
          <a:lstStyle/>
          <a:p>
            <a:r>
              <a:rPr lang="en-US" altLang="zh-CN" dirty="0">
                <a:solidFill>
                  <a:srgbClr val="C00000"/>
                </a:solidFill>
              </a:rPr>
              <a:t>SM Partitioning in Multitasking GPUs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579296" cy="5141168"/>
          </a:xfrm>
        </p:spPr>
        <p:txBody>
          <a:bodyPr>
            <a:normAutofit/>
          </a:bodyPr>
          <a:lstStyle/>
          <a:p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SM partitioning in GPU multitasking</a:t>
            </a:r>
          </a:p>
          <a:p>
            <a:endParaRPr lang="en-US" altLang="zh-CN" dirty="0"/>
          </a:p>
          <a:p>
            <a:r>
              <a:rPr lang="en-US" altLang="zh-CN" dirty="0"/>
              <a:t>Classification-driven search</a:t>
            </a:r>
          </a:p>
          <a:p>
            <a:endParaRPr lang="en-US" altLang="zh-CN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Experimental results</a:t>
            </a:r>
            <a:endParaRPr lang="zh-CN" alt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71338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altLang="zh-CN" dirty="0">
                <a:solidFill>
                  <a:srgbClr val="C00000"/>
                </a:solidFill>
              </a:rPr>
              <a:t>Performance Optimization Opportunities for Heterogeneous Workloads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939336" cy="51411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dirty="0"/>
              <a:t>Heterogeneous workload</a:t>
            </a:r>
          </a:p>
          <a:p>
            <a:r>
              <a:rPr lang="en-US" altLang="zh-CN" dirty="0">
                <a:solidFill>
                  <a:srgbClr val="C00000"/>
                </a:solidFill>
              </a:rPr>
              <a:t>A memory-intensive app</a:t>
            </a:r>
            <a:r>
              <a:rPr lang="en-US" altLang="zh-CN" dirty="0"/>
              <a:t> </a:t>
            </a:r>
          </a:p>
          <a:p>
            <a:r>
              <a:rPr lang="en-US" altLang="zh-CN" dirty="0">
                <a:solidFill>
                  <a:srgbClr val="FFC000"/>
                </a:solidFill>
              </a:rPr>
              <a:t>A compute-intensive app</a:t>
            </a:r>
          </a:p>
        </p:txBody>
      </p:sp>
      <p:graphicFrame>
        <p:nvGraphicFramePr>
          <p:cNvPr id="5" name="图表 4"/>
          <p:cNvGraphicFramePr/>
          <p:nvPr>
            <p:extLst>
              <p:ext uri="{D42A27DB-BD31-4B8C-83A1-F6EECF244321}">
                <p14:modId xmlns:p14="http://schemas.microsoft.com/office/powerpoint/2010/main" val="534554368"/>
              </p:ext>
            </p:extLst>
          </p:nvPr>
        </p:nvGraphicFramePr>
        <p:xfrm>
          <a:off x="3563888" y="3072154"/>
          <a:ext cx="5328592" cy="35730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47</a:t>
            </a:fld>
            <a:endParaRPr lang="zh-CN" altLang="en-US"/>
          </a:p>
        </p:txBody>
      </p:sp>
      <p:sp>
        <p:nvSpPr>
          <p:cNvPr id="8" name="Square"/>
          <p:cNvSpPr/>
          <p:nvPr/>
        </p:nvSpPr>
        <p:spPr>
          <a:xfrm>
            <a:off x="823113" y="3730907"/>
            <a:ext cx="416927" cy="359682"/>
          </a:xfrm>
          <a:prstGeom prst="rect">
            <a:avLst/>
          </a:prstGeom>
          <a:solidFill>
            <a:srgbClr val="C00000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9" name="Square"/>
          <p:cNvSpPr/>
          <p:nvPr/>
        </p:nvSpPr>
        <p:spPr>
          <a:xfrm>
            <a:off x="1422077" y="3730907"/>
            <a:ext cx="416927" cy="359682"/>
          </a:xfrm>
          <a:prstGeom prst="rect">
            <a:avLst/>
          </a:prstGeom>
          <a:solidFill>
            <a:srgbClr val="C00000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0" name="Square"/>
          <p:cNvSpPr/>
          <p:nvPr/>
        </p:nvSpPr>
        <p:spPr>
          <a:xfrm>
            <a:off x="2021041" y="3730907"/>
            <a:ext cx="416927" cy="359682"/>
          </a:xfrm>
          <a:prstGeom prst="rect">
            <a:avLst/>
          </a:prstGeom>
          <a:solidFill>
            <a:srgbClr val="C00000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1" name="Square"/>
          <p:cNvSpPr/>
          <p:nvPr/>
        </p:nvSpPr>
        <p:spPr>
          <a:xfrm>
            <a:off x="2620005" y="3730907"/>
            <a:ext cx="416927" cy="359682"/>
          </a:xfrm>
          <a:prstGeom prst="rect">
            <a:avLst/>
          </a:prstGeom>
          <a:solidFill>
            <a:srgbClr val="C00000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2" name="Square"/>
          <p:cNvSpPr/>
          <p:nvPr/>
        </p:nvSpPr>
        <p:spPr>
          <a:xfrm>
            <a:off x="3218969" y="3730907"/>
            <a:ext cx="416927" cy="359682"/>
          </a:xfrm>
          <a:prstGeom prst="rect">
            <a:avLst/>
          </a:prstGeom>
          <a:solidFill>
            <a:srgbClr val="C00000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3" name="Square"/>
          <p:cNvSpPr/>
          <p:nvPr/>
        </p:nvSpPr>
        <p:spPr>
          <a:xfrm>
            <a:off x="823113" y="4259358"/>
            <a:ext cx="416927" cy="359682"/>
          </a:xfrm>
          <a:prstGeom prst="rect">
            <a:avLst/>
          </a:prstGeom>
          <a:solidFill>
            <a:srgbClr val="C00000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4" name="Square"/>
          <p:cNvSpPr/>
          <p:nvPr/>
        </p:nvSpPr>
        <p:spPr>
          <a:xfrm>
            <a:off x="1422077" y="4259358"/>
            <a:ext cx="416927" cy="359682"/>
          </a:xfrm>
          <a:prstGeom prst="rect">
            <a:avLst/>
          </a:prstGeom>
          <a:solidFill>
            <a:srgbClr val="C00000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5" name="Square"/>
          <p:cNvSpPr/>
          <p:nvPr/>
        </p:nvSpPr>
        <p:spPr>
          <a:xfrm>
            <a:off x="2021041" y="4259358"/>
            <a:ext cx="416927" cy="359682"/>
          </a:xfrm>
          <a:prstGeom prst="rect">
            <a:avLst/>
          </a:prstGeom>
          <a:solidFill>
            <a:srgbClr val="C00000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" name="Square"/>
          <p:cNvSpPr/>
          <p:nvPr/>
        </p:nvSpPr>
        <p:spPr>
          <a:xfrm>
            <a:off x="2620005" y="4259358"/>
            <a:ext cx="416927" cy="359682"/>
          </a:xfrm>
          <a:prstGeom prst="rect">
            <a:avLst/>
          </a:prstGeom>
          <a:solidFill>
            <a:srgbClr val="C00000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7" name="Square"/>
          <p:cNvSpPr/>
          <p:nvPr/>
        </p:nvSpPr>
        <p:spPr>
          <a:xfrm>
            <a:off x="3218969" y="4259358"/>
            <a:ext cx="416927" cy="359682"/>
          </a:xfrm>
          <a:prstGeom prst="rect">
            <a:avLst/>
          </a:prstGeom>
          <a:solidFill>
            <a:srgbClr val="C00000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8" name="Square"/>
          <p:cNvSpPr/>
          <p:nvPr/>
        </p:nvSpPr>
        <p:spPr>
          <a:xfrm>
            <a:off x="823113" y="4786654"/>
            <a:ext cx="416927" cy="359682"/>
          </a:xfrm>
          <a:prstGeom prst="rect">
            <a:avLst/>
          </a:prstGeom>
          <a:solidFill>
            <a:srgbClr val="FFC000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9" name="Square"/>
          <p:cNvSpPr/>
          <p:nvPr/>
        </p:nvSpPr>
        <p:spPr>
          <a:xfrm>
            <a:off x="1422077" y="4786654"/>
            <a:ext cx="416927" cy="359682"/>
          </a:xfrm>
          <a:prstGeom prst="rect">
            <a:avLst/>
          </a:prstGeom>
          <a:solidFill>
            <a:srgbClr val="FFC000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0" name="Square"/>
          <p:cNvSpPr/>
          <p:nvPr/>
        </p:nvSpPr>
        <p:spPr>
          <a:xfrm>
            <a:off x="2021041" y="4786654"/>
            <a:ext cx="416927" cy="359682"/>
          </a:xfrm>
          <a:prstGeom prst="rect">
            <a:avLst/>
          </a:prstGeom>
          <a:solidFill>
            <a:srgbClr val="FFC000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1" name="Square"/>
          <p:cNvSpPr/>
          <p:nvPr/>
        </p:nvSpPr>
        <p:spPr>
          <a:xfrm>
            <a:off x="2620005" y="4786654"/>
            <a:ext cx="416927" cy="359682"/>
          </a:xfrm>
          <a:prstGeom prst="rect">
            <a:avLst/>
          </a:prstGeom>
          <a:solidFill>
            <a:srgbClr val="FFC000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2" name="Square"/>
          <p:cNvSpPr/>
          <p:nvPr/>
        </p:nvSpPr>
        <p:spPr>
          <a:xfrm>
            <a:off x="3218969" y="4786654"/>
            <a:ext cx="416927" cy="359682"/>
          </a:xfrm>
          <a:prstGeom prst="rect">
            <a:avLst/>
          </a:prstGeom>
          <a:solidFill>
            <a:srgbClr val="FFC000"/>
          </a:solidFill>
          <a:ln w="12700" cap="flat">
            <a:solidFill>
              <a:srgbClr val="FFC000"/>
            </a:solidFill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3" name="Square"/>
          <p:cNvSpPr/>
          <p:nvPr/>
        </p:nvSpPr>
        <p:spPr>
          <a:xfrm>
            <a:off x="823113" y="5313949"/>
            <a:ext cx="416927" cy="359682"/>
          </a:xfrm>
          <a:prstGeom prst="rect">
            <a:avLst/>
          </a:prstGeom>
          <a:solidFill>
            <a:srgbClr val="FFC000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4" name="Square"/>
          <p:cNvSpPr/>
          <p:nvPr/>
        </p:nvSpPr>
        <p:spPr>
          <a:xfrm>
            <a:off x="1422077" y="5313949"/>
            <a:ext cx="416927" cy="359682"/>
          </a:xfrm>
          <a:prstGeom prst="rect">
            <a:avLst/>
          </a:prstGeom>
          <a:solidFill>
            <a:srgbClr val="FFC000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5" name="Square"/>
          <p:cNvSpPr/>
          <p:nvPr/>
        </p:nvSpPr>
        <p:spPr>
          <a:xfrm>
            <a:off x="2021041" y="5313949"/>
            <a:ext cx="416927" cy="359682"/>
          </a:xfrm>
          <a:prstGeom prst="rect">
            <a:avLst/>
          </a:prstGeom>
          <a:solidFill>
            <a:srgbClr val="FFC000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6" name="Square"/>
          <p:cNvSpPr/>
          <p:nvPr/>
        </p:nvSpPr>
        <p:spPr>
          <a:xfrm>
            <a:off x="2620005" y="5313949"/>
            <a:ext cx="416927" cy="359682"/>
          </a:xfrm>
          <a:prstGeom prst="rect">
            <a:avLst/>
          </a:prstGeom>
          <a:solidFill>
            <a:srgbClr val="FFC000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7" name="Square"/>
          <p:cNvSpPr/>
          <p:nvPr/>
        </p:nvSpPr>
        <p:spPr>
          <a:xfrm>
            <a:off x="3218969" y="5313949"/>
            <a:ext cx="416927" cy="359682"/>
          </a:xfrm>
          <a:prstGeom prst="rect">
            <a:avLst/>
          </a:prstGeom>
          <a:solidFill>
            <a:srgbClr val="FFC000"/>
          </a:solidFill>
          <a:ln w="12700" cap="flat">
            <a:solidFill>
              <a:srgbClr val="FFC000"/>
            </a:solidFill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6" name="矩形 35"/>
          <p:cNvSpPr/>
          <p:nvPr/>
        </p:nvSpPr>
        <p:spPr>
          <a:xfrm>
            <a:off x="204143" y="5805264"/>
            <a:ext cx="3431753" cy="43204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err="1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NoC&amp;LLC&amp;DRAM</a:t>
            </a:r>
            <a:endParaRPr lang="zh-CN" altLang="en-US" sz="2400" dirty="0">
              <a:solidFill>
                <a:schemeClr val="tx1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4176464" y="6021288"/>
            <a:ext cx="4572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defRPr sz="2400" b="0" i="0" u="none" strike="noStrike" kern="1200" baseline="0">
                <a:solidFill>
                  <a:prstClr val="black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defRPr>
            </a:pPr>
            <a:r>
              <a:rPr lang="en-US" altLang="zh-CN" sz="2000" dirty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# of SMs assigned to the memory-intensive application</a:t>
            </a:r>
            <a:endParaRPr lang="zh-CN" altLang="en-US" sz="2000" dirty="0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38" name="Square"/>
          <p:cNvSpPr/>
          <p:nvPr/>
        </p:nvSpPr>
        <p:spPr>
          <a:xfrm>
            <a:off x="204143" y="3730907"/>
            <a:ext cx="416927" cy="359682"/>
          </a:xfrm>
          <a:prstGeom prst="rect">
            <a:avLst/>
          </a:prstGeom>
          <a:solidFill>
            <a:srgbClr val="C00000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9" name="Square"/>
          <p:cNvSpPr/>
          <p:nvPr/>
        </p:nvSpPr>
        <p:spPr>
          <a:xfrm>
            <a:off x="204143" y="4259358"/>
            <a:ext cx="416927" cy="359682"/>
          </a:xfrm>
          <a:prstGeom prst="rect">
            <a:avLst/>
          </a:prstGeom>
          <a:solidFill>
            <a:srgbClr val="C00000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0" name="Square"/>
          <p:cNvSpPr/>
          <p:nvPr/>
        </p:nvSpPr>
        <p:spPr>
          <a:xfrm>
            <a:off x="204143" y="4786654"/>
            <a:ext cx="416927" cy="359682"/>
          </a:xfrm>
          <a:prstGeom prst="rect">
            <a:avLst/>
          </a:prstGeom>
          <a:solidFill>
            <a:srgbClr val="FFC000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1" name="Square"/>
          <p:cNvSpPr/>
          <p:nvPr/>
        </p:nvSpPr>
        <p:spPr>
          <a:xfrm>
            <a:off x="204143" y="5313949"/>
            <a:ext cx="416927" cy="359682"/>
          </a:xfrm>
          <a:prstGeom prst="rect">
            <a:avLst/>
          </a:prstGeom>
          <a:solidFill>
            <a:srgbClr val="FFC000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2" name="矩形 41"/>
          <p:cNvSpPr/>
          <p:nvPr/>
        </p:nvSpPr>
        <p:spPr>
          <a:xfrm>
            <a:off x="35496" y="2636912"/>
            <a:ext cx="9034846" cy="2246769"/>
          </a:xfrm>
          <a:prstGeom prst="rect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endParaRPr lang="en-US" altLang="zh-CN" sz="2800" b="1" dirty="0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  <a:p>
            <a:r>
              <a:rPr lang="en-US" altLang="zh-CN" sz="2800" b="1" dirty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Key message </a:t>
            </a:r>
            <a:r>
              <a:rPr lang="en-US" altLang="zh-CN" sz="2800" dirty="0">
                <a:latin typeface="Arial Unicode MS" pitchFamily="34" charset="-122"/>
                <a:ea typeface="Arial Unicode MS" pitchFamily="34" charset="-122"/>
                <a:cs typeface="Arial Unicode MS" pitchFamily="34" charset="-122"/>
                <a:sym typeface="Wingdings" pitchFamily="2" charset="2"/>
              </a:rPr>
              <a:t> </a:t>
            </a:r>
            <a:r>
              <a:rPr lang="en-US" altLang="zh-CN" sz="2800" dirty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Opportunities to increase performance</a:t>
            </a:r>
          </a:p>
          <a:p>
            <a:endParaRPr lang="en-US" altLang="zh-CN" sz="2800" dirty="0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  <a:p>
            <a:r>
              <a:rPr lang="en-US" altLang="zh-CN" sz="2800" b="1" dirty="0">
                <a:latin typeface="Arial Unicode MS" pitchFamily="34" charset="-122"/>
                <a:ea typeface="Arial Unicode MS" pitchFamily="34" charset="-122"/>
                <a:cs typeface="Arial Unicode MS" pitchFamily="34" charset="-122"/>
                <a:sym typeface="Wingdings" pitchFamily="2" charset="2"/>
              </a:rPr>
              <a:t>Insight </a:t>
            </a:r>
            <a:r>
              <a:rPr lang="en-US" altLang="zh-CN" sz="2800" dirty="0">
                <a:latin typeface="Arial Unicode MS" pitchFamily="34" charset="-122"/>
                <a:ea typeface="Arial Unicode MS" pitchFamily="34" charset="-122"/>
                <a:cs typeface="Arial Unicode MS" pitchFamily="34" charset="-122"/>
                <a:sym typeface="Wingdings" pitchFamily="2" charset="2"/>
              </a:rPr>
              <a:t> Move SMs from memory app to compute app</a:t>
            </a:r>
          </a:p>
          <a:p>
            <a:endParaRPr lang="zh-CN" altLang="en-US" sz="2800" dirty="0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11879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mph" presetSubtype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indefinite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C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5" dur="indefinite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indefinite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mph" presetSubtype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indefinite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C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3" dur="indefinite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indefinite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mph" presetSubtype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C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1" dur="indefinite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" dur="indefinite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mph" presetSubtype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indefinite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C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9" dur="indefinite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0" dur="indefinite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chart seriesIdx="-4" categoryIdx="4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mph" presetSubtype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C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47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8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chart seriesIdx="-4" categoryIdx="5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mph" presetSubtype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indefinite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C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55" dur="indefinite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6" dur="indefinite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chart seriesIdx="-4" categoryIdx="6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mph" presetSubtype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indefinit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C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63" dur="indefinit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4" dur="indefinit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chart seriesIdx="-4" categoryIdx="7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mph" presetSubtype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C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1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2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chart seriesIdx="-4" categoryIdx="8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mph" presetSubtype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C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9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0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chart seriesIdx="-4" categoryIdx="9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mph" presetSubtype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C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7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8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chart seriesIdx="-4" categoryIdx="1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mph" presetSubtype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C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95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6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chart seriesIdx="-4" categoryIdx="1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 uiExpand="1">
        <p:bldSub>
          <a:bldChart bld="category"/>
        </p:bldSub>
      </p:bldGraphic>
      <p:bldP spid="42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altLang="zh-CN" dirty="0">
                <a:solidFill>
                  <a:srgbClr val="C00000"/>
                </a:solidFill>
              </a:rPr>
              <a:t>Power Optimization Opportunities for Homogeneous Workloads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939336" cy="51411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dirty="0"/>
              <a:t>Homogeneous workload</a:t>
            </a:r>
          </a:p>
          <a:p>
            <a:r>
              <a:rPr lang="en-US" altLang="zh-CN" dirty="0">
                <a:solidFill>
                  <a:srgbClr val="C00000"/>
                </a:solidFill>
              </a:rPr>
              <a:t>Memory-intensive app1 </a:t>
            </a:r>
          </a:p>
          <a:p>
            <a:r>
              <a:rPr lang="en-US" altLang="zh-CN" dirty="0">
                <a:solidFill>
                  <a:srgbClr val="FFC000"/>
                </a:solidFill>
              </a:rPr>
              <a:t>Memory-intensive app2</a:t>
            </a:r>
            <a:endParaRPr lang="en-US" altLang="zh-CN" dirty="0"/>
          </a:p>
        </p:txBody>
      </p:sp>
      <p:graphicFrame>
        <p:nvGraphicFramePr>
          <p:cNvPr id="5" name="图表 4"/>
          <p:cNvGraphicFramePr/>
          <p:nvPr>
            <p:extLst>
              <p:ext uri="{D42A27DB-BD31-4B8C-83A1-F6EECF244321}">
                <p14:modId xmlns:p14="http://schemas.microsoft.com/office/powerpoint/2010/main" val="1250862924"/>
              </p:ext>
            </p:extLst>
          </p:nvPr>
        </p:nvGraphicFramePr>
        <p:xfrm>
          <a:off x="3994795" y="3140968"/>
          <a:ext cx="5148064" cy="3600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48</a:t>
            </a:fld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4608512" y="6093296"/>
            <a:ext cx="4572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defRPr sz="2400" b="0" i="0" u="none" strike="noStrike" kern="1200" baseline="0">
                <a:solidFill>
                  <a:prstClr val="black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defRPr>
            </a:pPr>
            <a:r>
              <a:rPr lang="en-US" altLang="zh-CN" sz="2000" dirty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# of SMs assigned to the </a:t>
            </a:r>
          </a:p>
          <a:p>
            <a:pPr algn="ctr">
              <a:defRPr sz="2400" b="0" i="0" u="none" strike="noStrike" kern="1200" baseline="0">
                <a:solidFill>
                  <a:prstClr val="black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defRPr>
            </a:pPr>
            <a:r>
              <a:rPr lang="en-US" altLang="zh-CN" sz="2000" dirty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co-executing apps</a:t>
            </a:r>
            <a:endParaRPr lang="zh-CN" altLang="en-US" sz="2000" dirty="0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7" name="Square"/>
          <p:cNvSpPr/>
          <p:nvPr/>
        </p:nvSpPr>
        <p:spPr>
          <a:xfrm>
            <a:off x="823113" y="3730907"/>
            <a:ext cx="416927" cy="359682"/>
          </a:xfrm>
          <a:prstGeom prst="rect">
            <a:avLst/>
          </a:prstGeom>
          <a:solidFill>
            <a:srgbClr val="C00000"/>
          </a:solidFill>
          <a:ln w="12700" cap="flat">
            <a:solidFill>
              <a:schemeClr val="tx1"/>
            </a:solidFill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8" name="Square"/>
          <p:cNvSpPr/>
          <p:nvPr/>
        </p:nvSpPr>
        <p:spPr>
          <a:xfrm>
            <a:off x="1422077" y="3730907"/>
            <a:ext cx="416927" cy="359682"/>
          </a:xfrm>
          <a:prstGeom prst="rect">
            <a:avLst/>
          </a:prstGeom>
          <a:solidFill>
            <a:srgbClr val="C00000"/>
          </a:solidFill>
          <a:ln w="12700" cap="flat">
            <a:solidFill>
              <a:schemeClr val="tx1"/>
            </a:solidFill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9" name="Square"/>
          <p:cNvSpPr/>
          <p:nvPr/>
        </p:nvSpPr>
        <p:spPr>
          <a:xfrm>
            <a:off x="2021041" y="3730907"/>
            <a:ext cx="416927" cy="359682"/>
          </a:xfrm>
          <a:prstGeom prst="rect">
            <a:avLst/>
          </a:prstGeom>
          <a:solidFill>
            <a:srgbClr val="C00000"/>
          </a:solidFill>
          <a:ln w="12700" cap="flat">
            <a:solidFill>
              <a:schemeClr val="tx1"/>
            </a:solidFill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0" name="Square"/>
          <p:cNvSpPr/>
          <p:nvPr/>
        </p:nvSpPr>
        <p:spPr>
          <a:xfrm>
            <a:off x="2620005" y="3730907"/>
            <a:ext cx="416927" cy="359682"/>
          </a:xfrm>
          <a:prstGeom prst="rect">
            <a:avLst/>
          </a:prstGeom>
          <a:solidFill>
            <a:srgbClr val="C00000"/>
          </a:solidFill>
          <a:ln w="12700" cap="flat">
            <a:solidFill>
              <a:schemeClr val="tx1"/>
            </a:solidFill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1" name="Square"/>
          <p:cNvSpPr/>
          <p:nvPr/>
        </p:nvSpPr>
        <p:spPr>
          <a:xfrm>
            <a:off x="3218969" y="3730907"/>
            <a:ext cx="416927" cy="359682"/>
          </a:xfrm>
          <a:prstGeom prst="rect">
            <a:avLst/>
          </a:prstGeom>
          <a:solidFill>
            <a:srgbClr val="C00000"/>
          </a:solidFill>
          <a:ln w="12700" cap="flat">
            <a:solidFill>
              <a:schemeClr val="tx1"/>
            </a:solidFill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2" name="Square"/>
          <p:cNvSpPr/>
          <p:nvPr/>
        </p:nvSpPr>
        <p:spPr>
          <a:xfrm>
            <a:off x="823113" y="4259358"/>
            <a:ext cx="416927" cy="359682"/>
          </a:xfrm>
          <a:prstGeom prst="rect">
            <a:avLst/>
          </a:prstGeom>
          <a:solidFill>
            <a:srgbClr val="C00000"/>
          </a:solidFill>
          <a:ln w="12700" cap="flat">
            <a:solidFill>
              <a:schemeClr val="tx1"/>
            </a:solidFill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3" name="Square"/>
          <p:cNvSpPr/>
          <p:nvPr/>
        </p:nvSpPr>
        <p:spPr>
          <a:xfrm>
            <a:off x="1422077" y="4259358"/>
            <a:ext cx="416927" cy="359682"/>
          </a:xfrm>
          <a:prstGeom prst="rect">
            <a:avLst/>
          </a:prstGeom>
          <a:solidFill>
            <a:srgbClr val="C00000"/>
          </a:solidFill>
          <a:ln w="12700" cap="flat">
            <a:solidFill>
              <a:schemeClr val="tx1"/>
            </a:solidFill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4" name="Square"/>
          <p:cNvSpPr/>
          <p:nvPr/>
        </p:nvSpPr>
        <p:spPr>
          <a:xfrm>
            <a:off x="2021041" y="4259358"/>
            <a:ext cx="416927" cy="359682"/>
          </a:xfrm>
          <a:prstGeom prst="rect">
            <a:avLst/>
          </a:prstGeom>
          <a:solidFill>
            <a:srgbClr val="C00000"/>
          </a:solidFill>
          <a:ln w="12700" cap="flat">
            <a:solidFill>
              <a:schemeClr val="tx1"/>
            </a:solidFill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5" name="Square"/>
          <p:cNvSpPr/>
          <p:nvPr/>
        </p:nvSpPr>
        <p:spPr>
          <a:xfrm>
            <a:off x="2620005" y="4259358"/>
            <a:ext cx="416927" cy="359682"/>
          </a:xfrm>
          <a:prstGeom prst="rect">
            <a:avLst/>
          </a:prstGeom>
          <a:solidFill>
            <a:srgbClr val="C00000"/>
          </a:solidFill>
          <a:ln w="12700" cap="flat">
            <a:solidFill>
              <a:schemeClr val="tx1"/>
            </a:solidFill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" name="Square"/>
          <p:cNvSpPr/>
          <p:nvPr/>
        </p:nvSpPr>
        <p:spPr>
          <a:xfrm>
            <a:off x="3218969" y="4259358"/>
            <a:ext cx="416927" cy="359682"/>
          </a:xfrm>
          <a:prstGeom prst="rect">
            <a:avLst/>
          </a:prstGeom>
          <a:solidFill>
            <a:srgbClr val="C00000"/>
          </a:solidFill>
          <a:ln w="12700" cap="flat">
            <a:solidFill>
              <a:schemeClr val="tx1"/>
            </a:solidFill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7" name="Square"/>
          <p:cNvSpPr/>
          <p:nvPr/>
        </p:nvSpPr>
        <p:spPr>
          <a:xfrm>
            <a:off x="823113" y="4786654"/>
            <a:ext cx="416927" cy="359682"/>
          </a:xfrm>
          <a:prstGeom prst="rect">
            <a:avLst/>
          </a:prstGeom>
          <a:solidFill>
            <a:srgbClr val="FFC000"/>
          </a:solidFill>
          <a:ln w="12700" cap="flat">
            <a:solidFill>
              <a:schemeClr val="tx1"/>
            </a:solidFill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8" name="Square"/>
          <p:cNvSpPr/>
          <p:nvPr/>
        </p:nvSpPr>
        <p:spPr>
          <a:xfrm>
            <a:off x="1422077" y="4786654"/>
            <a:ext cx="416927" cy="359682"/>
          </a:xfrm>
          <a:prstGeom prst="rect">
            <a:avLst/>
          </a:prstGeom>
          <a:solidFill>
            <a:srgbClr val="FFC000"/>
          </a:solidFill>
          <a:ln w="12700" cap="flat">
            <a:solidFill>
              <a:schemeClr val="tx1"/>
            </a:solidFill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9" name="Square"/>
          <p:cNvSpPr/>
          <p:nvPr/>
        </p:nvSpPr>
        <p:spPr>
          <a:xfrm>
            <a:off x="2021041" y="4786654"/>
            <a:ext cx="416927" cy="359682"/>
          </a:xfrm>
          <a:prstGeom prst="rect">
            <a:avLst/>
          </a:prstGeom>
          <a:solidFill>
            <a:srgbClr val="FFC000"/>
          </a:solidFill>
          <a:ln w="12700" cap="flat">
            <a:solidFill>
              <a:schemeClr val="tx1"/>
            </a:solidFill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0" name="Square"/>
          <p:cNvSpPr/>
          <p:nvPr/>
        </p:nvSpPr>
        <p:spPr>
          <a:xfrm>
            <a:off x="2620005" y="4786654"/>
            <a:ext cx="416927" cy="359682"/>
          </a:xfrm>
          <a:prstGeom prst="rect">
            <a:avLst/>
          </a:prstGeom>
          <a:solidFill>
            <a:srgbClr val="FFC000"/>
          </a:solidFill>
          <a:ln w="12700" cap="flat">
            <a:solidFill>
              <a:schemeClr val="tx1"/>
            </a:solidFill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1" name="Square"/>
          <p:cNvSpPr/>
          <p:nvPr/>
        </p:nvSpPr>
        <p:spPr>
          <a:xfrm>
            <a:off x="3218969" y="4786654"/>
            <a:ext cx="416927" cy="359682"/>
          </a:xfrm>
          <a:prstGeom prst="rect">
            <a:avLst/>
          </a:prstGeom>
          <a:solidFill>
            <a:srgbClr val="FFC000"/>
          </a:solidFill>
          <a:ln w="12700" cap="flat">
            <a:solidFill>
              <a:schemeClr val="tx1"/>
            </a:solidFill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2" name="Square"/>
          <p:cNvSpPr/>
          <p:nvPr/>
        </p:nvSpPr>
        <p:spPr>
          <a:xfrm>
            <a:off x="823113" y="5313949"/>
            <a:ext cx="416927" cy="359682"/>
          </a:xfrm>
          <a:prstGeom prst="rect">
            <a:avLst/>
          </a:prstGeom>
          <a:solidFill>
            <a:srgbClr val="FFC000"/>
          </a:solidFill>
          <a:ln w="12700" cap="flat">
            <a:solidFill>
              <a:schemeClr val="tx1"/>
            </a:solidFill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3" name="Square"/>
          <p:cNvSpPr/>
          <p:nvPr/>
        </p:nvSpPr>
        <p:spPr>
          <a:xfrm>
            <a:off x="1422077" y="5313949"/>
            <a:ext cx="416927" cy="359682"/>
          </a:xfrm>
          <a:prstGeom prst="rect">
            <a:avLst/>
          </a:prstGeom>
          <a:solidFill>
            <a:srgbClr val="FFC000"/>
          </a:solidFill>
          <a:ln w="12700" cap="flat">
            <a:solidFill>
              <a:schemeClr val="tx1"/>
            </a:solidFill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4" name="Square"/>
          <p:cNvSpPr/>
          <p:nvPr/>
        </p:nvSpPr>
        <p:spPr>
          <a:xfrm>
            <a:off x="2021041" y="5313949"/>
            <a:ext cx="416927" cy="359682"/>
          </a:xfrm>
          <a:prstGeom prst="rect">
            <a:avLst/>
          </a:prstGeom>
          <a:solidFill>
            <a:srgbClr val="FFC000"/>
          </a:solidFill>
          <a:ln w="12700" cap="flat">
            <a:solidFill>
              <a:schemeClr val="tx1"/>
            </a:solidFill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5" name="Square"/>
          <p:cNvSpPr/>
          <p:nvPr/>
        </p:nvSpPr>
        <p:spPr>
          <a:xfrm>
            <a:off x="2620005" y="5313949"/>
            <a:ext cx="416927" cy="359682"/>
          </a:xfrm>
          <a:prstGeom prst="rect">
            <a:avLst/>
          </a:prstGeom>
          <a:solidFill>
            <a:srgbClr val="FFC000"/>
          </a:solidFill>
          <a:ln w="12700" cap="flat">
            <a:solidFill>
              <a:schemeClr val="tx1"/>
            </a:solidFill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6" name="Square"/>
          <p:cNvSpPr/>
          <p:nvPr/>
        </p:nvSpPr>
        <p:spPr>
          <a:xfrm>
            <a:off x="3218969" y="5313949"/>
            <a:ext cx="416927" cy="359682"/>
          </a:xfrm>
          <a:prstGeom prst="rect">
            <a:avLst/>
          </a:prstGeom>
          <a:solidFill>
            <a:srgbClr val="FFC000"/>
          </a:solidFill>
          <a:ln w="12700" cap="flat">
            <a:solidFill>
              <a:schemeClr val="tx1"/>
            </a:solidFill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7" name="矩形 26"/>
          <p:cNvSpPr/>
          <p:nvPr/>
        </p:nvSpPr>
        <p:spPr>
          <a:xfrm>
            <a:off x="204143" y="5805264"/>
            <a:ext cx="3431753" cy="43204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err="1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NoC&amp;LLC&amp;DRAM</a:t>
            </a:r>
            <a:endParaRPr lang="zh-CN" altLang="en-US" sz="2400" dirty="0">
              <a:solidFill>
                <a:schemeClr val="tx1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28" name="Square"/>
          <p:cNvSpPr/>
          <p:nvPr/>
        </p:nvSpPr>
        <p:spPr>
          <a:xfrm>
            <a:off x="204143" y="3730907"/>
            <a:ext cx="416927" cy="359682"/>
          </a:xfrm>
          <a:prstGeom prst="rect">
            <a:avLst/>
          </a:prstGeom>
          <a:solidFill>
            <a:srgbClr val="C00000"/>
          </a:solidFill>
          <a:ln w="12700" cap="flat">
            <a:solidFill>
              <a:schemeClr val="tx1"/>
            </a:solidFill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9" name="Square"/>
          <p:cNvSpPr/>
          <p:nvPr/>
        </p:nvSpPr>
        <p:spPr>
          <a:xfrm>
            <a:off x="204143" y="4259358"/>
            <a:ext cx="416927" cy="359682"/>
          </a:xfrm>
          <a:prstGeom prst="rect">
            <a:avLst/>
          </a:prstGeom>
          <a:solidFill>
            <a:srgbClr val="C00000"/>
          </a:solidFill>
          <a:ln w="12700" cap="flat">
            <a:solidFill>
              <a:schemeClr val="tx1"/>
            </a:solidFill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0" name="Square"/>
          <p:cNvSpPr/>
          <p:nvPr/>
        </p:nvSpPr>
        <p:spPr>
          <a:xfrm>
            <a:off x="204143" y="4786654"/>
            <a:ext cx="416927" cy="359682"/>
          </a:xfrm>
          <a:prstGeom prst="rect">
            <a:avLst/>
          </a:prstGeom>
          <a:solidFill>
            <a:srgbClr val="FFC000"/>
          </a:solidFill>
          <a:ln w="12700" cap="flat">
            <a:solidFill>
              <a:schemeClr val="tx1"/>
            </a:solidFill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1" name="Square"/>
          <p:cNvSpPr/>
          <p:nvPr/>
        </p:nvSpPr>
        <p:spPr>
          <a:xfrm>
            <a:off x="204143" y="5313949"/>
            <a:ext cx="416927" cy="359682"/>
          </a:xfrm>
          <a:prstGeom prst="rect">
            <a:avLst/>
          </a:prstGeom>
          <a:solidFill>
            <a:srgbClr val="FFC000"/>
          </a:solidFill>
          <a:ln w="12700" cap="flat">
            <a:solidFill>
              <a:schemeClr val="tx1"/>
            </a:solidFill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2" name="矩形 31"/>
          <p:cNvSpPr/>
          <p:nvPr/>
        </p:nvSpPr>
        <p:spPr>
          <a:xfrm>
            <a:off x="35496" y="2636912"/>
            <a:ext cx="8669361" cy="2246769"/>
          </a:xfrm>
          <a:prstGeom prst="rect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endParaRPr lang="en-US" altLang="zh-CN" sz="2800" b="1" dirty="0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  <a:p>
            <a:r>
              <a:rPr lang="en-US" altLang="zh-CN" sz="2800" b="1" dirty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Key message </a:t>
            </a:r>
            <a:r>
              <a:rPr lang="en-US" altLang="zh-CN" sz="2800" dirty="0">
                <a:latin typeface="Arial Unicode MS" pitchFamily="34" charset="-122"/>
                <a:ea typeface="Arial Unicode MS" pitchFamily="34" charset="-122"/>
                <a:cs typeface="Arial Unicode MS" pitchFamily="34" charset="-122"/>
                <a:sym typeface="Wingdings" pitchFamily="2" charset="2"/>
              </a:rPr>
              <a:t> </a:t>
            </a:r>
            <a:r>
              <a:rPr lang="en-US" altLang="zh-CN" sz="2800" dirty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Opportunities to save power</a:t>
            </a:r>
          </a:p>
          <a:p>
            <a:endParaRPr lang="en-US" altLang="zh-CN" sz="2800" dirty="0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  <a:p>
            <a:r>
              <a:rPr lang="en-US" altLang="zh-CN" sz="2800" b="1" dirty="0">
                <a:latin typeface="Arial Unicode MS" pitchFamily="34" charset="-122"/>
                <a:ea typeface="Arial Unicode MS" pitchFamily="34" charset="-122"/>
                <a:cs typeface="Arial Unicode MS" pitchFamily="34" charset="-122"/>
                <a:sym typeface="Wingdings" pitchFamily="2" charset="2"/>
              </a:rPr>
              <a:t>Insight </a:t>
            </a:r>
            <a:r>
              <a:rPr lang="en-US" altLang="zh-CN" sz="2800" dirty="0">
                <a:latin typeface="Arial Unicode MS" pitchFamily="34" charset="-122"/>
                <a:ea typeface="Arial Unicode MS" pitchFamily="34" charset="-122"/>
                <a:cs typeface="Arial Unicode MS" pitchFamily="34" charset="-122"/>
                <a:sym typeface="Wingdings" pitchFamily="2" charset="2"/>
              </a:rPr>
              <a:t> Allocate less SMs to memory-intensive app</a:t>
            </a:r>
          </a:p>
          <a:p>
            <a:endParaRPr lang="zh-CN" altLang="en-US" sz="2800" dirty="0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10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mph" presetSubtype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indefinite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bg1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5" dur="indefinite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indefinite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bg1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9" dur="indefinite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indefinite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mph" presetSubtype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indefinite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bg1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7" dur="indefinite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indefinite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bg1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1" dur="indefinite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" dur="indefinite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mph" presetSubtype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indefinite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bg1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9" dur="indefinite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0" dur="indefinite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indefinite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bg1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43" dur="indefinite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4" dur="indefinite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mph" presetSubtype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bg1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51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2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indefinite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bg1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55" dur="indefinite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6" dur="indefinite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chart seriesIdx="-4" categoryIdx="4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mph" presetSubtype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indefinit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bg1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63" dur="indefinit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4" dur="indefinit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indefinite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bg1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67" dur="indefinite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8" dur="indefinite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chart seriesIdx="-4" categoryIdx="5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mph" presetSubtype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indefinite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bg1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5" dur="indefinite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6" dur="indefinite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indefinite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bg1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9" dur="indefinite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0" dur="indefinite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chart seriesIdx="-4" categoryIdx="6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mph" presetSubtype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bg1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7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8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indefinite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bg1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91" dur="indefinite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2" dur="indefinite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chart seriesIdx="-4" categoryIdx="7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mph" presetSubtype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bg1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99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0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indefinite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bg1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03" dur="indefinite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4" dur="indefinite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chart seriesIdx="-4" categoryIdx="8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mph" presetSubtype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bg1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11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2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indefinite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bg1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15" dur="indefinite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6" dur="indefinite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chart seriesIdx="-4" categoryIdx="9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mph" presetSubtype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bg1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23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4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indefinite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bg1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27" dur="indefinite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8" dur="indefinite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chart seriesIdx="-4" categoryIdx="1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mph" presetSubtype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bg1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35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6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indefinite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bg1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39" dur="indefinite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0" dur="indefinite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chart seriesIdx="-4" categoryIdx="1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 uiExpand="1">
        <p:bldSub>
          <a:bldChart bld="category"/>
        </p:bldSub>
      </p:bldGraphic>
      <p:bldP spid="32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C00000"/>
                </a:solidFill>
              </a:rPr>
              <a:t>Classification-Driven Search</a:t>
            </a:r>
            <a:endParaRPr lang="zh-CN" altLang="en-US" dirty="0">
              <a:solidFill>
                <a:srgbClr val="C00000"/>
              </a:solidFill>
            </a:endParaRPr>
          </a:p>
        </p:txBody>
      </p:sp>
      <p:cxnSp>
        <p:nvCxnSpPr>
          <p:cNvPr id="5" name="直接箭头连接符 4"/>
          <p:cNvCxnSpPr/>
          <p:nvPr/>
        </p:nvCxnSpPr>
        <p:spPr>
          <a:xfrm>
            <a:off x="4355976" y="2348880"/>
            <a:ext cx="0" cy="864096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2960993" y="1589891"/>
            <a:ext cx="31951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Workloads executing </a:t>
            </a:r>
          </a:p>
          <a:p>
            <a:pPr algn="ctr"/>
            <a:r>
              <a:rPr lang="en-US" sz="2400" dirty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on GPUs</a:t>
            </a:r>
          </a:p>
        </p:txBody>
      </p:sp>
      <p:cxnSp>
        <p:nvCxnSpPr>
          <p:cNvPr id="8" name="直接箭头连接符 7"/>
          <p:cNvCxnSpPr/>
          <p:nvPr/>
        </p:nvCxnSpPr>
        <p:spPr>
          <a:xfrm flipH="1">
            <a:off x="3563888" y="3212976"/>
            <a:ext cx="792088" cy="72008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/>
          <p:cNvCxnSpPr/>
          <p:nvPr/>
        </p:nvCxnSpPr>
        <p:spPr>
          <a:xfrm>
            <a:off x="4355976" y="3212976"/>
            <a:ext cx="936104" cy="72008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185129" y="2564904"/>
            <a:ext cx="31951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C00000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Classification model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051720" y="3861048"/>
            <a:ext cx="24030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Heterogeneous workloads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617177" y="3861048"/>
            <a:ext cx="24030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Homogeneous workloads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142447" y="4653136"/>
            <a:ext cx="19893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C000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Performance mode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796136" y="4653136"/>
            <a:ext cx="12241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70C0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Power</a:t>
            </a:r>
          </a:p>
          <a:p>
            <a:pPr algn="ctr"/>
            <a:r>
              <a:rPr lang="en-US" sz="2400" b="1" dirty="0">
                <a:solidFill>
                  <a:srgbClr val="0070C0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mode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115618" y="5545469"/>
            <a:ext cx="35283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Effective SM partition to improve performance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574966" y="5550082"/>
            <a:ext cx="33843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Effective SM partition to save power</a:t>
            </a:r>
          </a:p>
        </p:txBody>
      </p:sp>
      <p:cxnSp>
        <p:nvCxnSpPr>
          <p:cNvPr id="17" name="直接箭头连接符 4">
            <a:extLst>
              <a:ext uri="{FF2B5EF4-FFF2-40B4-BE49-F238E27FC236}">
                <a16:creationId xmlns="" xmlns:a16="http://schemas.microsoft.com/office/drawing/2014/main" id="{F986BD13-9DF2-0046-8D42-92FBFEC6C741}"/>
              </a:ext>
            </a:extLst>
          </p:cNvPr>
          <p:cNvCxnSpPr/>
          <p:nvPr/>
        </p:nvCxnSpPr>
        <p:spPr>
          <a:xfrm>
            <a:off x="3203848" y="4653136"/>
            <a:ext cx="0" cy="864096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4">
            <a:extLst>
              <a:ext uri="{FF2B5EF4-FFF2-40B4-BE49-F238E27FC236}">
                <a16:creationId xmlns="" xmlns:a16="http://schemas.microsoft.com/office/drawing/2014/main" id="{92D5633E-01F3-C542-A17D-939372DE7EA2}"/>
              </a:ext>
            </a:extLst>
          </p:cNvPr>
          <p:cNvCxnSpPr/>
          <p:nvPr/>
        </p:nvCxnSpPr>
        <p:spPr>
          <a:xfrm>
            <a:off x="5652120" y="4653136"/>
            <a:ext cx="0" cy="864096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5765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3" grpId="0"/>
      <p:bldP spid="14" grpId="0"/>
      <p:bldP spid="15" grpId="0"/>
      <p:bldP spid="21" grpId="0"/>
      <p:bldP spid="22" grpId="0"/>
      <p:bldP spid="23" grpId="0"/>
      <p:bldP spid="2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solidFill>
                  <a:srgbClr val="C00000"/>
                </a:solidFill>
              </a:rPr>
              <a:t>Parallel Computing on GPUs</a:t>
            </a:r>
            <a:endParaRPr lang="zh-CN" altLang="en-US" sz="4000" dirty="0">
              <a:solidFill>
                <a:srgbClr val="C0000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9011344" cy="4525963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An array of N elements. Increment each element.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5</a:t>
            </a:fld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827584" y="2348880"/>
            <a:ext cx="504056" cy="36004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12</a:t>
            </a:r>
            <a:endParaRPr lang="zh-CN" altLang="en-US" dirty="0">
              <a:solidFill>
                <a:schemeClr val="tx1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331640" y="2348880"/>
            <a:ext cx="504056" cy="36004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1</a:t>
            </a:r>
            <a:endParaRPr lang="zh-CN" altLang="en-US" dirty="0">
              <a:solidFill>
                <a:schemeClr val="tx1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835696" y="2348880"/>
            <a:ext cx="504056" cy="36004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11</a:t>
            </a:r>
            <a:endParaRPr lang="zh-CN" altLang="en-US" dirty="0">
              <a:solidFill>
                <a:schemeClr val="tx1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339752" y="2348880"/>
            <a:ext cx="504056" cy="36004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16</a:t>
            </a:r>
            <a:endParaRPr lang="zh-CN" altLang="en-US" dirty="0">
              <a:solidFill>
                <a:schemeClr val="tx1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843808" y="2348880"/>
            <a:ext cx="504056" cy="36004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6</a:t>
            </a:r>
            <a:endParaRPr lang="zh-CN" altLang="en-US" dirty="0">
              <a:solidFill>
                <a:schemeClr val="tx1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347864" y="2348880"/>
            <a:ext cx="504056" cy="36004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8</a:t>
            </a:r>
            <a:endParaRPr lang="zh-CN" altLang="en-US" dirty="0">
              <a:solidFill>
                <a:schemeClr val="tx1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851920" y="2348880"/>
            <a:ext cx="504056" cy="36004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9</a:t>
            </a:r>
            <a:endParaRPr lang="zh-CN" altLang="en-US" dirty="0">
              <a:solidFill>
                <a:schemeClr val="tx1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4499992" y="2123564"/>
            <a:ext cx="4475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+1</a:t>
            </a:r>
            <a:endParaRPr lang="zh-CN" altLang="en-US" dirty="0"/>
          </a:p>
        </p:txBody>
      </p:sp>
      <p:sp>
        <p:nvSpPr>
          <p:cNvPr id="16" name="矩形 15"/>
          <p:cNvSpPr/>
          <p:nvPr/>
        </p:nvSpPr>
        <p:spPr>
          <a:xfrm>
            <a:off x="5148064" y="2333375"/>
            <a:ext cx="504056" cy="36004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13</a:t>
            </a:r>
            <a:endParaRPr lang="zh-CN" altLang="en-US" dirty="0">
              <a:solidFill>
                <a:schemeClr val="tx1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5652120" y="2333375"/>
            <a:ext cx="504056" cy="36004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2</a:t>
            </a:r>
            <a:endParaRPr lang="zh-CN" altLang="en-US" dirty="0">
              <a:solidFill>
                <a:schemeClr val="tx1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6156176" y="2333375"/>
            <a:ext cx="504056" cy="36004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12</a:t>
            </a:r>
            <a:endParaRPr lang="zh-CN" altLang="en-US" dirty="0">
              <a:solidFill>
                <a:schemeClr val="tx1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6660232" y="2333375"/>
            <a:ext cx="504056" cy="36004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17</a:t>
            </a:r>
            <a:endParaRPr lang="zh-CN" altLang="en-US" dirty="0">
              <a:solidFill>
                <a:schemeClr val="tx1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7164288" y="2333375"/>
            <a:ext cx="504056" cy="36004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7</a:t>
            </a:r>
            <a:endParaRPr lang="zh-CN" altLang="en-US" dirty="0">
              <a:solidFill>
                <a:schemeClr val="tx1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7668344" y="2333375"/>
            <a:ext cx="504056" cy="36004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9</a:t>
            </a:r>
            <a:endParaRPr lang="zh-CN" altLang="en-US" dirty="0">
              <a:solidFill>
                <a:schemeClr val="tx1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8172400" y="2333375"/>
            <a:ext cx="504056" cy="36004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10</a:t>
            </a:r>
            <a:endParaRPr lang="zh-CN" altLang="en-US" dirty="0">
              <a:solidFill>
                <a:schemeClr val="tx1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cxnSp>
        <p:nvCxnSpPr>
          <p:cNvPr id="24" name="直接箭头连接符 23"/>
          <p:cNvCxnSpPr/>
          <p:nvPr/>
        </p:nvCxnSpPr>
        <p:spPr>
          <a:xfrm>
            <a:off x="4499992" y="2492896"/>
            <a:ext cx="504056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 Placeholder 3"/>
          <p:cNvSpPr txBox="1">
            <a:spLocks/>
          </p:cNvSpPr>
          <p:nvPr/>
        </p:nvSpPr>
        <p:spPr>
          <a:xfrm>
            <a:off x="755576" y="2924944"/>
            <a:ext cx="2528020" cy="639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dirty="0"/>
              <a:t>CPU program</a:t>
            </a:r>
          </a:p>
        </p:txBody>
      </p:sp>
      <p:sp>
        <p:nvSpPr>
          <p:cNvPr id="26" name="Content Placeholder 4"/>
          <p:cNvSpPr txBox="1">
            <a:spLocks/>
          </p:cNvSpPr>
          <p:nvPr/>
        </p:nvSpPr>
        <p:spPr>
          <a:xfrm>
            <a:off x="236984" y="3469580"/>
            <a:ext cx="4191000" cy="1975644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charset="0"/>
              <a:buNone/>
            </a:pPr>
            <a:r>
              <a:rPr lang="en-US" altLang="zh-CN" sz="1800" dirty="0" err="1"/>
              <a:t>increment_cpu</a:t>
            </a:r>
            <a:r>
              <a:rPr lang="en-US" altLang="zh-CN" sz="1800" dirty="0"/>
              <a:t>(float *a, float b, </a:t>
            </a:r>
            <a:r>
              <a:rPr lang="en-US" altLang="zh-CN" sz="1800" dirty="0" err="1"/>
              <a:t>int</a:t>
            </a:r>
            <a:r>
              <a:rPr lang="en-US" altLang="zh-CN" sz="1800" dirty="0"/>
              <a:t> N)</a:t>
            </a:r>
          </a:p>
          <a:p>
            <a:pPr>
              <a:buFont typeface="Arial" charset="0"/>
              <a:buNone/>
            </a:pPr>
            <a:r>
              <a:rPr lang="en-US" altLang="zh-CN" sz="1800" dirty="0"/>
              <a:t>{</a:t>
            </a:r>
          </a:p>
          <a:p>
            <a:pPr>
              <a:buFont typeface="Arial" charset="0"/>
              <a:buNone/>
            </a:pPr>
            <a:r>
              <a:rPr lang="en-US" altLang="zh-CN" sz="1800" dirty="0"/>
              <a:t> for (</a:t>
            </a:r>
            <a:r>
              <a:rPr lang="en-US" altLang="zh-CN" sz="1800" dirty="0" err="1"/>
              <a:t>int</a:t>
            </a:r>
            <a:r>
              <a:rPr lang="en-US" altLang="zh-CN" sz="1800" dirty="0"/>
              <a:t> </a:t>
            </a:r>
            <a:r>
              <a:rPr lang="en-US" altLang="zh-CN" sz="1800" dirty="0" err="1"/>
              <a:t>idx</a:t>
            </a:r>
            <a:r>
              <a:rPr lang="en-US" altLang="zh-CN" sz="1800" dirty="0"/>
              <a:t> = 0; </a:t>
            </a:r>
            <a:r>
              <a:rPr lang="en-US" altLang="zh-CN" sz="1800" dirty="0" err="1"/>
              <a:t>idx</a:t>
            </a:r>
            <a:r>
              <a:rPr lang="en-US" altLang="zh-CN" sz="1800" dirty="0"/>
              <a:t>&lt;N; </a:t>
            </a:r>
            <a:r>
              <a:rPr lang="en-US" altLang="zh-CN" sz="1800" dirty="0" err="1"/>
              <a:t>idx</a:t>
            </a:r>
            <a:r>
              <a:rPr lang="en-US" altLang="zh-CN" sz="1800" dirty="0"/>
              <a:t>++)</a:t>
            </a:r>
          </a:p>
          <a:p>
            <a:pPr>
              <a:buFont typeface="Arial" charset="0"/>
              <a:buNone/>
            </a:pPr>
            <a:r>
              <a:rPr lang="en-US" altLang="zh-CN" sz="1800" dirty="0"/>
              <a:t> a[</a:t>
            </a:r>
            <a:r>
              <a:rPr lang="en-US" altLang="zh-CN" sz="1800" dirty="0" err="1"/>
              <a:t>idx</a:t>
            </a:r>
            <a:r>
              <a:rPr lang="en-US" altLang="zh-CN" sz="1800" dirty="0"/>
              <a:t>] = a[</a:t>
            </a:r>
            <a:r>
              <a:rPr lang="en-US" altLang="zh-CN" sz="1800" dirty="0" err="1"/>
              <a:t>idx</a:t>
            </a:r>
            <a:r>
              <a:rPr lang="en-US" altLang="zh-CN" sz="1800" dirty="0"/>
              <a:t>] + 1;</a:t>
            </a:r>
          </a:p>
          <a:p>
            <a:pPr>
              <a:buFont typeface="Arial" charset="0"/>
              <a:buNone/>
            </a:pPr>
            <a:r>
              <a:rPr lang="en-US" altLang="zh-CN" sz="1800" dirty="0"/>
              <a:t>}</a:t>
            </a:r>
          </a:p>
          <a:p>
            <a:pPr>
              <a:buFont typeface="Arial" charset="0"/>
              <a:buNone/>
            </a:pPr>
            <a:endParaRPr lang="en-US" altLang="zh-CN" sz="1800" dirty="0"/>
          </a:p>
        </p:txBody>
      </p:sp>
      <p:sp>
        <p:nvSpPr>
          <p:cNvPr id="27" name="Text Placeholder 5"/>
          <p:cNvSpPr txBox="1">
            <a:spLocks/>
          </p:cNvSpPr>
          <p:nvPr/>
        </p:nvSpPr>
        <p:spPr>
          <a:xfrm>
            <a:off x="5246824" y="2924944"/>
            <a:ext cx="2520280" cy="63976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dirty="0"/>
              <a:t>GPU kernel</a:t>
            </a:r>
          </a:p>
        </p:txBody>
      </p:sp>
      <p:sp>
        <p:nvSpPr>
          <p:cNvPr id="28" name="Content Placeholder 6"/>
          <p:cNvSpPr txBox="1">
            <a:spLocks/>
          </p:cNvSpPr>
          <p:nvPr/>
        </p:nvSpPr>
        <p:spPr>
          <a:xfrm>
            <a:off x="4067944" y="3429001"/>
            <a:ext cx="5029200" cy="180020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charset="0"/>
              <a:buNone/>
            </a:pPr>
            <a:r>
              <a:rPr lang="en-US" altLang="zh-CN" sz="1800" dirty="0"/>
              <a:t>__global__ </a:t>
            </a:r>
            <a:r>
              <a:rPr lang="en-US" altLang="zh-CN" sz="1800" dirty="0" err="1"/>
              <a:t>increment_gpu</a:t>
            </a:r>
            <a:r>
              <a:rPr lang="en-US" altLang="zh-CN" sz="1800" dirty="0"/>
              <a:t>(float *a, float b, </a:t>
            </a:r>
            <a:r>
              <a:rPr lang="en-US" altLang="zh-CN" sz="1800" dirty="0" err="1"/>
              <a:t>int</a:t>
            </a:r>
            <a:r>
              <a:rPr lang="en-US" altLang="zh-CN" sz="1800" dirty="0"/>
              <a:t> N)</a:t>
            </a:r>
          </a:p>
          <a:p>
            <a:pPr>
              <a:buFont typeface="Arial" charset="0"/>
              <a:buNone/>
            </a:pPr>
            <a:r>
              <a:rPr lang="en-US" altLang="zh-CN" sz="1800" dirty="0"/>
              <a:t> {         </a:t>
            </a:r>
          </a:p>
          <a:p>
            <a:pPr>
              <a:buFont typeface="Arial" charset="0"/>
              <a:buNone/>
            </a:pPr>
            <a:r>
              <a:rPr lang="en-US" altLang="zh-CN" sz="1800" dirty="0"/>
              <a:t>      </a:t>
            </a:r>
            <a:r>
              <a:rPr lang="en-US" altLang="zh-CN" sz="1800" dirty="0" err="1"/>
              <a:t>int</a:t>
            </a:r>
            <a:r>
              <a:rPr lang="en-US" altLang="zh-CN" sz="1800" dirty="0"/>
              <a:t> </a:t>
            </a:r>
            <a:r>
              <a:rPr lang="en-US" altLang="zh-CN" sz="1800" dirty="0" err="1"/>
              <a:t>idx</a:t>
            </a:r>
            <a:r>
              <a:rPr lang="en-US" altLang="zh-CN" sz="1800" dirty="0"/>
              <a:t> = </a:t>
            </a:r>
            <a:r>
              <a:rPr lang="en-US" altLang="zh-CN" sz="1800" dirty="0" err="1"/>
              <a:t>blockIdx.x</a:t>
            </a:r>
            <a:r>
              <a:rPr lang="en-US" altLang="zh-CN" sz="1800" dirty="0"/>
              <a:t> * </a:t>
            </a:r>
            <a:r>
              <a:rPr lang="en-US" altLang="zh-CN" sz="1800" dirty="0" err="1"/>
              <a:t>blockDim.x</a:t>
            </a:r>
            <a:r>
              <a:rPr lang="en-US" altLang="zh-CN" sz="1800" dirty="0"/>
              <a:t> + </a:t>
            </a:r>
            <a:r>
              <a:rPr lang="en-US" altLang="zh-CN" sz="1800" dirty="0" err="1"/>
              <a:t>threadIdx.x</a:t>
            </a:r>
            <a:r>
              <a:rPr lang="en-US" altLang="zh-CN" sz="1800" dirty="0"/>
              <a:t>;         if( </a:t>
            </a:r>
            <a:r>
              <a:rPr lang="en-US" altLang="zh-CN" sz="1800" dirty="0" err="1"/>
              <a:t>idx</a:t>
            </a:r>
            <a:r>
              <a:rPr lang="en-US" altLang="zh-CN" sz="1800" dirty="0"/>
              <a:t> &lt; N)   a[</a:t>
            </a:r>
            <a:r>
              <a:rPr lang="en-US" altLang="zh-CN" sz="1800" dirty="0" err="1"/>
              <a:t>idx</a:t>
            </a:r>
            <a:r>
              <a:rPr lang="en-US" altLang="zh-CN" sz="1800" dirty="0"/>
              <a:t>] = a[</a:t>
            </a:r>
            <a:r>
              <a:rPr lang="en-US" altLang="zh-CN" sz="1800" dirty="0" err="1"/>
              <a:t>idx</a:t>
            </a:r>
            <a:r>
              <a:rPr lang="en-US" altLang="zh-CN" sz="1800" dirty="0"/>
              <a:t>] + 1; </a:t>
            </a:r>
          </a:p>
          <a:p>
            <a:pPr>
              <a:buFont typeface="Arial" charset="0"/>
              <a:buNone/>
            </a:pPr>
            <a:r>
              <a:rPr lang="en-US" altLang="zh-CN" sz="1800" dirty="0"/>
              <a:t>} </a:t>
            </a:r>
          </a:p>
        </p:txBody>
      </p:sp>
      <p:grpSp>
        <p:nvGrpSpPr>
          <p:cNvPr id="89" name="组合 88"/>
          <p:cNvGrpSpPr/>
          <p:nvPr/>
        </p:nvGrpSpPr>
        <p:grpSpPr>
          <a:xfrm>
            <a:off x="185056" y="5517232"/>
            <a:ext cx="3522848" cy="360040"/>
            <a:chOff x="185056" y="5517232"/>
            <a:chExt cx="3522848" cy="360040"/>
          </a:xfrm>
          <a:solidFill>
            <a:srgbClr val="92D050"/>
          </a:solidFill>
        </p:grpSpPr>
        <p:sp>
          <p:nvSpPr>
            <p:cNvPr id="29" name="矩形 28"/>
            <p:cNvSpPr/>
            <p:nvPr/>
          </p:nvSpPr>
          <p:spPr>
            <a:xfrm>
              <a:off x="185056" y="5517232"/>
              <a:ext cx="504056" cy="36004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rPr>
                <a:t>12</a:t>
              </a:r>
              <a:endParaRPr lang="zh-CN" altLang="en-US" dirty="0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endParaRPr>
            </a:p>
          </p:txBody>
        </p:sp>
        <p:sp>
          <p:nvSpPr>
            <p:cNvPr id="30" name="矩形 29"/>
            <p:cNvSpPr/>
            <p:nvPr/>
          </p:nvSpPr>
          <p:spPr>
            <a:xfrm>
              <a:off x="689112" y="5517232"/>
              <a:ext cx="504056" cy="36004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rPr>
                <a:t>1</a:t>
              </a:r>
              <a:endParaRPr lang="zh-CN" altLang="en-US" dirty="0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endParaRPr>
            </a:p>
          </p:txBody>
        </p:sp>
        <p:sp>
          <p:nvSpPr>
            <p:cNvPr id="31" name="矩形 30"/>
            <p:cNvSpPr/>
            <p:nvPr/>
          </p:nvSpPr>
          <p:spPr>
            <a:xfrm>
              <a:off x="1193168" y="5517232"/>
              <a:ext cx="504056" cy="36004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rPr>
                <a:t>11</a:t>
              </a:r>
              <a:endParaRPr lang="zh-CN" altLang="en-US" dirty="0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1697224" y="5517232"/>
              <a:ext cx="504056" cy="36004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rPr>
                <a:t>16</a:t>
              </a:r>
              <a:endParaRPr lang="zh-CN" altLang="en-US" dirty="0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2201280" y="5517232"/>
              <a:ext cx="504056" cy="36004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rPr>
                <a:t>6</a:t>
              </a:r>
              <a:endParaRPr lang="zh-CN" altLang="en-US" dirty="0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endParaRPr>
            </a:p>
          </p:txBody>
        </p:sp>
        <p:sp>
          <p:nvSpPr>
            <p:cNvPr id="34" name="矩形 33"/>
            <p:cNvSpPr/>
            <p:nvPr/>
          </p:nvSpPr>
          <p:spPr>
            <a:xfrm>
              <a:off x="2699792" y="5517232"/>
              <a:ext cx="504056" cy="36004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rPr>
                <a:t>8</a:t>
              </a:r>
              <a:endParaRPr lang="zh-CN" altLang="en-US" dirty="0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endParaRPr>
            </a:p>
          </p:txBody>
        </p:sp>
        <p:sp>
          <p:nvSpPr>
            <p:cNvPr id="35" name="矩形 34"/>
            <p:cNvSpPr/>
            <p:nvPr/>
          </p:nvSpPr>
          <p:spPr>
            <a:xfrm>
              <a:off x="3203848" y="5517232"/>
              <a:ext cx="504056" cy="36004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rPr>
                <a:t>9</a:t>
              </a:r>
              <a:endParaRPr lang="zh-CN" altLang="en-US" dirty="0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endParaRPr>
            </a:p>
          </p:txBody>
        </p:sp>
      </p:grpSp>
      <p:sp>
        <p:nvSpPr>
          <p:cNvPr id="15" name="椭圆 14"/>
          <p:cNvSpPr/>
          <p:nvPr/>
        </p:nvSpPr>
        <p:spPr>
          <a:xfrm>
            <a:off x="168424" y="4077072"/>
            <a:ext cx="3107432" cy="432048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3" name="组合 22"/>
          <p:cNvGrpSpPr/>
          <p:nvPr/>
        </p:nvGrpSpPr>
        <p:grpSpPr>
          <a:xfrm>
            <a:off x="35496" y="5939988"/>
            <a:ext cx="864096" cy="666656"/>
            <a:chOff x="35496" y="5939988"/>
            <a:chExt cx="864096" cy="666656"/>
          </a:xfrm>
        </p:grpSpPr>
        <p:cxnSp>
          <p:nvCxnSpPr>
            <p:cNvPr id="36" name="直接箭头连接符 35"/>
            <p:cNvCxnSpPr/>
            <p:nvPr/>
          </p:nvCxnSpPr>
          <p:spPr>
            <a:xfrm>
              <a:off x="467544" y="5949280"/>
              <a:ext cx="0" cy="36004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矩形 36"/>
            <p:cNvSpPr/>
            <p:nvPr/>
          </p:nvSpPr>
          <p:spPr>
            <a:xfrm>
              <a:off x="35496" y="6237312"/>
              <a:ext cx="86409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dirty="0" err="1"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rPr>
                <a:t>thrd</a:t>
              </a:r>
              <a:endParaRPr lang="zh-CN" altLang="en-US" dirty="0"/>
            </a:p>
          </p:txBody>
        </p:sp>
        <p:sp>
          <p:nvSpPr>
            <p:cNvPr id="40" name="矩形 39"/>
            <p:cNvSpPr/>
            <p:nvPr/>
          </p:nvSpPr>
          <p:spPr>
            <a:xfrm>
              <a:off x="35496" y="5939988"/>
              <a:ext cx="44755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rPr>
                <a:t>+1</a:t>
              </a:r>
              <a:endParaRPr lang="zh-CN" altLang="en-US" dirty="0"/>
            </a:p>
          </p:txBody>
        </p:sp>
      </p:grpSp>
      <p:grpSp>
        <p:nvGrpSpPr>
          <p:cNvPr id="65" name="组合 64"/>
          <p:cNvGrpSpPr/>
          <p:nvPr/>
        </p:nvGrpSpPr>
        <p:grpSpPr>
          <a:xfrm>
            <a:off x="467544" y="5949280"/>
            <a:ext cx="864096" cy="666656"/>
            <a:chOff x="35496" y="5939988"/>
            <a:chExt cx="864096" cy="666656"/>
          </a:xfrm>
        </p:grpSpPr>
        <p:cxnSp>
          <p:nvCxnSpPr>
            <p:cNvPr id="66" name="直接箭头连接符 65"/>
            <p:cNvCxnSpPr/>
            <p:nvPr/>
          </p:nvCxnSpPr>
          <p:spPr>
            <a:xfrm>
              <a:off x="467544" y="5949280"/>
              <a:ext cx="0" cy="36004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矩形 66"/>
            <p:cNvSpPr/>
            <p:nvPr/>
          </p:nvSpPr>
          <p:spPr>
            <a:xfrm>
              <a:off x="35496" y="6237312"/>
              <a:ext cx="86409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dirty="0" err="1"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rPr>
                <a:t>thrd</a:t>
              </a:r>
              <a:endParaRPr lang="zh-CN" altLang="en-US" dirty="0"/>
            </a:p>
          </p:txBody>
        </p:sp>
        <p:sp>
          <p:nvSpPr>
            <p:cNvPr id="68" name="矩形 67"/>
            <p:cNvSpPr/>
            <p:nvPr/>
          </p:nvSpPr>
          <p:spPr>
            <a:xfrm>
              <a:off x="35496" y="5939988"/>
              <a:ext cx="44755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rPr>
                <a:t>+1</a:t>
              </a:r>
              <a:endParaRPr lang="zh-CN" altLang="en-US" dirty="0"/>
            </a:p>
          </p:txBody>
        </p:sp>
      </p:grpSp>
      <p:grpSp>
        <p:nvGrpSpPr>
          <p:cNvPr id="69" name="组合 68"/>
          <p:cNvGrpSpPr/>
          <p:nvPr/>
        </p:nvGrpSpPr>
        <p:grpSpPr>
          <a:xfrm>
            <a:off x="971600" y="5949280"/>
            <a:ext cx="864096" cy="666656"/>
            <a:chOff x="35496" y="5939988"/>
            <a:chExt cx="864096" cy="666656"/>
          </a:xfrm>
        </p:grpSpPr>
        <p:cxnSp>
          <p:nvCxnSpPr>
            <p:cNvPr id="70" name="直接箭头连接符 69"/>
            <p:cNvCxnSpPr/>
            <p:nvPr/>
          </p:nvCxnSpPr>
          <p:spPr>
            <a:xfrm>
              <a:off x="467544" y="5949280"/>
              <a:ext cx="0" cy="36004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矩形 70"/>
            <p:cNvSpPr/>
            <p:nvPr/>
          </p:nvSpPr>
          <p:spPr>
            <a:xfrm>
              <a:off x="35496" y="6237312"/>
              <a:ext cx="86409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dirty="0" err="1"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rPr>
                <a:t>thrd</a:t>
              </a:r>
              <a:endParaRPr lang="zh-CN" altLang="en-US" dirty="0"/>
            </a:p>
          </p:txBody>
        </p:sp>
        <p:sp>
          <p:nvSpPr>
            <p:cNvPr id="72" name="矩形 71"/>
            <p:cNvSpPr/>
            <p:nvPr/>
          </p:nvSpPr>
          <p:spPr>
            <a:xfrm>
              <a:off x="35496" y="5939988"/>
              <a:ext cx="44755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rPr>
                <a:t>+1</a:t>
              </a:r>
              <a:endParaRPr lang="zh-CN" altLang="en-US" dirty="0"/>
            </a:p>
          </p:txBody>
        </p:sp>
      </p:grpSp>
      <p:grpSp>
        <p:nvGrpSpPr>
          <p:cNvPr id="73" name="组合 72"/>
          <p:cNvGrpSpPr/>
          <p:nvPr/>
        </p:nvGrpSpPr>
        <p:grpSpPr>
          <a:xfrm>
            <a:off x="1475656" y="5949280"/>
            <a:ext cx="864096" cy="666656"/>
            <a:chOff x="35496" y="5939988"/>
            <a:chExt cx="864096" cy="666656"/>
          </a:xfrm>
        </p:grpSpPr>
        <p:cxnSp>
          <p:nvCxnSpPr>
            <p:cNvPr id="74" name="直接箭头连接符 73"/>
            <p:cNvCxnSpPr/>
            <p:nvPr/>
          </p:nvCxnSpPr>
          <p:spPr>
            <a:xfrm>
              <a:off x="467544" y="5949280"/>
              <a:ext cx="0" cy="36004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矩形 74"/>
            <p:cNvSpPr/>
            <p:nvPr/>
          </p:nvSpPr>
          <p:spPr>
            <a:xfrm>
              <a:off x="35496" y="6237312"/>
              <a:ext cx="86409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dirty="0" err="1"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rPr>
                <a:t>thrd</a:t>
              </a:r>
              <a:endParaRPr lang="zh-CN" altLang="en-US" dirty="0"/>
            </a:p>
          </p:txBody>
        </p:sp>
        <p:sp>
          <p:nvSpPr>
            <p:cNvPr id="76" name="矩形 75"/>
            <p:cNvSpPr/>
            <p:nvPr/>
          </p:nvSpPr>
          <p:spPr>
            <a:xfrm>
              <a:off x="35496" y="5939988"/>
              <a:ext cx="44755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rPr>
                <a:t>+1</a:t>
              </a:r>
              <a:endParaRPr lang="zh-CN" altLang="en-US" dirty="0"/>
            </a:p>
          </p:txBody>
        </p:sp>
      </p:grpSp>
      <p:grpSp>
        <p:nvGrpSpPr>
          <p:cNvPr id="77" name="组合 76"/>
          <p:cNvGrpSpPr/>
          <p:nvPr/>
        </p:nvGrpSpPr>
        <p:grpSpPr>
          <a:xfrm>
            <a:off x="1979712" y="5949280"/>
            <a:ext cx="864096" cy="666656"/>
            <a:chOff x="35496" y="5939988"/>
            <a:chExt cx="864096" cy="666656"/>
          </a:xfrm>
        </p:grpSpPr>
        <p:cxnSp>
          <p:nvCxnSpPr>
            <p:cNvPr id="78" name="直接箭头连接符 77"/>
            <p:cNvCxnSpPr/>
            <p:nvPr/>
          </p:nvCxnSpPr>
          <p:spPr>
            <a:xfrm>
              <a:off x="467544" y="5949280"/>
              <a:ext cx="0" cy="36004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矩形 78"/>
            <p:cNvSpPr/>
            <p:nvPr/>
          </p:nvSpPr>
          <p:spPr>
            <a:xfrm>
              <a:off x="35496" y="6237312"/>
              <a:ext cx="86409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dirty="0" err="1"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rPr>
                <a:t>thrd</a:t>
              </a:r>
              <a:endParaRPr lang="zh-CN" altLang="en-US" dirty="0"/>
            </a:p>
          </p:txBody>
        </p:sp>
        <p:sp>
          <p:nvSpPr>
            <p:cNvPr id="80" name="矩形 79"/>
            <p:cNvSpPr/>
            <p:nvPr/>
          </p:nvSpPr>
          <p:spPr>
            <a:xfrm>
              <a:off x="35496" y="5939988"/>
              <a:ext cx="44755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rPr>
                <a:t>+1</a:t>
              </a:r>
              <a:endParaRPr lang="zh-CN" altLang="en-US" dirty="0"/>
            </a:p>
          </p:txBody>
        </p:sp>
      </p:grpSp>
      <p:grpSp>
        <p:nvGrpSpPr>
          <p:cNvPr id="81" name="组合 80"/>
          <p:cNvGrpSpPr/>
          <p:nvPr/>
        </p:nvGrpSpPr>
        <p:grpSpPr>
          <a:xfrm>
            <a:off x="2483768" y="5949280"/>
            <a:ext cx="864096" cy="666656"/>
            <a:chOff x="35496" y="5939988"/>
            <a:chExt cx="864096" cy="666656"/>
          </a:xfrm>
        </p:grpSpPr>
        <p:cxnSp>
          <p:nvCxnSpPr>
            <p:cNvPr id="82" name="直接箭头连接符 81"/>
            <p:cNvCxnSpPr/>
            <p:nvPr/>
          </p:nvCxnSpPr>
          <p:spPr>
            <a:xfrm>
              <a:off x="467544" y="5949280"/>
              <a:ext cx="0" cy="36004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矩形 82"/>
            <p:cNvSpPr/>
            <p:nvPr/>
          </p:nvSpPr>
          <p:spPr>
            <a:xfrm>
              <a:off x="35496" y="6237312"/>
              <a:ext cx="86409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dirty="0" err="1"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rPr>
                <a:t>thrd</a:t>
              </a:r>
              <a:endParaRPr lang="zh-CN" altLang="en-US" dirty="0"/>
            </a:p>
          </p:txBody>
        </p:sp>
        <p:sp>
          <p:nvSpPr>
            <p:cNvPr id="84" name="矩形 83"/>
            <p:cNvSpPr/>
            <p:nvPr/>
          </p:nvSpPr>
          <p:spPr>
            <a:xfrm>
              <a:off x="35496" y="5939988"/>
              <a:ext cx="44755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rPr>
                <a:t>+1</a:t>
              </a:r>
              <a:endParaRPr lang="zh-CN" altLang="en-US" dirty="0"/>
            </a:p>
          </p:txBody>
        </p:sp>
      </p:grpSp>
      <p:grpSp>
        <p:nvGrpSpPr>
          <p:cNvPr id="85" name="组合 84"/>
          <p:cNvGrpSpPr/>
          <p:nvPr/>
        </p:nvGrpSpPr>
        <p:grpSpPr>
          <a:xfrm>
            <a:off x="2987824" y="5949280"/>
            <a:ext cx="864096" cy="666656"/>
            <a:chOff x="35496" y="5939988"/>
            <a:chExt cx="864096" cy="666656"/>
          </a:xfrm>
        </p:grpSpPr>
        <p:cxnSp>
          <p:nvCxnSpPr>
            <p:cNvPr id="86" name="直接箭头连接符 85"/>
            <p:cNvCxnSpPr/>
            <p:nvPr/>
          </p:nvCxnSpPr>
          <p:spPr>
            <a:xfrm>
              <a:off x="467544" y="5949280"/>
              <a:ext cx="0" cy="36004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矩形 86"/>
            <p:cNvSpPr/>
            <p:nvPr/>
          </p:nvSpPr>
          <p:spPr>
            <a:xfrm>
              <a:off x="35496" y="6237312"/>
              <a:ext cx="86409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dirty="0" err="1"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rPr>
                <a:t>thrd</a:t>
              </a:r>
              <a:endParaRPr lang="zh-CN" altLang="en-US" dirty="0"/>
            </a:p>
          </p:txBody>
        </p:sp>
        <p:sp>
          <p:nvSpPr>
            <p:cNvPr id="88" name="矩形 87"/>
            <p:cNvSpPr/>
            <p:nvPr/>
          </p:nvSpPr>
          <p:spPr>
            <a:xfrm>
              <a:off x="35496" y="5939988"/>
              <a:ext cx="44755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rPr>
                <a:t>+1</a:t>
              </a:r>
              <a:endParaRPr lang="zh-CN" altLang="en-US" dirty="0"/>
            </a:p>
          </p:txBody>
        </p:sp>
      </p:grpSp>
      <p:grpSp>
        <p:nvGrpSpPr>
          <p:cNvPr id="90" name="组合 89"/>
          <p:cNvGrpSpPr/>
          <p:nvPr/>
        </p:nvGrpSpPr>
        <p:grpSpPr>
          <a:xfrm>
            <a:off x="4721560" y="5517232"/>
            <a:ext cx="3528392" cy="362868"/>
            <a:chOff x="185056" y="5514404"/>
            <a:chExt cx="3528392" cy="362868"/>
          </a:xfrm>
          <a:solidFill>
            <a:srgbClr val="92D050"/>
          </a:solidFill>
        </p:grpSpPr>
        <p:sp>
          <p:nvSpPr>
            <p:cNvPr id="91" name="矩形 90"/>
            <p:cNvSpPr/>
            <p:nvPr/>
          </p:nvSpPr>
          <p:spPr>
            <a:xfrm>
              <a:off x="185056" y="5517232"/>
              <a:ext cx="504056" cy="36004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rPr>
                <a:t>12</a:t>
              </a:r>
              <a:endParaRPr lang="zh-CN" altLang="en-US" dirty="0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endParaRPr>
            </a:p>
          </p:txBody>
        </p:sp>
        <p:sp>
          <p:nvSpPr>
            <p:cNvPr id="92" name="矩形 91"/>
            <p:cNvSpPr/>
            <p:nvPr/>
          </p:nvSpPr>
          <p:spPr>
            <a:xfrm>
              <a:off x="689112" y="5517232"/>
              <a:ext cx="504056" cy="36004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rPr>
                <a:t>1</a:t>
              </a:r>
              <a:endParaRPr lang="zh-CN" altLang="en-US" dirty="0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endParaRPr>
            </a:p>
          </p:txBody>
        </p:sp>
        <p:sp>
          <p:nvSpPr>
            <p:cNvPr id="93" name="矩形 92"/>
            <p:cNvSpPr/>
            <p:nvPr/>
          </p:nvSpPr>
          <p:spPr>
            <a:xfrm>
              <a:off x="1193168" y="5517232"/>
              <a:ext cx="504056" cy="36004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rPr>
                <a:t>11</a:t>
              </a:r>
              <a:endParaRPr lang="zh-CN" altLang="en-US" dirty="0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endParaRPr>
            </a:p>
          </p:txBody>
        </p:sp>
        <p:sp>
          <p:nvSpPr>
            <p:cNvPr id="94" name="矩形 93"/>
            <p:cNvSpPr/>
            <p:nvPr/>
          </p:nvSpPr>
          <p:spPr>
            <a:xfrm>
              <a:off x="1697224" y="5517232"/>
              <a:ext cx="504056" cy="36004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rPr>
                <a:t>16</a:t>
              </a:r>
              <a:endParaRPr lang="zh-CN" altLang="en-US" dirty="0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endParaRPr>
            </a:p>
          </p:txBody>
        </p:sp>
        <p:sp>
          <p:nvSpPr>
            <p:cNvPr id="95" name="矩形 94"/>
            <p:cNvSpPr/>
            <p:nvPr/>
          </p:nvSpPr>
          <p:spPr>
            <a:xfrm>
              <a:off x="2201280" y="5517232"/>
              <a:ext cx="504056" cy="36004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rPr>
                <a:t>6</a:t>
              </a:r>
              <a:endParaRPr lang="zh-CN" altLang="en-US" dirty="0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endParaRPr>
            </a:p>
          </p:txBody>
        </p:sp>
        <p:sp>
          <p:nvSpPr>
            <p:cNvPr id="96" name="矩形 95"/>
            <p:cNvSpPr/>
            <p:nvPr/>
          </p:nvSpPr>
          <p:spPr>
            <a:xfrm>
              <a:off x="2705336" y="5514404"/>
              <a:ext cx="504056" cy="36004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rPr>
                <a:t>8</a:t>
              </a:r>
              <a:endParaRPr lang="zh-CN" altLang="en-US" dirty="0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endParaRPr>
            </a:p>
          </p:txBody>
        </p:sp>
        <p:sp>
          <p:nvSpPr>
            <p:cNvPr id="97" name="矩形 96"/>
            <p:cNvSpPr/>
            <p:nvPr/>
          </p:nvSpPr>
          <p:spPr>
            <a:xfrm>
              <a:off x="3209392" y="5514404"/>
              <a:ext cx="504056" cy="36004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rPr>
                <a:t>9</a:t>
              </a:r>
              <a:endParaRPr lang="zh-CN" altLang="en-US" dirty="0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endParaRPr>
            </a:p>
          </p:txBody>
        </p:sp>
      </p:grpSp>
      <p:sp>
        <p:nvSpPr>
          <p:cNvPr id="126" name="椭圆 125"/>
          <p:cNvSpPr/>
          <p:nvPr/>
        </p:nvSpPr>
        <p:spPr>
          <a:xfrm>
            <a:off x="7513240" y="4077072"/>
            <a:ext cx="1379240" cy="432048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52" name="组合 151"/>
          <p:cNvGrpSpPr/>
          <p:nvPr/>
        </p:nvGrpSpPr>
        <p:grpSpPr>
          <a:xfrm>
            <a:off x="4572000" y="5949280"/>
            <a:ext cx="3888432" cy="669484"/>
            <a:chOff x="4572000" y="5949280"/>
            <a:chExt cx="3888432" cy="669484"/>
          </a:xfrm>
        </p:grpSpPr>
        <p:grpSp>
          <p:nvGrpSpPr>
            <p:cNvPr id="127" name="组合 126"/>
            <p:cNvGrpSpPr/>
            <p:nvPr/>
          </p:nvGrpSpPr>
          <p:grpSpPr>
            <a:xfrm>
              <a:off x="4572000" y="5952108"/>
              <a:ext cx="864096" cy="666656"/>
              <a:chOff x="4572000" y="5952108"/>
              <a:chExt cx="864096" cy="666656"/>
            </a:xfrm>
          </p:grpSpPr>
          <p:cxnSp>
            <p:nvCxnSpPr>
              <p:cNvPr id="123" name="直接箭头连接符 122"/>
              <p:cNvCxnSpPr/>
              <p:nvPr/>
            </p:nvCxnSpPr>
            <p:spPr>
              <a:xfrm>
                <a:off x="5004048" y="5961400"/>
                <a:ext cx="0" cy="36004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4" name="矩形 123"/>
              <p:cNvSpPr/>
              <p:nvPr/>
            </p:nvSpPr>
            <p:spPr>
              <a:xfrm>
                <a:off x="4608004" y="6249432"/>
                <a:ext cx="828092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dirty="0" err="1">
                    <a:latin typeface="Arial Unicode MS" pitchFamily="34" charset="-122"/>
                    <a:ea typeface="Arial Unicode MS" pitchFamily="34" charset="-122"/>
                    <a:cs typeface="Arial Unicode MS" pitchFamily="34" charset="-122"/>
                  </a:rPr>
                  <a:t>thrd</a:t>
                </a:r>
                <a:endParaRPr lang="zh-CN" altLang="en-US" dirty="0"/>
              </a:p>
            </p:txBody>
          </p:sp>
          <p:sp>
            <p:nvSpPr>
              <p:cNvPr id="125" name="矩形 124"/>
              <p:cNvSpPr/>
              <p:nvPr/>
            </p:nvSpPr>
            <p:spPr>
              <a:xfrm>
                <a:off x="4572000" y="5952108"/>
                <a:ext cx="44755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dirty="0">
                    <a:latin typeface="Arial Unicode MS" pitchFamily="34" charset="-122"/>
                    <a:ea typeface="Arial Unicode MS" pitchFamily="34" charset="-122"/>
                    <a:cs typeface="Arial Unicode MS" pitchFamily="34" charset="-122"/>
                  </a:rPr>
                  <a:t>+1</a:t>
                </a:r>
                <a:endParaRPr lang="zh-CN" altLang="en-US" dirty="0"/>
              </a:p>
            </p:txBody>
          </p:sp>
        </p:grpSp>
        <p:grpSp>
          <p:nvGrpSpPr>
            <p:cNvPr id="128" name="组合 127"/>
            <p:cNvGrpSpPr/>
            <p:nvPr/>
          </p:nvGrpSpPr>
          <p:grpSpPr>
            <a:xfrm>
              <a:off x="5076056" y="5949280"/>
              <a:ext cx="864096" cy="666656"/>
              <a:chOff x="4572000" y="5952108"/>
              <a:chExt cx="864096" cy="666656"/>
            </a:xfrm>
          </p:grpSpPr>
          <p:cxnSp>
            <p:nvCxnSpPr>
              <p:cNvPr id="129" name="直接箭头连接符 128"/>
              <p:cNvCxnSpPr/>
              <p:nvPr/>
            </p:nvCxnSpPr>
            <p:spPr>
              <a:xfrm>
                <a:off x="5004048" y="5961400"/>
                <a:ext cx="0" cy="36004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0" name="矩形 129"/>
              <p:cNvSpPr/>
              <p:nvPr/>
            </p:nvSpPr>
            <p:spPr>
              <a:xfrm>
                <a:off x="4608004" y="6249432"/>
                <a:ext cx="828092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dirty="0" err="1">
                    <a:latin typeface="Arial Unicode MS" pitchFamily="34" charset="-122"/>
                    <a:ea typeface="Arial Unicode MS" pitchFamily="34" charset="-122"/>
                    <a:cs typeface="Arial Unicode MS" pitchFamily="34" charset="-122"/>
                  </a:rPr>
                  <a:t>thrd</a:t>
                </a:r>
                <a:endParaRPr lang="zh-CN" altLang="en-US" dirty="0"/>
              </a:p>
            </p:txBody>
          </p:sp>
          <p:sp>
            <p:nvSpPr>
              <p:cNvPr id="131" name="矩形 130"/>
              <p:cNvSpPr/>
              <p:nvPr/>
            </p:nvSpPr>
            <p:spPr>
              <a:xfrm>
                <a:off x="4572000" y="5952108"/>
                <a:ext cx="44755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dirty="0">
                    <a:latin typeface="Arial Unicode MS" pitchFamily="34" charset="-122"/>
                    <a:ea typeface="Arial Unicode MS" pitchFamily="34" charset="-122"/>
                    <a:cs typeface="Arial Unicode MS" pitchFamily="34" charset="-122"/>
                  </a:rPr>
                  <a:t>+1</a:t>
                </a:r>
                <a:endParaRPr lang="zh-CN" altLang="en-US" dirty="0"/>
              </a:p>
            </p:txBody>
          </p:sp>
        </p:grpSp>
        <p:grpSp>
          <p:nvGrpSpPr>
            <p:cNvPr id="132" name="组合 131"/>
            <p:cNvGrpSpPr/>
            <p:nvPr/>
          </p:nvGrpSpPr>
          <p:grpSpPr>
            <a:xfrm>
              <a:off x="5580112" y="5949280"/>
              <a:ext cx="864096" cy="666656"/>
              <a:chOff x="4572000" y="5952108"/>
              <a:chExt cx="864096" cy="666656"/>
            </a:xfrm>
          </p:grpSpPr>
          <p:cxnSp>
            <p:nvCxnSpPr>
              <p:cNvPr id="133" name="直接箭头连接符 132"/>
              <p:cNvCxnSpPr/>
              <p:nvPr/>
            </p:nvCxnSpPr>
            <p:spPr>
              <a:xfrm>
                <a:off x="5004048" y="5961400"/>
                <a:ext cx="0" cy="36004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4" name="矩形 133"/>
              <p:cNvSpPr/>
              <p:nvPr/>
            </p:nvSpPr>
            <p:spPr>
              <a:xfrm>
                <a:off x="4608004" y="6249432"/>
                <a:ext cx="828092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dirty="0" err="1">
                    <a:latin typeface="Arial Unicode MS" pitchFamily="34" charset="-122"/>
                    <a:ea typeface="Arial Unicode MS" pitchFamily="34" charset="-122"/>
                    <a:cs typeface="Arial Unicode MS" pitchFamily="34" charset="-122"/>
                  </a:rPr>
                  <a:t>thrd</a:t>
                </a:r>
                <a:endParaRPr lang="zh-CN" altLang="en-US" dirty="0"/>
              </a:p>
            </p:txBody>
          </p:sp>
          <p:sp>
            <p:nvSpPr>
              <p:cNvPr id="135" name="矩形 134"/>
              <p:cNvSpPr/>
              <p:nvPr/>
            </p:nvSpPr>
            <p:spPr>
              <a:xfrm>
                <a:off x="4572000" y="5952108"/>
                <a:ext cx="44755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dirty="0">
                    <a:latin typeface="Arial Unicode MS" pitchFamily="34" charset="-122"/>
                    <a:ea typeface="Arial Unicode MS" pitchFamily="34" charset="-122"/>
                    <a:cs typeface="Arial Unicode MS" pitchFamily="34" charset="-122"/>
                  </a:rPr>
                  <a:t>+1</a:t>
                </a:r>
                <a:endParaRPr lang="zh-CN" altLang="en-US" dirty="0"/>
              </a:p>
            </p:txBody>
          </p:sp>
        </p:grpSp>
        <p:grpSp>
          <p:nvGrpSpPr>
            <p:cNvPr id="136" name="组合 135"/>
            <p:cNvGrpSpPr/>
            <p:nvPr/>
          </p:nvGrpSpPr>
          <p:grpSpPr>
            <a:xfrm>
              <a:off x="6084168" y="5949280"/>
              <a:ext cx="864096" cy="666656"/>
              <a:chOff x="4572000" y="5952108"/>
              <a:chExt cx="864096" cy="666656"/>
            </a:xfrm>
          </p:grpSpPr>
          <p:cxnSp>
            <p:nvCxnSpPr>
              <p:cNvPr id="137" name="直接箭头连接符 136"/>
              <p:cNvCxnSpPr/>
              <p:nvPr/>
            </p:nvCxnSpPr>
            <p:spPr>
              <a:xfrm>
                <a:off x="5004048" y="5961400"/>
                <a:ext cx="0" cy="36004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8" name="矩形 137"/>
              <p:cNvSpPr/>
              <p:nvPr/>
            </p:nvSpPr>
            <p:spPr>
              <a:xfrm>
                <a:off x="4608004" y="6249432"/>
                <a:ext cx="828092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dirty="0" err="1">
                    <a:latin typeface="Arial Unicode MS" pitchFamily="34" charset="-122"/>
                    <a:ea typeface="Arial Unicode MS" pitchFamily="34" charset="-122"/>
                    <a:cs typeface="Arial Unicode MS" pitchFamily="34" charset="-122"/>
                  </a:rPr>
                  <a:t>thrd</a:t>
                </a:r>
                <a:endParaRPr lang="zh-CN" altLang="en-US" dirty="0"/>
              </a:p>
            </p:txBody>
          </p:sp>
          <p:sp>
            <p:nvSpPr>
              <p:cNvPr id="139" name="矩形 138"/>
              <p:cNvSpPr/>
              <p:nvPr/>
            </p:nvSpPr>
            <p:spPr>
              <a:xfrm>
                <a:off x="4572000" y="5952108"/>
                <a:ext cx="44755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dirty="0">
                    <a:latin typeface="Arial Unicode MS" pitchFamily="34" charset="-122"/>
                    <a:ea typeface="Arial Unicode MS" pitchFamily="34" charset="-122"/>
                    <a:cs typeface="Arial Unicode MS" pitchFamily="34" charset="-122"/>
                  </a:rPr>
                  <a:t>+1</a:t>
                </a:r>
                <a:endParaRPr lang="zh-CN" altLang="en-US" dirty="0"/>
              </a:p>
            </p:txBody>
          </p:sp>
        </p:grpSp>
        <p:grpSp>
          <p:nvGrpSpPr>
            <p:cNvPr id="140" name="组合 139"/>
            <p:cNvGrpSpPr/>
            <p:nvPr/>
          </p:nvGrpSpPr>
          <p:grpSpPr>
            <a:xfrm>
              <a:off x="6588224" y="5949280"/>
              <a:ext cx="864096" cy="666656"/>
              <a:chOff x="4572000" y="5952108"/>
              <a:chExt cx="864096" cy="666656"/>
            </a:xfrm>
          </p:grpSpPr>
          <p:cxnSp>
            <p:nvCxnSpPr>
              <p:cNvPr id="141" name="直接箭头连接符 140"/>
              <p:cNvCxnSpPr/>
              <p:nvPr/>
            </p:nvCxnSpPr>
            <p:spPr>
              <a:xfrm>
                <a:off x="5004048" y="5961400"/>
                <a:ext cx="0" cy="36004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2" name="矩形 141"/>
              <p:cNvSpPr/>
              <p:nvPr/>
            </p:nvSpPr>
            <p:spPr>
              <a:xfrm>
                <a:off x="4608004" y="6249432"/>
                <a:ext cx="828092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dirty="0" err="1">
                    <a:latin typeface="Arial Unicode MS" pitchFamily="34" charset="-122"/>
                    <a:ea typeface="Arial Unicode MS" pitchFamily="34" charset="-122"/>
                    <a:cs typeface="Arial Unicode MS" pitchFamily="34" charset="-122"/>
                  </a:rPr>
                  <a:t>thrd</a:t>
                </a:r>
                <a:endParaRPr lang="zh-CN" altLang="en-US" dirty="0"/>
              </a:p>
            </p:txBody>
          </p:sp>
          <p:sp>
            <p:nvSpPr>
              <p:cNvPr id="143" name="矩形 142"/>
              <p:cNvSpPr/>
              <p:nvPr/>
            </p:nvSpPr>
            <p:spPr>
              <a:xfrm>
                <a:off x="4572000" y="5952108"/>
                <a:ext cx="44755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dirty="0">
                    <a:latin typeface="Arial Unicode MS" pitchFamily="34" charset="-122"/>
                    <a:ea typeface="Arial Unicode MS" pitchFamily="34" charset="-122"/>
                    <a:cs typeface="Arial Unicode MS" pitchFamily="34" charset="-122"/>
                  </a:rPr>
                  <a:t>+1</a:t>
                </a:r>
                <a:endParaRPr lang="zh-CN" altLang="en-US" dirty="0"/>
              </a:p>
            </p:txBody>
          </p:sp>
        </p:grpSp>
        <p:grpSp>
          <p:nvGrpSpPr>
            <p:cNvPr id="144" name="组合 143"/>
            <p:cNvGrpSpPr/>
            <p:nvPr/>
          </p:nvGrpSpPr>
          <p:grpSpPr>
            <a:xfrm>
              <a:off x="7092280" y="5949280"/>
              <a:ext cx="864096" cy="666656"/>
              <a:chOff x="4572000" y="5952108"/>
              <a:chExt cx="864096" cy="666656"/>
            </a:xfrm>
          </p:grpSpPr>
          <p:cxnSp>
            <p:nvCxnSpPr>
              <p:cNvPr id="145" name="直接箭头连接符 144"/>
              <p:cNvCxnSpPr/>
              <p:nvPr/>
            </p:nvCxnSpPr>
            <p:spPr>
              <a:xfrm>
                <a:off x="5004048" y="5961400"/>
                <a:ext cx="0" cy="36004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6" name="矩形 145"/>
              <p:cNvSpPr/>
              <p:nvPr/>
            </p:nvSpPr>
            <p:spPr>
              <a:xfrm>
                <a:off x="4608004" y="6249432"/>
                <a:ext cx="828092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dirty="0" err="1">
                    <a:latin typeface="Arial Unicode MS" pitchFamily="34" charset="-122"/>
                    <a:ea typeface="Arial Unicode MS" pitchFamily="34" charset="-122"/>
                    <a:cs typeface="Arial Unicode MS" pitchFamily="34" charset="-122"/>
                  </a:rPr>
                  <a:t>thrd</a:t>
                </a:r>
                <a:endParaRPr lang="zh-CN" altLang="en-US" dirty="0"/>
              </a:p>
            </p:txBody>
          </p:sp>
          <p:sp>
            <p:nvSpPr>
              <p:cNvPr id="147" name="矩形 146"/>
              <p:cNvSpPr/>
              <p:nvPr/>
            </p:nvSpPr>
            <p:spPr>
              <a:xfrm>
                <a:off x="4572000" y="5952108"/>
                <a:ext cx="44755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dirty="0">
                    <a:latin typeface="Arial Unicode MS" pitchFamily="34" charset="-122"/>
                    <a:ea typeface="Arial Unicode MS" pitchFamily="34" charset="-122"/>
                    <a:cs typeface="Arial Unicode MS" pitchFamily="34" charset="-122"/>
                  </a:rPr>
                  <a:t>+1</a:t>
                </a:r>
                <a:endParaRPr lang="zh-CN" altLang="en-US" dirty="0"/>
              </a:p>
            </p:txBody>
          </p:sp>
        </p:grpSp>
        <p:grpSp>
          <p:nvGrpSpPr>
            <p:cNvPr id="148" name="组合 147"/>
            <p:cNvGrpSpPr/>
            <p:nvPr/>
          </p:nvGrpSpPr>
          <p:grpSpPr>
            <a:xfrm>
              <a:off x="7596336" y="5949280"/>
              <a:ext cx="864096" cy="666656"/>
              <a:chOff x="4572000" y="5952108"/>
              <a:chExt cx="864096" cy="666656"/>
            </a:xfrm>
          </p:grpSpPr>
          <p:cxnSp>
            <p:nvCxnSpPr>
              <p:cNvPr id="149" name="直接箭头连接符 148"/>
              <p:cNvCxnSpPr/>
              <p:nvPr/>
            </p:nvCxnSpPr>
            <p:spPr>
              <a:xfrm>
                <a:off x="5004048" y="5961400"/>
                <a:ext cx="0" cy="36004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0" name="矩形 149"/>
              <p:cNvSpPr/>
              <p:nvPr/>
            </p:nvSpPr>
            <p:spPr>
              <a:xfrm>
                <a:off x="4608004" y="6249432"/>
                <a:ext cx="828092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dirty="0" err="1">
                    <a:latin typeface="Arial Unicode MS" pitchFamily="34" charset="-122"/>
                    <a:ea typeface="Arial Unicode MS" pitchFamily="34" charset="-122"/>
                    <a:cs typeface="Arial Unicode MS" pitchFamily="34" charset="-122"/>
                  </a:rPr>
                  <a:t>thrd</a:t>
                </a:r>
                <a:endParaRPr lang="zh-CN" altLang="en-US" dirty="0"/>
              </a:p>
            </p:txBody>
          </p:sp>
          <p:sp>
            <p:nvSpPr>
              <p:cNvPr id="151" name="矩形 150"/>
              <p:cNvSpPr/>
              <p:nvPr/>
            </p:nvSpPr>
            <p:spPr>
              <a:xfrm>
                <a:off x="4572000" y="5952108"/>
                <a:ext cx="44755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dirty="0">
                    <a:latin typeface="Arial Unicode MS" pitchFamily="34" charset="-122"/>
                    <a:ea typeface="Arial Unicode MS" pitchFamily="34" charset="-122"/>
                    <a:cs typeface="Arial Unicode MS" pitchFamily="34" charset="-122"/>
                  </a:rPr>
                  <a:t>+1</a:t>
                </a:r>
                <a:endParaRPr lang="zh-CN" altLang="en-US" dirty="0"/>
              </a:p>
            </p:txBody>
          </p:sp>
        </p:grpSp>
      </p:grpSp>
      <p:grpSp>
        <p:nvGrpSpPr>
          <p:cNvPr id="100" name="组合 99"/>
          <p:cNvGrpSpPr/>
          <p:nvPr/>
        </p:nvGrpSpPr>
        <p:grpSpPr>
          <a:xfrm>
            <a:off x="35496" y="5949280"/>
            <a:ext cx="864096" cy="666656"/>
            <a:chOff x="35496" y="5939988"/>
            <a:chExt cx="864096" cy="666656"/>
          </a:xfrm>
        </p:grpSpPr>
        <p:cxnSp>
          <p:nvCxnSpPr>
            <p:cNvPr id="101" name="直接箭头连接符 100"/>
            <p:cNvCxnSpPr/>
            <p:nvPr/>
          </p:nvCxnSpPr>
          <p:spPr>
            <a:xfrm>
              <a:off x="467544" y="5949280"/>
              <a:ext cx="0" cy="36004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2" name="矩形 101"/>
            <p:cNvSpPr/>
            <p:nvPr/>
          </p:nvSpPr>
          <p:spPr>
            <a:xfrm>
              <a:off x="35496" y="6237312"/>
              <a:ext cx="86409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dirty="0" err="1"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rPr>
                <a:t>thrd</a:t>
              </a:r>
              <a:endParaRPr lang="zh-CN" altLang="en-US" dirty="0"/>
            </a:p>
          </p:txBody>
        </p:sp>
        <p:sp>
          <p:nvSpPr>
            <p:cNvPr id="103" name="矩形 102"/>
            <p:cNvSpPr/>
            <p:nvPr/>
          </p:nvSpPr>
          <p:spPr>
            <a:xfrm>
              <a:off x="35496" y="5939988"/>
              <a:ext cx="44755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rPr>
                <a:t>+1</a:t>
              </a:r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938008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27" grpId="0"/>
      <p:bldP spid="28" grpId="0"/>
      <p:bldP spid="15" grpId="0" animBg="1"/>
      <p:bldP spid="126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5589D4A2-256E-2D47-8AD2-BB53D7E6A70C}"/>
              </a:ext>
            </a:extLst>
          </p:cNvPr>
          <p:cNvSpPr txBox="1"/>
          <p:nvPr/>
        </p:nvSpPr>
        <p:spPr>
          <a:xfrm>
            <a:off x="4211960" y="2564904"/>
            <a:ext cx="3195183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sz="2400" b="1" dirty="0">
              <a:solidFill>
                <a:srgbClr val="C00000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C00000"/>
                </a:solidFill>
              </a:rPr>
              <a:t>Classification-Driven Search</a:t>
            </a:r>
            <a:endParaRPr lang="zh-CN" altLang="en-US" dirty="0">
              <a:solidFill>
                <a:srgbClr val="C00000"/>
              </a:solidFill>
            </a:endParaRPr>
          </a:p>
        </p:txBody>
      </p:sp>
      <p:cxnSp>
        <p:nvCxnSpPr>
          <p:cNvPr id="5" name="直接箭头连接符 4"/>
          <p:cNvCxnSpPr/>
          <p:nvPr/>
        </p:nvCxnSpPr>
        <p:spPr>
          <a:xfrm>
            <a:off x="4355976" y="2348880"/>
            <a:ext cx="0" cy="864096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2960993" y="1589891"/>
            <a:ext cx="31951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Workloads executing </a:t>
            </a:r>
          </a:p>
          <a:p>
            <a:pPr algn="ctr"/>
            <a:r>
              <a:rPr lang="en-US" sz="2400" dirty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on GPUs</a:t>
            </a:r>
          </a:p>
        </p:txBody>
      </p:sp>
      <p:cxnSp>
        <p:nvCxnSpPr>
          <p:cNvPr id="8" name="直接箭头连接符 7"/>
          <p:cNvCxnSpPr/>
          <p:nvPr/>
        </p:nvCxnSpPr>
        <p:spPr>
          <a:xfrm flipH="1">
            <a:off x="3563888" y="3212976"/>
            <a:ext cx="792088" cy="72008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/>
          <p:cNvCxnSpPr/>
          <p:nvPr/>
        </p:nvCxnSpPr>
        <p:spPr>
          <a:xfrm>
            <a:off x="4355976" y="3212976"/>
            <a:ext cx="936104" cy="72008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185129" y="2564904"/>
            <a:ext cx="31951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C00000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Classification model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051720" y="3861048"/>
            <a:ext cx="24030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Heterogeneous workloads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617177" y="3861048"/>
            <a:ext cx="24030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Homogeneous workloads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944769" y="4653136"/>
            <a:ext cx="24030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>
                    <a:lumMod val="85000"/>
                  </a:schemeClr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Performance mode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409265" y="4653136"/>
            <a:ext cx="19710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>
                    <a:lumMod val="85000"/>
                  </a:schemeClr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Power</a:t>
            </a:r>
          </a:p>
          <a:p>
            <a:pPr algn="ctr"/>
            <a:r>
              <a:rPr lang="en-US" sz="2400" b="1" dirty="0">
                <a:solidFill>
                  <a:schemeClr val="bg1">
                    <a:lumMod val="85000"/>
                  </a:schemeClr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mode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115618" y="5545469"/>
            <a:ext cx="35283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Effective SM partition to improve performance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574966" y="5550082"/>
            <a:ext cx="33843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Effective SM partition to save power</a:t>
            </a:r>
          </a:p>
        </p:txBody>
      </p:sp>
      <p:cxnSp>
        <p:nvCxnSpPr>
          <p:cNvPr id="17" name="直接箭头连接符 4">
            <a:extLst>
              <a:ext uri="{FF2B5EF4-FFF2-40B4-BE49-F238E27FC236}">
                <a16:creationId xmlns="" xmlns:a16="http://schemas.microsoft.com/office/drawing/2014/main" id="{F986BD13-9DF2-0046-8D42-92FBFEC6C741}"/>
              </a:ext>
            </a:extLst>
          </p:cNvPr>
          <p:cNvCxnSpPr/>
          <p:nvPr/>
        </p:nvCxnSpPr>
        <p:spPr>
          <a:xfrm>
            <a:off x="3203848" y="4653136"/>
            <a:ext cx="0" cy="864096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4">
            <a:extLst>
              <a:ext uri="{FF2B5EF4-FFF2-40B4-BE49-F238E27FC236}">
                <a16:creationId xmlns="" xmlns:a16="http://schemas.microsoft.com/office/drawing/2014/main" id="{92D5633E-01F3-C542-A17D-939372DE7EA2}"/>
              </a:ext>
            </a:extLst>
          </p:cNvPr>
          <p:cNvCxnSpPr/>
          <p:nvPr/>
        </p:nvCxnSpPr>
        <p:spPr>
          <a:xfrm>
            <a:off x="5652120" y="4653136"/>
            <a:ext cx="0" cy="864096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648941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C00000"/>
                </a:solidFill>
              </a:rPr>
              <a:t>Classification Model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17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939336" cy="5141168"/>
          </a:xfrm>
        </p:spPr>
        <p:txBody>
          <a:bodyPr>
            <a:normAutofit/>
          </a:bodyPr>
          <a:lstStyle/>
          <a:p>
            <a:r>
              <a:rPr lang="en-US" altLang="zh-CN" dirty="0"/>
              <a:t>Bandwidth demand: how much SMs need</a:t>
            </a:r>
          </a:p>
          <a:p>
            <a:pPr lvl="1"/>
            <a:r>
              <a:rPr lang="en-US" altLang="zh-CN" dirty="0"/>
              <a:t>A model based on MPKI and IPC per SM</a:t>
            </a:r>
          </a:p>
          <a:p>
            <a:r>
              <a:rPr lang="en-US" altLang="zh-CN" dirty="0"/>
              <a:t>Bandwidth supply: how much GPUs provide</a:t>
            </a:r>
          </a:p>
          <a:p>
            <a:pPr lvl="1"/>
            <a:r>
              <a:rPr lang="en-US" altLang="zh-CN" dirty="0"/>
              <a:t>A model based on </a:t>
            </a:r>
            <a:r>
              <a:rPr lang="en-US" altLang="zh-CN" dirty="0" err="1"/>
              <a:t>NoC</a:t>
            </a:r>
            <a:r>
              <a:rPr lang="en-US" altLang="zh-CN" dirty="0"/>
              <a:t>, LLC and memory bandwidth</a:t>
            </a:r>
          </a:p>
          <a:p>
            <a:endParaRPr lang="zh-CN" altLang="en-US" dirty="0"/>
          </a:p>
        </p:txBody>
      </p:sp>
      <p:sp>
        <p:nvSpPr>
          <p:cNvPr id="18" name="How to find the most effective…"/>
          <p:cNvSpPr txBox="1"/>
          <p:nvPr/>
        </p:nvSpPr>
        <p:spPr>
          <a:xfrm>
            <a:off x="457200" y="4141723"/>
            <a:ext cx="8435280" cy="108747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112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rPr lang="en-US" sz="3200" dirty="0">
                <a:solidFill>
                  <a:srgbClr val="FF0000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Bandwidth demand &gt; Bandwidth supply </a:t>
            </a:r>
            <a:r>
              <a:rPr lang="en-US" sz="3200" dirty="0">
                <a:solidFill>
                  <a:srgbClr val="FF0000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  <a:sym typeface="Wingdings" pitchFamily="2" charset="2"/>
              </a:rPr>
              <a:t> memory-bound application</a:t>
            </a:r>
            <a:endParaRPr sz="3200" dirty="0">
              <a:solidFill>
                <a:srgbClr val="FF0000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25" name="How to find the most effective…"/>
          <p:cNvSpPr txBox="1"/>
          <p:nvPr/>
        </p:nvSpPr>
        <p:spPr>
          <a:xfrm>
            <a:off x="457200" y="5437867"/>
            <a:ext cx="8435280" cy="108747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112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rPr lang="en-US" sz="3200" dirty="0">
                <a:solidFill>
                  <a:srgbClr val="FF0000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Bandwidth demand &lt; Bandwidth supply </a:t>
            </a:r>
            <a:r>
              <a:rPr lang="en-US" sz="3200" dirty="0">
                <a:solidFill>
                  <a:srgbClr val="FF0000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  <a:sym typeface="Wingdings" pitchFamily="2" charset="2"/>
              </a:rPr>
              <a:t> compute-bound application</a:t>
            </a:r>
            <a:endParaRPr sz="3200" dirty="0">
              <a:solidFill>
                <a:srgbClr val="FF0000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6570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5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C00000"/>
                </a:solidFill>
              </a:rPr>
              <a:t>Classification-Driven Search</a:t>
            </a:r>
            <a:endParaRPr lang="zh-CN" altLang="en-US" dirty="0">
              <a:solidFill>
                <a:srgbClr val="C00000"/>
              </a:solidFill>
            </a:endParaRPr>
          </a:p>
        </p:txBody>
      </p:sp>
      <p:cxnSp>
        <p:nvCxnSpPr>
          <p:cNvPr id="5" name="直接箭头连接符 4"/>
          <p:cNvCxnSpPr/>
          <p:nvPr/>
        </p:nvCxnSpPr>
        <p:spPr>
          <a:xfrm>
            <a:off x="4355976" y="2348880"/>
            <a:ext cx="0" cy="864096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2960993" y="1589891"/>
            <a:ext cx="31951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Workloads executing </a:t>
            </a:r>
          </a:p>
          <a:p>
            <a:pPr algn="ctr"/>
            <a:r>
              <a:rPr lang="en-US" sz="2400" dirty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on GPUs</a:t>
            </a:r>
          </a:p>
        </p:txBody>
      </p:sp>
      <p:cxnSp>
        <p:nvCxnSpPr>
          <p:cNvPr id="8" name="直接箭头连接符 7"/>
          <p:cNvCxnSpPr/>
          <p:nvPr/>
        </p:nvCxnSpPr>
        <p:spPr>
          <a:xfrm flipH="1">
            <a:off x="3563888" y="3212976"/>
            <a:ext cx="792088" cy="72008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/>
          <p:cNvCxnSpPr/>
          <p:nvPr/>
        </p:nvCxnSpPr>
        <p:spPr>
          <a:xfrm>
            <a:off x="4355976" y="3212976"/>
            <a:ext cx="936104" cy="72008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185129" y="2564904"/>
            <a:ext cx="31951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>
                    <a:lumMod val="85000"/>
                  </a:schemeClr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Classification model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051720" y="3861048"/>
            <a:ext cx="24030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Heterogeneous workloads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617177" y="3861048"/>
            <a:ext cx="24030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Homogeneous workloads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971600" y="4653136"/>
            <a:ext cx="2403095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C000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Performance mode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337257" y="4653136"/>
            <a:ext cx="19710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>
                    <a:lumMod val="85000"/>
                  </a:schemeClr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Power</a:t>
            </a:r>
          </a:p>
          <a:p>
            <a:pPr algn="ctr"/>
            <a:r>
              <a:rPr lang="en-US" sz="2400" b="1" dirty="0">
                <a:solidFill>
                  <a:schemeClr val="bg1">
                    <a:lumMod val="85000"/>
                  </a:schemeClr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mode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115618" y="5545469"/>
            <a:ext cx="35283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Effective SM partition to improve performance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574966" y="5550082"/>
            <a:ext cx="33843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Effective SM partition to save power</a:t>
            </a:r>
          </a:p>
        </p:txBody>
      </p:sp>
      <p:cxnSp>
        <p:nvCxnSpPr>
          <p:cNvPr id="17" name="直接箭头连接符 4">
            <a:extLst>
              <a:ext uri="{FF2B5EF4-FFF2-40B4-BE49-F238E27FC236}">
                <a16:creationId xmlns="" xmlns:a16="http://schemas.microsoft.com/office/drawing/2014/main" id="{F986BD13-9DF2-0046-8D42-92FBFEC6C741}"/>
              </a:ext>
            </a:extLst>
          </p:cNvPr>
          <p:cNvCxnSpPr/>
          <p:nvPr/>
        </p:nvCxnSpPr>
        <p:spPr>
          <a:xfrm>
            <a:off x="3203848" y="4653136"/>
            <a:ext cx="0" cy="864096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4">
            <a:extLst>
              <a:ext uri="{FF2B5EF4-FFF2-40B4-BE49-F238E27FC236}">
                <a16:creationId xmlns="" xmlns:a16="http://schemas.microsoft.com/office/drawing/2014/main" id="{92D5633E-01F3-C542-A17D-939372DE7EA2}"/>
              </a:ext>
            </a:extLst>
          </p:cNvPr>
          <p:cNvCxnSpPr/>
          <p:nvPr/>
        </p:nvCxnSpPr>
        <p:spPr>
          <a:xfrm>
            <a:off x="5652120" y="4653136"/>
            <a:ext cx="0" cy="864096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11096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C00000"/>
                </a:solidFill>
              </a:rPr>
              <a:t>Performance Mode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17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5141168"/>
          </a:xfrm>
        </p:spPr>
        <p:txBody>
          <a:bodyPr>
            <a:normAutofit/>
          </a:bodyPr>
          <a:lstStyle/>
          <a:p>
            <a:r>
              <a:rPr lang="en-US" altLang="zh-CN" dirty="0"/>
              <a:t>Start with even SM partitioning, record </a:t>
            </a:r>
            <a:r>
              <a:rPr lang="en-US" altLang="zh-CN" dirty="0" err="1"/>
              <a:t>perf</a:t>
            </a:r>
            <a:r>
              <a:rPr lang="en-US" altLang="zh-CN" dirty="0"/>
              <a:t>.</a:t>
            </a:r>
          </a:p>
          <a:p>
            <a:r>
              <a:rPr lang="en-US" altLang="zh-CN" dirty="0"/>
              <a:t>Iteratively stall the SMs assigned to the </a:t>
            </a:r>
            <a:r>
              <a:rPr lang="en-US" altLang="zh-CN" dirty="0" err="1">
                <a:solidFill>
                  <a:srgbClr val="C00000"/>
                </a:solidFill>
              </a:rPr>
              <a:t>mem</a:t>
            </a:r>
            <a:r>
              <a:rPr lang="en-US" altLang="zh-CN" dirty="0">
                <a:solidFill>
                  <a:srgbClr val="C00000"/>
                </a:solidFill>
              </a:rPr>
              <a:t>-app</a:t>
            </a:r>
          </a:p>
          <a:p>
            <a:r>
              <a:rPr lang="en-US" altLang="zh-CN" dirty="0"/>
              <a:t>Stop stalling when </a:t>
            </a:r>
            <a:r>
              <a:rPr lang="en-US" altLang="zh-CN" dirty="0" err="1"/>
              <a:t>perf</a:t>
            </a:r>
            <a:r>
              <a:rPr lang="en-US" altLang="zh-CN" dirty="0"/>
              <a:t>. of </a:t>
            </a:r>
            <a:r>
              <a:rPr lang="en-US" altLang="zh-CN" dirty="0" err="1">
                <a:solidFill>
                  <a:srgbClr val="C00000"/>
                </a:solidFill>
              </a:rPr>
              <a:t>mem</a:t>
            </a:r>
            <a:r>
              <a:rPr lang="en-US" altLang="zh-CN" dirty="0">
                <a:solidFill>
                  <a:srgbClr val="C00000"/>
                </a:solidFill>
              </a:rPr>
              <a:t>-app</a:t>
            </a:r>
            <a:r>
              <a:rPr lang="en-US" altLang="zh-CN" dirty="0"/>
              <a:t> changes</a:t>
            </a:r>
          </a:p>
          <a:p>
            <a:r>
              <a:rPr lang="en-US" altLang="zh-CN" dirty="0"/>
              <a:t>Assign stalled SMs to </a:t>
            </a:r>
            <a:r>
              <a:rPr lang="en-US" altLang="zh-CN" dirty="0">
                <a:solidFill>
                  <a:srgbClr val="FFC000"/>
                </a:solidFill>
              </a:rPr>
              <a:t>compute-app</a:t>
            </a:r>
            <a:endParaRPr lang="zh-CN" altLang="en-US" dirty="0">
              <a:solidFill>
                <a:srgbClr val="FFC000"/>
              </a:solidFill>
            </a:endParaRPr>
          </a:p>
        </p:txBody>
      </p:sp>
      <p:sp>
        <p:nvSpPr>
          <p:cNvPr id="40" name="Square"/>
          <p:cNvSpPr/>
          <p:nvPr/>
        </p:nvSpPr>
        <p:spPr>
          <a:xfrm>
            <a:off x="3088869" y="4365104"/>
            <a:ext cx="416927" cy="359682"/>
          </a:xfrm>
          <a:prstGeom prst="rect">
            <a:avLst/>
          </a:prstGeom>
          <a:solidFill>
            <a:srgbClr val="C00000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1" name="Square"/>
          <p:cNvSpPr/>
          <p:nvPr/>
        </p:nvSpPr>
        <p:spPr>
          <a:xfrm>
            <a:off x="3687833" y="4365104"/>
            <a:ext cx="416927" cy="359682"/>
          </a:xfrm>
          <a:prstGeom prst="rect">
            <a:avLst/>
          </a:prstGeom>
          <a:solidFill>
            <a:srgbClr val="C00000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2" name="Square"/>
          <p:cNvSpPr/>
          <p:nvPr/>
        </p:nvSpPr>
        <p:spPr>
          <a:xfrm>
            <a:off x="4286797" y="4365104"/>
            <a:ext cx="416927" cy="359682"/>
          </a:xfrm>
          <a:prstGeom prst="rect">
            <a:avLst/>
          </a:prstGeom>
          <a:solidFill>
            <a:srgbClr val="C00000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3" name="Square"/>
          <p:cNvSpPr/>
          <p:nvPr/>
        </p:nvSpPr>
        <p:spPr>
          <a:xfrm>
            <a:off x="4885761" y="4365104"/>
            <a:ext cx="416927" cy="359682"/>
          </a:xfrm>
          <a:prstGeom prst="rect">
            <a:avLst/>
          </a:prstGeom>
          <a:solidFill>
            <a:srgbClr val="C00000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4" name="Square"/>
          <p:cNvSpPr/>
          <p:nvPr/>
        </p:nvSpPr>
        <p:spPr>
          <a:xfrm>
            <a:off x="5484725" y="4365104"/>
            <a:ext cx="416927" cy="359682"/>
          </a:xfrm>
          <a:prstGeom prst="rect">
            <a:avLst/>
          </a:prstGeom>
          <a:solidFill>
            <a:srgbClr val="C00000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5" name="Square"/>
          <p:cNvSpPr/>
          <p:nvPr/>
        </p:nvSpPr>
        <p:spPr>
          <a:xfrm>
            <a:off x="3088869" y="4893555"/>
            <a:ext cx="416927" cy="359682"/>
          </a:xfrm>
          <a:prstGeom prst="rect">
            <a:avLst/>
          </a:prstGeom>
          <a:solidFill>
            <a:srgbClr val="C00000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6" name="Square"/>
          <p:cNvSpPr/>
          <p:nvPr/>
        </p:nvSpPr>
        <p:spPr>
          <a:xfrm>
            <a:off x="3687833" y="4893555"/>
            <a:ext cx="416927" cy="359682"/>
          </a:xfrm>
          <a:prstGeom prst="rect">
            <a:avLst/>
          </a:prstGeom>
          <a:solidFill>
            <a:srgbClr val="C00000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7" name="Square"/>
          <p:cNvSpPr/>
          <p:nvPr/>
        </p:nvSpPr>
        <p:spPr>
          <a:xfrm>
            <a:off x="4286797" y="4893555"/>
            <a:ext cx="416927" cy="359682"/>
          </a:xfrm>
          <a:prstGeom prst="rect">
            <a:avLst/>
          </a:prstGeom>
          <a:solidFill>
            <a:srgbClr val="C00000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8" name="Square"/>
          <p:cNvSpPr/>
          <p:nvPr/>
        </p:nvSpPr>
        <p:spPr>
          <a:xfrm>
            <a:off x="4885761" y="4893555"/>
            <a:ext cx="416927" cy="359682"/>
          </a:xfrm>
          <a:prstGeom prst="rect">
            <a:avLst/>
          </a:prstGeom>
          <a:solidFill>
            <a:srgbClr val="C00000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9" name="Square"/>
          <p:cNvSpPr/>
          <p:nvPr/>
        </p:nvSpPr>
        <p:spPr>
          <a:xfrm>
            <a:off x="5484725" y="4893555"/>
            <a:ext cx="416927" cy="359682"/>
          </a:xfrm>
          <a:prstGeom prst="rect">
            <a:avLst/>
          </a:prstGeom>
          <a:solidFill>
            <a:srgbClr val="C00000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50" name="Square"/>
          <p:cNvSpPr/>
          <p:nvPr/>
        </p:nvSpPr>
        <p:spPr>
          <a:xfrm>
            <a:off x="3088869" y="5420851"/>
            <a:ext cx="416927" cy="359682"/>
          </a:xfrm>
          <a:prstGeom prst="rect">
            <a:avLst/>
          </a:prstGeom>
          <a:solidFill>
            <a:srgbClr val="FFC000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51" name="Square"/>
          <p:cNvSpPr/>
          <p:nvPr/>
        </p:nvSpPr>
        <p:spPr>
          <a:xfrm>
            <a:off x="3687833" y="5420851"/>
            <a:ext cx="416927" cy="359682"/>
          </a:xfrm>
          <a:prstGeom prst="rect">
            <a:avLst/>
          </a:prstGeom>
          <a:solidFill>
            <a:srgbClr val="FFC000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52" name="Square"/>
          <p:cNvSpPr/>
          <p:nvPr/>
        </p:nvSpPr>
        <p:spPr>
          <a:xfrm>
            <a:off x="4286797" y="5420851"/>
            <a:ext cx="416927" cy="359682"/>
          </a:xfrm>
          <a:prstGeom prst="rect">
            <a:avLst/>
          </a:prstGeom>
          <a:solidFill>
            <a:srgbClr val="FFC000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53" name="Square"/>
          <p:cNvSpPr/>
          <p:nvPr/>
        </p:nvSpPr>
        <p:spPr>
          <a:xfrm>
            <a:off x="4885761" y="5420851"/>
            <a:ext cx="416927" cy="359682"/>
          </a:xfrm>
          <a:prstGeom prst="rect">
            <a:avLst/>
          </a:prstGeom>
          <a:solidFill>
            <a:srgbClr val="FFC000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54" name="Square"/>
          <p:cNvSpPr/>
          <p:nvPr/>
        </p:nvSpPr>
        <p:spPr>
          <a:xfrm>
            <a:off x="5484725" y="5420851"/>
            <a:ext cx="416927" cy="359682"/>
          </a:xfrm>
          <a:prstGeom prst="rect">
            <a:avLst/>
          </a:prstGeom>
          <a:solidFill>
            <a:srgbClr val="FFC000"/>
          </a:solidFill>
          <a:ln w="12700" cap="flat">
            <a:solidFill>
              <a:srgbClr val="FFC000"/>
            </a:solidFill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55" name="Square"/>
          <p:cNvSpPr/>
          <p:nvPr/>
        </p:nvSpPr>
        <p:spPr>
          <a:xfrm>
            <a:off x="3088869" y="5948146"/>
            <a:ext cx="416927" cy="359682"/>
          </a:xfrm>
          <a:prstGeom prst="rect">
            <a:avLst/>
          </a:prstGeom>
          <a:solidFill>
            <a:srgbClr val="FFC000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56" name="Square"/>
          <p:cNvSpPr/>
          <p:nvPr/>
        </p:nvSpPr>
        <p:spPr>
          <a:xfrm>
            <a:off x="3687833" y="5948146"/>
            <a:ext cx="416927" cy="359682"/>
          </a:xfrm>
          <a:prstGeom prst="rect">
            <a:avLst/>
          </a:prstGeom>
          <a:solidFill>
            <a:srgbClr val="FFC000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57" name="Square"/>
          <p:cNvSpPr/>
          <p:nvPr/>
        </p:nvSpPr>
        <p:spPr>
          <a:xfrm>
            <a:off x="4286797" y="5948146"/>
            <a:ext cx="416927" cy="359682"/>
          </a:xfrm>
          <a:prstGeom prst="rect">
            <a:avLst/>
          </a:prstGeom>
          <a:solidFill>
            <a:srgbClr val="FFC000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58" name="Square"/>
          <p:cNvSpPr/>
          <p:nvPr/>
        </p:nvSpPr>
        <p:spPr>
          <a:xfrm>
            <a:off x="4885761" y="5948146"/>
            <a:ext cx="416927" cy="359682"/>
          </a:xfrm>
          <a:prstGeom prst="rect">
            <a:avLst/>
          </a:prstGeom>
          <a:solidFill>
            <a:srgbClr val="FFC000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59" name="Square"/>
          <p:cNvSpPr/>
          <p:nvPr/>
        </p:nvSpPr>
        <p:spPr>
          <a:xfrm>
            <a:off x="5484725" y="5948146"/>
            <a:ext cx="416927" cy="359682"/>
          </a:xfrm>
          <a:prstGeom prst="rect">
            <a:avLst/>
          </a:prstGeom>
          <a:solidFill>
            <a:srgbClr val="FFC000"/>
          </a:solidFill>
          <a:ln w="12700" cap="flat">
            <a:solidFill>
              <a:srgbClr val="FFC000"/>
            </a:solidFill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60" name="TextBox 59"/>
          <p:cNvSpPr txBox="1"/>
          <p:nvPr/>
        </p:nvSpPr>
        <p:spPr>
          <a:xfrm>
            <a:off x="6228184" y="5055567"/>
            <a:ext cx="23310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GPU with 20 SMs</a:t>
            </a:r>
          </a:p>
        </p:txBody>
      </p:sp>
      <p:sp>
        <p:nvSpPr>
          <p:cNvPr id="61" name="Square"/>
          <p:cNvSpPr/>
          <p:nvPr/>
        </p:nvSpPr>
        <p:spPr>
          <a:xfrm>
            <a:off x="5484725" y="4893555"/>
            <a:ext cx="416927" cy="359682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62" name="Square"/>
          <p:cNvSpPr/>
          <p:nvPr/>
        </p:nvSpPr>
        <p:spPr>
          <a:xfrm>
            <a:off x="4885761" y="4893555"/>
            <a:ext cx="416927" cy="359682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63" name="Square"/>
          <p:cNvSpPr/>
          <p:nvPr/>
        </p:nvSpPr>
        <p:spPr>
          <a:xfrm>
            <a:off x="4286797" y="4893555"/>
            <a:ext cx="416927" cy="359682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64" name="Square"/>
          <p:cNvSpPr/>
          <p:nvPr/>
        </p:nvSpPr>
        <p:spPr>
          <a:xfrm>
            <a:off x="3687832" y="4893555"/>
            <a:ext cx="416927" cy="359682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65" name="Square"/>
          <p:cNvSpPr/>
          <p:nvPr/>
        </p:nvSpPr>
        <p:spPr>
          <a:xfrm>
            <a:off x="3687831" y="4894595"/>
            <a:ext cx="416927" cy="359682"/>
          </a:xfrm>
          <a:prstGeom prst="rect">
            <a:avLst/>
          </a:prstGeom>
          <a:solidFill>
            <a:srgbClr val="C00000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66" name="Square"/>
          <p:cNvSpPr/>
          <p:nvPr/>
        </p:nvSpPr>
        <p:spPr>
          <a:xfrm>
            <a:off x="4286797" y="4894595"/>
            <a:ext cx="416927" cy="359682"/>
          </a:xfrm>
          <a:prstGeom prst="rect">
            <a:avLst/>
          </a:prstGeom>
          <a:solidFill>
            <a:srgbClr val="FFC000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67" name="Square"/>
          <p:cNvSpPr/>
          <p:nvPr/>
        </p:nvSpPr>
        <p:spPr>
          <a:xfrm>
            <a:off x="4885761" y="4894595"/>
            <a:ext cx="416927" cy="359682"/>
          </a:xfrm>
          <a:prstGeom prst="rect">
            <a:avLst/>
          </a:prstGeom>
          <a:solidFill>
            <a:srgbClr val="FFC000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68" name="Square"/>
          <p:cNvSpPr/>
          <p:nvPr/>
        </p:nvSpPr>
        <p:spPr>
          <a:xfrm>
            <a:off x="5481895" y="4893555"/>
            <a:ext cx="416927" cy="359682"/>
          </a:xfrm>
          <a:prstGeom prst="rect">
            <a:avLst/>
          </a:prstGeom>
          <a:solidFill>
            <a:srgbClr val="FFC000"/>
          </a:solidFill>
          <a:ln w="12700" cap="flat">
            <a:solidFill>
              <a:srgbClr val="FFC000"/>
            </a:solidFill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53</a:t>
            </a:fld>
            <a:endParaRPr lang="zh-CN" altLang="en-US"/>
          </a:p>
        </p:txBody>
      </p:sp>
      <p:sp>
        <p:nvSpPr>
          <p:cNvPr id="36" name="矩形 35"/>
          <p:cNvSpPr/>
          <p:nvPr/>
        </p:nvSpPr>
        <p:spPr>
          <a:xfrm>
            <a:off x="2843808" y="6381328"/>
            <a:ext cx="3431753" cy="43204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err="1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NoC&amp;LLC&amp;DRAM</a:t>
            </a:r>
            <a:endParaRPr lang="zh-CN" altLang="en-US" sz="2400" dirty="0">
              <a:solidFill>
                <a:schemeClr val="tx1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52127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C00000"/>
                </a:solidFill>
              </a:rPr>
              <a:t>Classification-Driven Search</a:t>
            </a:r>
            <a:endParaRPr lang="zh-CN" altLang="en-US" dirty="0">
              <a:solidFill>
                <a:srgbClr val="C00000"/>
              </a:solidFill>
            </a:endParaRPr>
          </a:p>
        </p:txBody>
      </p:sp>
      <p:cxnSp>
        <p:nvCxnSpPr>
          <p:cNvPr id="5" name="直接箭头连接符 4"/>
          <p:cNvCxnSpPr/>
          <p:nvPr/>
        </p:nvCxnSpPr>
        <p:spPr>
          <a:xfrm>
            <a:off x="4355976" y="2348880"/>
            <a:ext cx="0" cy="864096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2960993" y="1589891"/>
            <a:ext cx="31951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Workloads executing </a:t>
            </a:r>
          </a:p>
          <a:p>
            <a:pPr algn="ctr"/>
            <a:r>
              <a:rPr lang="en-US" sz="2400" dirty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on GPUs</a:t>
            </a:r>
          </a:p>
        </p:txBody>
      </p:sp>
      <p:cxnSp>
        <p:nvCxnSpPr>
          <p:cNvPr id="8" name="直接箭头连接符 7"/>
          <p:cNvCxnSpPr/>
          <p:nvPr/>
        </p:nvCxnSpPr>
        <p:spPr>
          <a:xfrm flipH="1">
            <a:off x="3563888" y="3212976"/>
            <a:ext cx="792088" cy="72008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/>
          <p:cNvCxnSpPr/>
          <p:nvPr/>
        </p:nvCxnSpPr>
        <p:spPr>
          <a:xfrm>
            <a:off x="4355976" y="3212976"/>
            <a:ext cx="936104" cy="72008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185129" y="2564904"/>
            <a:ext cx="31951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>
                    <a:lumMod val="85000"/>
                  </a:schemeClr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Classification model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051720" y="3861048"/>
            <a:ext cx="24030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Heterogeneous workloads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617177" y="3861048"/>
            <a:ext cx="24030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Homogeneous workloads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971600" y="4653136"/>
            <a:ext cx="2403095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>
                    <a:lumMod val="85000"/>
                  </a:schemeClr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Performance mode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337257" y="4653136"/>
            <a:ext cx="1971047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B0F0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Power</a:t>
            </a:r>
          </a:p>
          <a:p>
            <a:pPr algn="ctr"/>
            <a:r>
              <a:rPr lang="en-US" sz="2400" b="1" dirty="0">
                <a:solidFill>
                  <a:srgbClr val="00B0F0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mode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115618" y="5545469"/>
            <a:ext cx="35283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Effective SM partition to improve performance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574966" y="5550082"/>
            <a:ext cx="33843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Effective SM partition to save power</a:t>
            </a:r>
          </a:p>
        </p:txBody>
      </p:sp>
      <p:cxnSp>
        <p:nvCxnSpPr>
          <p:cNvPr id="17" name="直接箭头连接符 4">
            <a:extLst>
              <a:ext uri="{FF2B5EF4-FFF2-40B4-BE49-F238E27FC236}">
                <a16:creationId xmlns="" xmlns:a16="http://schemas.microsoft.com/office/drawing/2014/main" id="{F986BD13-9DF2-0046-8D42-92FBFEC6C741}"/>
              </a:ext>
            </a:extLst>
          </p:cNvPr>
          <p:cNvCxnSpPr/>
          <p:nvPr/>
        </p:nvCxnSpPr>
        <p:spPr>
          <a:xfrm>
            <a:off x="3203848" y="4653136"/>
            <a:ext cx="0" cy="864096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4">
            <a:extLst>
              <a:ext uri="{FF2B5EF4-FFF2-40B4-BE49-F238E27FC236}">
                <a16:creationId xmlns="" xmlns:a16="http://schemas.microsoft.com/office/drawing/2014/main" id="{92D5633E-01F3-C542-A17D-939372DE7EA2}"/>
              </a:ext>
            </a:extLst>
          </p:cNvPr>
          <p:cNvCxnSpPr/>
          <p:nvPr/>
        </p:nvCxnSpPr>
        <p:spPr>
          <a:xfrm>
            <a:off x="5652120" y="4653136"/>
            <a:ext cx="0" cy="864096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252716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quare"/>
          <p:cNvSpPr/>
          <p:nvPr/>
        </p:nvSpPr>
        <p:spPr>
          <a:xfrm>
            <a:off x="3697557" y="4330205"/>
            <a:ext cx="416927" cy="359682"/>
          </a:xfrm>
          <a:prstGeom prst="rect">
            <a:avLst/>
          </a:prstGeom>
          <a:solidFill>
            <a:srgbClr val="C00000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C00000"/>
                </a:solidFill>
              </a:rPr>
              <a:t>Power Mode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17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939336" cy="5141168"/>
          </a:xfrm>
        </p:spPr>
        <p:txBody>
          <a:bodyPr>
            <a:normAutofit/>
          </a:bodyPr>
          <a:lstStyle/>
          <a:p>
            <a:r>
              <a:rPr lang="en-US" altLang="zh-CN" dirty="0"/>
              <a:t>Start with even SM partitioning, record </a:t>
            </a:r>
            <a:r>
              <a:rPr lang="en-US" altLang="zh-CN" dirty="0" err="1"/>
              <a:t>perf</a:t>
            </a:r>
            <a:r>
              <a:rPr lang="en-US" altLang="zh-CN" dirty="0"/>
              <a:t>.</a:t>
            </a:r>
          </a:p>
          <a:p>
            <a:r>
              <a:rPr lang="en-US" altLang="zh-CN" dirty="0"/>
              <a:t>Stall all but leave only one SM for each </a:t>
            </a:r>
            <a:r>
              <a:rPr lang="en-US" altLang="zh-CN" dirty="0" err="1"/>
              <a:t>mem</a:t>
            </a:r>
            <a:r>
              <a:rPr lang="en-US" altLang="zh-CN" dirty="0"/>
              <a:t>-app</a:t>
            </a:r>
          </a:p>
        </p:txBody>
      </p:sp>
      <p:sp>
        <p:nvSpPr>
          <p:cNvPr id="40" name="Square"/>
          <p:cNvSpPr/>
          <p:nvPr/>
        </p:nvSpPr>
        <p:spPr>
          <a:xfrm>
            <a:off x="3088869" y="4323558"/>
            <a:ext cx="416927" cy="359682"/>
          </a:xfrm>
          <a:prstGeom prst="rect">
            <a:avLst/>
          </a:prstGeom>
          <a:solidFill>
            <a:srgbClr val="C00000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5" name="Square"/>
          <p:cNvSpPr/>
          <p:nvPr/>
        </p:nvSpPr>
        <p:spPr>
          <a:xfrm>
            <a:off x="3088869" y="4852009"/>
            <a:ext cx="416927" cy="359682"/>
          </a:xfrm>
          <a:prstGeom prst="rect">
            <a:avLst/>
          </a:prstGeom>
          <a:solidFill>
            <a:srgbClr val="C00000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6" name="Square"/>
          <p:cNvSpPr/>
          <p:nvPr/>
        </p:nvSpPr>
        <p:spPr>
          <a:xfrm>
            <a:off x="3687833" y="4852009"/>
            <a:ext cx="416927" cy="359682"/>
          </a:xfrm>
          <a:prstGeom prst="rect">
            <a:avLst/>
          </a:prstGeom>
          <a:solidFill>
            <a:srgbClr val="C00000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50" name="Square"/>
          <p:cNvSpPr/>
          <p:nvPr/>
        </p:nvSpPr>
        <p:spPr>
          <a:xfrm>
            <a:off x="3088869" y="5379305"/>
            <a:ext cx="416927" cy="359682"/>
          </a:xfrm>
          <a:prstGeom prst="rect">
            <a:avLst/>
          </a:prstGeom>
          <a:solidFill>
            <a:srgbClr val="FFC000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51" name="Square"/>
          <p:cNvSpPr/>
          <p:nvPr/>
        </p:nvSpPr>
        <p:spPr>
          <a:xfrm>
            <a:off x="3687833" y="5379305"/>
            <a:ext cx="416927" cy="359682"/>
          </a:xfrm>
          <a:prstGeom prst="rect">
            <a:avLst/>
          </a:prstGeom>
          <a:solidFill>
            <a:srgbClr val="FFC000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52" name="Square"/>
          <p:cNvSpPr/>
          <p:nvPr/>
        </p:nvSpPr>
        <p:spPr>
          <a:xfrm>
            <a:off x="4286797" y="5379305"/>
            <a:ext cx="416927" cy="359682"/>
          </a:xfrm>
          <a:prstGeom prst="rect">
            <a:avLst/>
          </a:prstGeom>
          <a:solidFill>
            <a:srgbClr val="FFC000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53" name="Square"/>
          <p:cNvSpPr/>
          <p:nvPr/>
        </p:nvSpPr>
        <p:spPr>
          <a:xfrm>
            <a:off x="4885761" y="5379305"/>
            <a:ext cx="416927" cy="359682"/>
          </a:xfrm>
          <a:prstGeom prst="rect">
            <a:avLst/>
          </a:prstGeom>
          <a:solidFill>
            <a:srgbClr val="FFC000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54" name="Square"/>
          <p:cNvSpPr/>
          <p:nvPr/>
        </p:nvSpPr>
        <p:spPr>
          <a:xfrm>
            <a:off x="5484725" y="5379305"/>
            <a:ext cx="416927" cy="359682"/>
          </a:xfrm>
          <a:prstGeom prst="rect">
            <a:avLst/>
          </a:prstGeom>
          <a:solidFill>
            <a:srgbClr val="FFC000"/>
          </a:solidFill>
          <a:ln w="12700" cap="flat">
            <a:solidFill>
              <a:srgbClr val="FFC000"/>
            </a:solidFill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55" name="Square"/>
          <p:cNvSpPr/>
          <p:nvPr/>
        </p:nvSpPr>
        <p:spPr>
          <a:xfrm>
            <a:off x="3088869" y="5906600"/>
            <a:ext cx="416927" cy="359682"/>
          </a:xfrm>
          <a:prstGeom prst="rect">
            <a:avLst/>
          </a:prstGeom>
          <a:solidFill>
            <a:srgbClr val="FFC000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56" name="Square"/>
          <p:cNvSpPr/>
          <p:nvPr/>
        </p:nvSpPr>
        <p:spPr>
          <a:xfrm>
            <a:off x="3687833" y="5906600"/>
            <a:ext cx="416927" cy="359682"/>
          </a:xfrm>
          <a:prstGeom prst="rect">
            <a:avLst/>
          </a:prstGeom>
          <a:solidFill>
            <a:srgbClr val="FFC000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57" name="Square"/>
          <p:cNvSpPr/>
          <p:nvPr/>
        </p:nvSpPr>
        <p:spPr>
          <a:xfrm>
            <a:off x="4286797" y="5906600"/>
            <a:ext cx="416927" cy="359682"/>
          </a:xfrm>
          <a:prstGeom prst="rect">
            <a:avLst/>
          </a:prstGeom>
          <a:solidFill>
            <a:srgbClr val="FFC000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58" name="Square"/>
          <p:cNvSpPr/>
          <p:nvPr/>
        </p:nvSpPr>
        <p:spPr>
          <a:xfrm>
            <a:off x="4885761" y="5906600"/>
            <a:ext cx="416927" cy="359682"/>
          </a:xfrm>
          <a:prstGeom prst="rect">
            <a:avLst/>
          </a:prstGeom>
          <a:solidFill>
            <a:srgbClr val="FFC000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59" name="Square"/>
          <p:cNvSpPr/>
          <p:nvPr/>
        </p:nvSpPr>
        <p:spPr>
          <a:xfrm>
            <a:off x="5484725" y="5906600"/>
            <a:ext cx="416927" cy="359682"/>
          </a:xfrm>
          <a:prstGeom prst="rect">
            <a:avLst/>
          </a:prstGeom>
          <a:solidFill>
            <a:srgbClr val="FFC000"/>
          </a:solidFill>
          <a:ln w="12700" cap="flat">
            <a:solidFill>
              <a:srgbClr val="FFC000"/>
            </a:solidFill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60" name="TextBox 59"/>
          <p:cNvSpPr txBox="1"/>
          <p:nvPr/>
        </p:nvSpPr>
        <p:spPr>
          <a:xfrm>
            <a:off x="6228184" y="5055567"/>
            <a:ext cx="23310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GPU with 20 SMs</a:t>
            </a:r>
          </a:p>
        </p:txBody>
      </p:sp>
      <p:sp>
        <p:nvSpPr>
          <p:cNvPr id="64" name="Square"/>
          <p:cNvSpPr/>
          <p:nvPr/>
        </p:nvSpPr>
        <p:spPr>
          <a:xfrm>
            <a:off x="3687832" y="4852009"/>
            <a:ext cx="416927" cy="359682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86" name="Square"/>
          <p:cNvSpPr/>
          <p:nvPr/>
        </p:nvSpPr>
        <p:spPr>
          <a:xfrm>
            <a:off x="3687834" y="5378578"/>
            <a:ext cx="416927" cy="359682"/>
          </a:xfrm>
          <a:prstGeom prst="rect">
            <a:avLst/>
          </a:prstGeom>
          <a:solidFill>
            <a:srgbClr val="FFC000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87" name="Square"/>
          <p:cNvSpPr/>
          <p:nvPr/>
        </p:nvSpPr>
        <p:spPr>
          <a:xfrm>
            <a:off x="4286798" y="5378578"/>
            <a:ext cx="416927" cy="359682"/>
          </a:xfrm>
          <a:prstGeom prst="rect">
            <a:avLst/>
          </a:prstGeom>
          <a:solidFill>
            <a:srgbClr val="FFC000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88" name="Square"/>
          <p:cNvSpPr/>
          <p:nvPr/>
        </p:nvSpPr>
        <p:spPr>
          <a:xfrm>
            <a:off x="4885762" y="5378578"/>
            <a:ext cx="416927" cy="359682"/>
          </a:xfrm>
          <a:prstGeom prst="rect">
            <a:avLst/>
          </a:prstGeom>
          <a:solidFill>
            <a:srgbClr val="FFC000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89" name="Square"/>
          <p:cNvSpPr/>
          <p:nvPr/>
        </p:nvSpPr>
        <p:spPr>
          <a:xfrm>
            <a:off x="5484726" y="5378578"/>
            <a:ext cx="416927" cy="359682"/>
          </a:xfrm>
          <a:prstGeom prst="rect">
            <a:avLst/>
          </a:prstGeom>
          <a:solidFill>
            <a:srgbClr val="FFC000"/>
          </a:solidFill>
          <a:ln w="12700" cap="flat">
            <a:solidFill>
              <a:srgbClr val="FFC000"/>
            </a:solidFill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94" name="Square"/>
          <p:cNvSpPr/>
          <p:nvPr/>
        </p:nvSpPr>
        <p:spPr>
          <a:xfrm>
            <a:off x="3088869" y="5906600"/>
            <a:ext cx="416927" cy="359682"/>
          </a:xfrm>
          <a:prstGeom prst="rect">
            <a:avLst/>
          </a:prstGeom>
          <a:solidFill>
            <a:srgbClr val="FFC000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95" name="Square"/>
          <p:cNvSpPr/>
          <p:nvPr/>
        </p:nvSpPr>
        <p:spPr>
          <a:xfrm>
            <a:off x="3687833" y="5906600"/>
            <a:ext cx="416927" cy="359682"/>
          </a:xfrm>
          <a:prstGeom prst="rect">
            <a:avLst/>
          </a:prstGeom>
          <a:solidFill>
            <a:srgbClr val="FFC000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97" name="Square"/>
          <p:cNvSpPr/>
          <p:nvPr/>
        </p:nvSpPr>
        <p:spPr>
          <a:xfrm>
            <a:off x="3687831" y="4852009"/>
            <a:ext cx="416927" cy="359682"/>
          </a:xfrm>
          <a:prstGeom prst="rect">
            <a:avLst/>
          </a:prstGeom>
          <a:solidFill>
            <a:srgbClr val="C00000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55</a:t>
            </a:fld>
            <a:endParaRPr lang="zh-CN" altLang="en-US"/>
          </a:p>
        </p:txBody>
      </p:sp>
      <p:sp>
        <p:nvSpPr>
          <p:cNvPr id="67" name="矩形 66"/>
          <p:cNvSpPr/>
          <p:nvPr/>
        </p:nvSpPr>
        <p:spPr>
          <a:xfrm>
            <a:off x="2796431" y="6381328"/>
            <a:ext cx="3431753" cy="43204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err="1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NoC&amp;LLC&amp;DRAM</a:t>
            </a:r>
            <a:endParaRPr lang="zh-CN" altLang="en-US" sz="2400" dirty="0">
              <a:solidFill>
                <a:schemeClr val="tx1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73" name="Square"/>
          <p:cNvSpPr/>
          <p:nvPr/>
        </p:nvSpPr>
        <p:spPr>
          <a:xfrm>
            <a:off x="4303843" y="4323894"/>
            <a:ext cx="416927" cy="359682"/>
          </a:xfrm>
          <a:prstGeom prst="rect">
            <a:avLst/>
          </a:prstGeom>
          <a:solidFill>
            <a:srgbClr val="C00000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74" name="Square"/>
          <p:cNvSpPr/>
          <p:nvPr/>
        </p:nvSpPr>
        <p:spPr>
          <a:xfrm>
            <a:off x="4294117" y="4845698"/>
            <a:ext cx="416927" cy="359682"/>
          </a:xfrm>
          <a:prstGeom prst="rect">
            <a:avLst/>
          </a:prstGeom>
          <a:solidFill>
            <a:srgbClr val="C00000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81" name="Square"/>
          <p:cNvSpPr/>
          <p:nvPr/>
        </p:nvSpPr>
        <p:spPr>
          <a:xfrm>
            <a:off x="4894789" y="4330205"/>
            <a:ext cx="416927" cy="359682"/>
          </a:xfrm>
          <a:prstGeom prst="rect">
            <a:avLst/>
          </a:prstGeom>
          <a:solidFill>
            <a:srgbClr val="C00000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82" name="Square"/>
          <p:cNvSpPr/>
          <p:nvPr/>
        </p:nvSpPr>
        <p:spPr>
          <a:xfrm>
            <a:off x="4885063" y="4852009"/>
            <a:ext cx="416927" cy="359682"/>
          </a:xfrm>
          <a:prstGeom prst="rect">
            <a:avLst/>
          </a:prstGeom>
          <a:solidFill>
            <a:srgbClr val="C00000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83" name="Square"/>
          <p:cNvSpPr/>
          <p:nvPr/>
        </p:nvSpPr>
        <p:spPr>
          <a:xfrm>
            <a:off x="5486822" y="4330205"/>
            <a:ext cx="416927" cy="359682"/>
          </a:xfrm>
          <a:prstGeom prst="rect">
            <a:avLst/>
          </a:prstGeom>
          <a:solidFill>
            <a:srgbClr val="C00000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84" name="Square"/>
          <p:cNvSpPr/>
          <p:nvPr/>
        </p:nvSpPr>
        <p:spPr>
          <a:xfrm>
            <a:off x="5477096" y="4852009"/>
            <a:ext cx="416927" cy="359682"/>
          </a:xfrm>
          <a:prstGeom prst="rect">
            <a:avLst/>
          </a:prstGeom>
          <a:solidFill>
            <a:srgbClr val="C00000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3934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mph" presetSubtype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indefinite"/>
                                        <p:tgtEl>
                                          <p:spTgt spid="8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5" dur="indefinite"/>
                                        <p:tgtEl>
                                          <p:spTgt spid="8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indefinite"/>
                                        <p:tgtEl>
                                          <p:spTgt spid="8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8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9" dur="indefinite"/>
                                        <p:tgtEl>
                                          <p:spTgt spid="8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indefinite"/>
                                        <p:tgtEl>
                                          <p:spTgt spid="8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indefinite"/>
                                        <p:tgtEl>
                                          <p:spTgt spid="7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3" dur="indefinite"/>
                                        <p:tgtEl>
                                          <p:spTgt spid="7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indefinite"/>
                                        <p:tgtEl>
                                          <p:spTgt spid="7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indefinite"/>
                                        <p:tgtEl>
                                          <p:spTgt spid="9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7" dur="indefinite"/>
                                        <p:tgtEl>
                                          <p:spTgt spid="9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indefinite"/>
                                        <p:tgtEl>
                                          <p:spTgt spid="9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1" dur="indefinite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" dur="indefinite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indefinite"/>
                                        <p:tgtEl>
                                          <p:spTgt spid="8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5" dur="indefinite"/>
                                        <p:tgtEl>
                                          <p:spTgt spid="8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" dur="indefinite"/>
                                        <p:tgtEl>
                                          <p:spTgt spid="8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indefinite"/>
                                        <p:tgtEl>
                                          <p:spTgt spid="8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9" dur="indefinite"/>
                                        <p:tgtEl>
                                          <p:spTgt spid="8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0" dur="indefinite"/>
                                        <p:tgtEl>
                                          <p:spTgt spid="8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indefinite"/>
                                        <p:tgtEl>
                                          <p:spTgt spid="7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43" dur="indefinite"/>
                                        <p:tgtEl>
                                          <p:spTgt spid="7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4" dur="indefinite"/>
                                        <p:tgtEl>
                                          <p:spTgt spid="7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indefinite"/>
                                        <p:tgtEl>
                                          <p:spTgt spid="9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47" dur="indefinite"/>
                                        <p:tgtEl>
                                          <p:spTgt spid="9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8" dur="indefinite"/>
                                        <p:tgtEl>
                                          <p:spTgt spid="9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indefinite"/>
                                        <p:tgtEl>
                                          <p:spTgt spid="5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51" dur="indefinite"/>
                                        <p:tgtEl>
                                          <p:spTgt spid="5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2" dur="indefinite"/>
                                        <p:tgtEl>
                                          <p:spTgt spid="5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indefinite"/>
                                        <p:tgtEl>
                                          <p:spTgt spid="5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55" dur="indefinite"/>
                                        <p:tgtEl>
                                          <p:spTgt spid="5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6" dur="indefinite"/>
                                        <p:tgtEl>
                                          <p:spTgt spid="5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indefinite"/>
                                        <p:tgtEl>
                                          <p:spTgt spid="5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59" dur="indefinite"/>
                                        <p:tgtEl>
                                          <p:spTgt spid="5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0" dur="indefinite"/>
                                        <p:tgtEl>
                                          <p:spTgt spid="5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indefinite"/>
                                        <p:tgtEl>
                                          <p:spTgt spid="9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63" dur="indefinite"/>
                                        <p:tgtEl>
                                          <p:spTgt spid="9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4" dur="indefinite"/>
                                        <p:tgtEl>
                                          <p:spTgt spid="9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indefinite"/>
                                        <p:tgtEl>
                                          <p:spTgt spid="9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67" dur="indefinite"/>
                                        <p:tgtEl>
                                          <p:spTgt spid="9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8" dur="indefinite"/>
                                        <p:tgtEl>
                                          <p:spTgt spid="9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indefinite"/>
                                        <p:tgtEl>
                                          <p:spTgt spid="8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1" dur="indefinite"/>
                                        <p:tgtEl>
                                          <p:spTgt spid="8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2" dur="indefinite"/>
                                        <p:tgtEl>
                                          <p:spTgt spid="8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indefinite"/>
                                        <p:tgtEl>
                                          <p:spTgt spid="8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5" dur="indefinite"/>
                                        <p:tgtEl>
                                          <p:spTgt spid="8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6" dur="indefinite"/>
                                        <p:tgtEl>
                                          <p:spTgt spid="8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indefinite"/>
                                        <p:tgtEl>
                                          <p:spTgt spid="8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9" dur="indefinite"/>
                                        <p:tgtEl>
                                          <p:spTgt spid="8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0" dur="indefinite"/>
                                        <p:tgtEl>
                                          <p:spTgt spid="8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indefinite"/>
                                        <p:tgtEl>
                                          <p:spTgt spid="8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3" dur="indefinite"/>
                                        <p:tgtEl>
                                          <p:spTgt spid="8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4" dur="indefinite"/>
                                        <p:tgtEl>
                                          <p:spTgt spid="8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C00000"/>
                </a:solidFill>
              </a:rPr>
              <a:t>Power Mode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17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939336" cy="5141168"/>
          </a:xfrm>
        </p:spPr>
        <p:txBody>
          <a:bodyPr>
            <a:normAutofit/>
          </a:bodyPr>
          <a:lstStyle/>
          <a:p>
            <a:r>
              <a:rPr lang="en-US" altLang="zh-CN" dirty="0"/>
              <a:t>Start with even SM partitioning, record </a:t>
            </a:r>
            <a:r>
              <a:rPr lang="en-US" altLang="zh-CN" dirty="0" err="1"/>
              <a:t>perf</a:t>
            </a:r>
            <a:r>
              <a:rPr lang="en-US" altLang="zh-CN" dirty="0"/>
              <a:t>.</a:t>
            </a:r>
          </a:p>
          <a:p>
            <a:r>
              <a:rPr lang="en-US" altLang="zh-CN" dirty="0"/>
              <a:t>Stall all but leave only one SM for each </a:t>
            </a:r>
            <a:r>
              <a:rPr lang="en-US" altLang="zh-CN" dirty="0" err="1"/>
              <a:t>mem</a:t>
            </a:r>
            <a:r>
              <a:rPr lang="en-US" altLang="zh-CN" dirty="0"/>
              <a:t>-app</a:t>
            </a:r>
          </a:p>
          <a:p>
            <a:r>
              <a:rPr lang="en-US" altLang="zh-CN" dirty="0"/>
              <a:t>Estimate the SM count based on IPC estimation</a:t>
            </a:r>
          </a:p>
          <a:p>
            <a:r>
              <a:rPr lang="en-US" altLang="zh-CN" dirty="0"/>
              <a:t>Iteratively resume one SM until saturation</a:t>
            </a:r>
            <a:endParaRPr lang="zh-CN" alt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6228184" y="5055567"/>
            <a:ext cx="23310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GPU with 20 SMs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56</a:t>
            </a:fld>
            <a:endParaRPr lang="zh-CN" altLang="en-US"/>
          </a:p>
        </p:txBody>
      </p:sp>
      <p:sp>
        <p:nvSpPr>
          <p:cNvPr id="67" name="矩形 66"/>
          <p:cNvSpPr/>
          <p:nvPr/>
        </p:nvSpPr>
        <p:spPr>
          <a:xfrm>
            <a:off x="2796431" y="6381328"/>
            <a:ext cx="3431753" cy="43204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err="1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NoC&amp;LLC&amp;DRAM</a:t>
            </a:r>
            <a:endParaRPr lang="zh-CN" altLang="en-US" sz="2400" dirty="0">
              <a:solidFill>
                <a:schemeClr val="tx1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66" name="Square"/>
          <p:cNvSpPr/>
          <p:nvPr/>
        </p:nvSpPr>
        <p:spPr>
          <a:xfrm>
            <a:off x="3697557" y="4330205"/>
            <a:ext cx="416927" cy="359682"/>
          </a:xfrm>
          <a:prstGeom prst="rect">
            <a:avLst/>
          </a:prstGeom>
          <a:solidFill>
            <a:srgbClr val="C00000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68" name="Square"/>
          <p:cNvSpPr/>
          <p:nvPr/>
        </p:nvSpPr>
        <p:spPr>
          <a:xfrm>
            <a:off x="3088869" y="4323558"/>
            <a:ext cx="416927" cy="359682"/>
          </a:xfrm>
          <a:prstGeom prst="rect">
            <a:avLst/>
          </a:prstGeom>
          <a:solidFill>
            <a:srgbClr val="C00000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73" name="Square"/>
          <p:cNvSpPr/>
          <p:nvPr/>
        </p:nvSpPr>
        <p:spPr>
          <a:xfrm>
            <a:off x="3088869" y="4852009"/>
            <a:ext cx="416927" cy="359682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74" name="Square"/>
          <p:cNvSpPr/>
          <p:nvPr/>
        </p:nvSpPr>
        <p:spPr>
          <a:xfrm>
            <a:off x="3687833" y="4852009"/>
            <a:ext cx="416927" cy="359682"/>
          </a:xfrm>
          <a:prstGeom prst="rect">
            <a:avLst/>
          </a:prstGeom>
          <a:solidFill>
            <a:srgbClr val="C00000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75" name="Square"/>
          <p:cNvSpPr/>
          <p:nvPr/>
        </p:nvSpPr>
        <p:spPr>
          <a:xfrm>
            <a:off x="3088869" y="5379305"/>
            <a:ext cx="416927" cy="359682"/>
          </a:xfrm>
          <a:prstGeom prst="rect">
            <a:avLst/>
          </a:prstGeom>
          <a:solidFill>
            <a:srgbClr val="FFC000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77" name="Square"/>
          <p:cNvSpPr/>
          <p:nvPr/>
        </p:nvSpPr>
        <p:spPr>
          <a:xfrm>
            <a:off x="3687833" y="5379305"/>
            <a:ext cx="416927" cy="359682"/>
          </a:xfrm>
          <a:prstGeom prst="rect">
            <a:avLst/>
          </a:prstGeom>
          <a:solidFill>
            <a:srgbClr val="FFC000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78" name="Square"/>
          <p:cNvSpPr/>
          <p:nvPr/>
        </p:nvSpPr>
        <p:spPr>
          <a:xfrm>
            <a:off x="4286797" y="5379305"/>
            <a:ext cx="416927" cy="359682"/>
          </a:xfrm>
          <a:prstGeom prst="rect">
            <a:avLst/>
          </a:prstGeom>
          <a:solidFill>
            <a:srgbClr val="FFC000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79" name="Square"/>
          <p:cNvSpPr/>
          <p:nvPr/>
        </p:nvSpPr>
        <p:spPr>
          <a:xfrm>
            <a:off x="4885761" y="5379305"/>
            <a:ext cx="416927" cy="359682"/>
          </a:xfrm>
          <a:prstGeom prst="rect">
            <a:avLst/>
          </a:prstGeom>
          <a:solidFill>
            <a:srgbClr val="FFC000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80" name="Square"/>
          <p:cNvSpPr/>
          <p:nvPr/>
        </p:nvSpPr>
        <p:spPr>
          <a:xfrm>
            <a:off x="5484725" y="5379305"/>
            <a:ext cx="416927" cy="359682"/>
          </a:xfrm>
          <a:prstGeom prst="rect">
            <a:avLst/>
          </a:prstGeom>
          <a:solidFill>
            <a:srgbClr val="FFC000"/>
          </a:solidFill>
          <a:ln w="12700" cap="flat">
            <a:solidFill>
              <a:srgbClr val="FFC000"/>
            </a:solidFill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81" name="Square"/>
          <p:cNvSpPr/>
          <p:nvPr/>
        </p:nvSpPr>
        <p:spPr>
          <a:xfrm>
            <a:off x="3088869" y="5906600"/>
            <a:ext cx="416927" cy="359682"/>
          </a:xfrm>
          <a:prstGeom prst="rect">
            <a:avLst/>
          </a:prstGeom>
          <a:solidFill>
            <a:srgbClr val="FFC000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82" name="Square"/>
          <p:cNvSpPr/>
          <p:nvPr/>
        </p:nvSpPr>
        <p:spPr>
          <a:xfrm>
            <a:off x="3687833" y="5906600"/>
            <a:ext cx="416927" cy="359682"/>
          </a:xfrm>
          <a:prstGeom prst="rect">
            <a:avLst/>
          </a:prstGeom>
          <a:solidFill>
            <a:srgbClr val="FFC000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83" name="Square"/>
          <p:cNvSpPr/>
          <p:nvPr/>
        </p:nvSpPr>
        <p:spPr>
          <a:xfrm>
            <a:off x="4286797" y="5906600"/>
            <a:ext cx="416927" cy="359682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84" name="Square"/>
          <p:cNvSpPr/>
          <p:nvPr/>
        </p:nvSpPr>
        <p:spPr>
          <a:xfrm>
            <a:off x="4885761" y="5906600"/>
            <a:ext cx="416927" cy="359682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85" name="Square"/>
          <p:cNvSpPr/>
          <p:nvPr/>
        </p:nvSpPr>
        <p:spPr>
          <a:xfrm>
            <a:off x="5484725" y="5906600"/>
            <a:ext cx="416927" cy="359682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99" name="Square"/>
          <p:cNvSpPr/>
          <p:nvPr/>
        </p:nvSpPr>
        <p:spPr>
          <a:xfrm>
            <a:off x="3687832" y="4852009"/>
            <a:ext cx="416927" cy="359682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00" name="Square"/>
          <p:cNvSpPr/>
          <p:nvPr/>
        </p:nvSpPr>
        <p:spPr>
          <a:xfrm>
            <a:off x="3687834" y="5378578"/>
            <a:ext cx="416927" cy="359682"/>
          </a:xfrm>
          <a:prstGeom prst="rect">
            <a:avLst/>
          </a:prstGeom>
          <a:solidFill>
            <a:srgbClr val="FFC000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01" name="Square"/>
          <p:cNvSpPr/>
          <p:nvPr/>
        </p:nvSpPr>
        <p:spPr>
          <a:xfrm>
            <a:off x="4286798" y="5378578"/>
            <a:ext cx="416927" cy="359682"/>
          </a:xfrm>
          <a:prstGeom prst="rect">
            <a:avLst/>
          </a:prstGeom>
          <a:solidFill>
            <a:srgbClr val="FFC000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02" name="Square"/>
          <p:cNvSpPr/>
          <p:nvPr/>
        </p:nvSpPr>
        <p:spPr>
          <a:xfrm>
            <a:off x="4885762" y="5378578"/>
            <a:ext cx="416927" cy="359682"/>
          </a:xfrm>
          <a:prstGeom prst="rect">
            <a:avLst/>
          </a:prstGeom>
          <a:solidFill>
            <a:srgbClr val="FFC000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03" name="Square"/>
          <p:cNvSpPr/>
          <p:nvPr/>
        </p:nvSpPr>
        <p:spPr>
          <a:xfrm>
            <a:off x="5484726" y="5378578"/>
            <a:ext cx="416927" cy="359682"/>
          </a:xfrm>
          <a:prstGeom prst="rect">
            <a:avLst/>
          </a:prstGeom>
          <a:solidFill>
            <a:srgbClr val="FFC000"/>
          </a:solidFill>
          <a:ln w="12700" cap="flat">
            <a:solidFill>
              <a:srgbClr val="FFC000"/>
            </a:solidFill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04" name="Square"/>
          <p:cNvSpPr/>
          <p:nvPr/>
        </p:nvSpPr>
        <p:spPr>
          <a:xfrm>
            <a:off x="3088869" y="5906600"/>
            <a:ext cx="416927" cy="359682"/>
          </a:xfrm>
          <a:prstGeom prst="rect">
            <a:avLst/>
          </a:prstGeom>
          <a:solidFill>
            <a:srgbClr val="FFC000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05" name="Square"/>
          <p:cNvSpPr/>
          <p:nvPr/>
        </p:nvSpPr>
        <p:spPr>
          <a:xfrm>
            <a:off x="3687833" y="5906600"/>
            <a:ext cx="416927" cy="359682"/>
          </a:xfrm>
          <a:prstGeom prst="rect">
            <a:avLst/>
          </a:prstGeom>
          <a:solidFill>
            <a:srgbClr val="FFC000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06" name="Square"/>
          <p:cNvSpPr/>
          <p:nvPr/>
        </p:nvSpPr>
        <p:spPr>
          <a:xfrm>
            <a:off x="3687831" y="4852009"/>
            <a:ext cx="416927" cy="359682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07" name="Square"/>
          <p:cNvSpPr/>
          <p:nvPr/>
        </p:nvSpPr>
        <p:spPr>
          <a:xfrm>
            <a:off x="4303843" y="4323894"/>
            <a:ext cx="416927" cy="359682"/>
          </a:xfrm>
          <a:prstGeom prst="rect">
            <a:avLst/>
          </a:prstGeom>
          <a:solidFill>
            <a:srgbClr val="C00000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08" name="Square"/>
          <p:cNvSpPr/>
          <p:nvPr/>
        </p:nvSpPr>
        <p:spPr>
          <a:xfrm>
            <a:off x="4294117" y="4845698"/>
            <a:ext cx="416927" cy="359682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09" name="Square"/>
          <p:cNvSpPr/>
          <p:nvPr/>
        </p:nvSpPr>
        <p:spPr>
          <a:xfrm>
            <a:off x="4894789" y="4330205"/>
            <a:ext cx="416927" cy="359682"/>
          </a:xfrm>
          <a:prstGeom prst="rect">
            <a:avLst/>
          </a:prstGeom>
          <a:solidFill>
            <a:srgbClr val="C00000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10" name="Square"/>
          <p:cNvSpPr/>
          <p:nvPr/>
        </p:nvSpPr>
        <p:spPr>
          <a:xfrm>
            <a:off x="4885063" y="4852009"/>
            <a:ext cx="416927" cy="359682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11" name="Square"/>
          <p:cNvSpPr/>
          <p:nvPr/>
        </p:nvSpPr>
        <p:spPr>
          <a:xfrm>
            <a:off x="5486822" y="4330205"/>
            <a:ext cx="416927" cy="359682"/>
          </a:xfrm>
          <a:prstGeom prst="rect">
            <a:avLst/>
          </a:prstGeom>
          <a:solidFill>
            <a:srgbClr val="C00000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12" name="Square"/>
          <p:cNvSpPr/>
          <p:nvPr/>
        </p:nvSpPr>
        <p:spPr>
          <a:xfrm>
            <a:off x="5477096" y="4852009"/>
            <a:ext cx="416927" cy="359682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13" name="矩形 112"/>
          <p:cNvSpPr/>
          <p:nvPr/>
        </p:nvSpPr>
        <p:spPr>
          <a:xfrm>
            <a:off x="4785194" y="4769586"/>
            <a:ext cx="1152128" cy="450186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Power-</a:t>
            </a:r>
            <a:endParaRPr lang="zh-CN" altLang="en-US" sz="2400" dirty="0">
              <a:solidFill>
                <a:schemeClr val="tx1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14" name="矩形 113"/>
          <p:cNvSpPr/>
          <p:nvPr/>
        </p:nvSpPr>
        <p:spPr>
          <a:xfrm>
            <a:off x="4283968" y="5830622"/>
            <a:ext cx="1614854" cy="450186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Gated</a:t>
            </a:r>
            <a:endParaRPr lang="zh-CN" altLang="en-US" sz="2400" dirty="0">
              <a:solidFill>
                <a:schemeClr val="tx1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6540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mph" presetSubtype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indefinite"/>
                                        <p:tgtEl>
                                          <p:spTgt spid="7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C00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5" dur="indefinite"/>
                                        <p:tgtEl>
                                          <p:spTgt spid="7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indefinite"/>
                                        <p:tgtEl>
                                          <p:spTgt spid="7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mph" presetSubtype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/>
                                        <p:tgtEl>
                                          <p:spTgt spid="10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C00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1" dur="indefinite"/>
                                        <p:tgtEl>
                                          <p:spTgt spid="10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" dur="indefinite"/>
                                        <p:tgtEl>
                                          <p:spTgt spid="10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mph" presetSubtype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indefinite"/>
                                        <p:tgtEl>
                                          <p:spTgt spid="10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C00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7" dur="indefinite"/>
                                        <p:tgtEl>
                                          <p:spTgt spid="10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indefinite"/>
                                        <p:tgtEl>
                                          <p:spTgt spid="10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" grpId="0" animBg="1"/>
      <p:bldP spid="114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/>
          </a:bodyPr>
          <a:lstStyle/>
          <a:p>
            <a:r>
              <a:rPr lang="en-US" altLang="zh-CN" dirty="0">
                <a:solidFill>
                  <a:srgbClr val="C00000"/>
                </a:solidFill>
              </a:rPr>
              <a:t>SM Partitioning in Multitasking GPUs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579296" cy="5141168"/>
          </a:xfrm>
        </p:spPr>
        <p:txBody>
          <a:bodyPr>
            <a:normAutofit/>
          </a:bodyPr>
          <a:lstStyle/>
          <a:p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Motivation</a:t>
            </a:r>
          </a:p>
          <a:p>
            <a:endParaRPr lang="en-US" altLang="zh-CN" dirty="0"/>
          </a:p>
          <a:p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Classification-driven search</a:t>
            </a:r>
          </a:p>
          <a:p>
            <a:endParaRPr lang="en-US" altLang="zh-CN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altLang="zh-CN" dirty="0"/>
              <a:t>Experimental results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57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485386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C00000"/>
                </a:solidFill>
              </a:rPr>
              <a:t>CD-Search Improves Performance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17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939336" cy="5141168"/>
          </a:xfrm>
        </p:spPr>
        <p:txBody>
          <a:bodyPr>
            <a:normAutofit/>
          </a:bodyPr>
          <a:lstStyle/>
          <a:p>
            <a:r>
              <a:rPr lang="en-US" altLang="zh-CN" dirty="0"/>
              <a:t>STP (system throughput). Higher-is-better</a:t>
            </a:r>
          </a:p>
          <a:p>
            <a:r>
              <a:rPr lang="en-US" altLang="zh-CN" dirty="0"/>
              <a:t>ANTT (average normalized turnaround time). Lower-is-better</a:t>
            </a:r>
            <a:endParaRPr lang="zh-CN" altLang="en-US" dirty="0"/>
          </a:p>
        </p:txBody>
      </p:sp>
      <p:graphicFrame>
        <p:nvGraphicFramePr>
          <p:cNvPr id="66" name="2D Line Chart"/>
          <p:cNvGraphicFramePr/>
          <p:nvPr>
            <p:extLst>
              <p:ext uri="{D42A27DB-BD31-4B8C-83A1-F6EECF244321}">
                <p14:modId xmlns:p14="http://schemas.microsoft.com/office/powerpoint/2010/main" val="1387659095"/>
              </p:ext>
            </p:extLst>
          </p:nvPr>
        </p:nvGraphicFramePr>
        <p:xfrm>
          <a:off x="395536" y="3087935"/>
          <a:ext cx="8424936" cy="35283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矩形 3"/>
          <p:cNvSpPr/>
          <p:nvPr/>
        </p:nvSpPr>
        <p:spPr>
          <a:xfrm>
            <a:off x="4283968" y="5157192"/>
            <a:ext cx="4680520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10.4% STP improvement</a:t>
            </a:r>
            <a:endParaRPr lang="zh-CN" altLang="en-US" sz="2400" dirty="0">
              <a:solidFill>
                <a:srgbClr val="FF0000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169296" y="5157192"/>
            <a:ext cx="3787080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22% ANTT improvement</a:t>
            </a:r>
            <a:endParaRPr lang="zh-CN" altLang="en-US" sz="2400" dirty="0">
              <a:solidFill>
                <a:srgbClr val="FF0000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58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89184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6" grpId="0" uiExpand="1">
        <p:bldSub>
          <a:bldChart bld="series"/>
        </p:bldSub>
      </p:bldGraphic>
      <p:bldP spid="4" grpId="0" animBg="1"/>
      <p:bldP spid="7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-180528" y="274638"/>
            <a:ext cx="9324528" cy="1143000"/>
          </a:xfrm>
        </p:spPr>
        <p:txBody>
          <a:bodyPr>
            <a:normAutofit fontScale="90000"/>
          </a:bodyPr>
          <a:lstStyle/>
          <a:p>
            <a:r>
              <a:rPr lang="en-US" altLang="zh-CN" dirty="0">
                <a:solidFill>
                  <a:srgbClr val="C00000"/>
                </a:solidFill>
              </a:rPr>
              <a:t>CD-Search Decreases Power Consumption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17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939336" cy="5141168"/>
          </a:xfrm>
        </p:spPr>
        <p:txBody>
          <a:bodyPr>
            <a:normAutofit/>
          </a:bodyPr>
          <a:lstStyle/>
          <a:p>
            <a:endParaRPr lang="zh-CN" altLang="en-US" dirty="0"/>
          </a:p>
        </p:txBody>
      </p:sp>
      <p:graphicFrame>
        <p:nvGraphicFramePr>
          <p:cNvPr id="5" name="2D Line Chart"/>
          <p:cNvGraphicFramePr/>
          <p:nvPr>
            <p:extLst>
              <p:ext uri="{D42A27DB-BD31-4B8C-83A1-F6EECF244321}">
                <p14:modId xmlns:p14="http://schemas.microsoft.com/office/powerpoint/2010/main" val="596054329"/>
              </p:ext>
            </p:extLst>
          </p:nvPr>
        </p:nvGraphicFramePr>
        <p:xfrm>
          <a:off x="467544" y="2204864"/>
          <a:ext cx="7992888" cy="33843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59</a:t>
            </a:fld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2699792" y="5877272"/>
            <a:ext cx="5256584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25% power reduction</a:t>
            </a:r>
            <a:endParaRPr lang="zh-CN" altLang="en-US" sz="2400" dirty="0">
              <a:solidFill>
                <a:srgbClr val="FF0000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59019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solidFill>
                  <a:srgbClr val="C00000"/>
                </a:solidFill>
              </a:rPr>
              <a:t>Hierarchical Programming Model</a:t>
            </a:r>
            <a:endParaRPr lang="zh-CN" altLang="en-US" sz="4000" dirty="0">
              <a:solidFill>
                <a:srgbClr val="C0000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4525963"/>
          </a:xfrm>
        </p:spPr>
        <p:txBody>
          <a:bodyPr/>
          <a:lstStyle/>
          <a:p>
            <a:r>
              <a:rPr lang="en-US" altLang="zh-CN" dirty="0"/>
              <a:t>A GPU kernel is constructed of thread blocks</a:t>
            </a:r>
          </a:p>
          <a:p>
            <a:r>
              <a:rPr lang="en-US" altLang="zh-CN" dirty="0"/>
              <a:t>A thread block is constructed of threads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6</a:t>
            </a:fld>
            <a:endParaRPr lang="zh-CN" altLang="en-US"/>
          </a:p>
        </p:txBody>
      </p:sp>
      <p:sp>
        <p:nvSpPr>
          <p:cNvPr id="28" name="Content Placeholder 6"/>
          <p:cNvSpPr txBox="1">
            <a:spLocks/>
          </p:cNvSpPr>
          <p:nvPr/>
        </p:nvSpPr>
        <p:spPr>
          <a:xfrm>
            <a:off x="2063080" y="1916833"/>
            <a:ext cx="5029200" cy="180020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charset="0"/>
              <a:buNone/>
            </a:pPr>
            <a:endParaRPr lang="en-US" altLang="zh-CN" sz="1800" dirty="0"/>
          </a:p>
        </p:txBody>
      </p:sp>
      <p:sp>
        <p:nvSpPr>
          <p:cNvPr id="5" name="矩形 4"/>
          <p:cNvSpPr/>
          <p:nvPr/>
        </p:nvSpPr>
        <p:spPr>
          <a:xfrm>
            <a:off x="467544" y="3749092"/>
            <a:ext cx="3888432" cy="2592288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矩形 37"/>
          <p:cNvSpPr/>
          <p:nvPr/>
        </p:nvSpPr>
        <p:spPr>
          <a:xfrm>
            <a:off x="4896036" y="3140968"/>
            <a:ext cx="3132348" cy="199945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6" name="Freeform 5">
            <a:extLst>
              <a:ext uri="{FF2B5EF4-FFF2-40B4-BE49-F238E27FC236}">
                <a16:creationId xmlns="" xmlns:a16="http://schemas.microsoft.com/office/drawing/2014/main" id="{E1943E0B-149A-1F48-82E4-C90543FF66B0}"/>
              </a:ext>
            </a:extLst>
          </p:cNvPr>
          <p:cNvSpPr/>
          <p:nvPr/>
        </p:nvSpPr>
        <p:spPr>
          <a:xfrm>
            <a:off x="5148064" y="3284984"/>
            <a:ext cx="72007" cy="495672"/>
          </a:xfrm>
          <a:custGeom>
            <a:avLst/>
            <a:gdLst>
              <a:gd name="connsiteX0" fmla="*/ 10135 w 375932"/>
              <a:gd name="connsiteY0" fmla="*/ 0 h 2103120"/>
              <a:gd name="connsiteX1" fmla="*/ 375895 w 375932"/>
              <a:gd name="connsiteY1" fmla="*/ 845820 h 2103120"/>
              <a:gd name="connsiteX2" fmla="*/ 32995 w 375932"/>
              <a:gd name="connsiteY2" fmla="*/ 1188720 h 2103120"/>
              <a:gd name="connsiteX3" fmla="*/ 32995 w 375932"/>
              <a:gd name="connsiteY3" fmla="*/ 2103120 h 2103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5932" h="2103120">
                <a:moveTo>
                  <a:pt x="10135" y="0"/>
                </a:moveTo>
                <a:cubicBezTo>
                  <a:pt x="191110" y="323850"/>
                  <a:pt x="372085" y="647700"/>
                  <a:pt x="375895" y="845820"/>
                </a:cubicBezTo>
                <a:cubicBezTo>
                  <a:pt x="379705" y="1043940"/>
                  <a:pt x="90145" y="979170"/>
                  <a:pt x="32995" y="1188720"/>
                </a:cubicBezTo>
                <a:cubicBezTo>
                  <a:pt x="-24155" y="1398270"/>
                  <a:pt x="4420" y="1750695"/>
                  <a:pt x="32995" y="2103120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8">
            <a:extLst>
              <a:ext uri="{FF2B5EF4-FFF2-40B4-BE49-F238E27FC236}">
                <a16:creationId xmlns="" xmlns:a16="http://schemas.microsoft.com/office/drawing/2014/main" id="{C316E52B-76E6-4E4E-803A-A4A4ABA8D4F7}"/>
              </a:ext>
            </a:extLst>
          </p:cNvPr>
          <p:cNvSpPr/>
          <p:nvPr/>
        </p:nvSpPr>
        <p:spPr>
          <a:xfrm>
            <a:off x="5333231" y="3284984"/>
            <a:ext cx="72007" cy="495672"/>
          </a:xfrm>
          <a:custGeom>
            <a:avLst/>
            <a:gdLst>
              <a:gd name="connsiteX0" fmla="*/ 10135 w 375932"/>
              <a:gd name="connsiteY0" fmla="*/ 0 h 2103120"/>
              <a:gd name="connsiteX1" fmla="*/ 375895 w 375932"/>
              <a:gd name="connsiteY1" fmla="*/ 845820 h 2103120"/>
              <a:gd name="connsiteX2" fmla="*/ 32995 w 375932"/>
              <a:gd name="connsiteY2" fmla="*/ 1188720 h 2103120"/>
              <a:gd name="connsiteX3" fmla="*/ 32995 w 375932"/>
              <a:gd name="connsiteY3" fmla="*/ 2103120 h 2103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5932" h="2103120">
                <a:moveTo>
                  <a:pt x="10135" y="0"/>
                </a:moveTo>
                <a:cubicBezTo>
                  <a:pt x="191110" y="323850"/>
                  <a:pt x="372085" y="647700"/>
                  <a:pt x="375895" y="845820"/>
                </a:cubicBezTo>
                <a:cubicBezTo>
                  <a:pt x="379705" y="1043940"/>
                  <a:pt x="90145" y="979170"/>
                  <a:pt x="32995" y="1188720"/>
                </a:cubicBezTo>
                <a:cubicBezTo>
                  <a:pt x="-24155" y="1398270"/>
                  <a:pt x="4420" y="1750695"/>
                  <a:pt x="32995" y="2103120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9">
            <a:extLst>
              <a:ext uri="{FF2B5EF4-FFF2-40B4-BE49-F238E27FC236}">
                <a16:creationId xmlns="" xmlns:a16="http://schemas.microsoft.com/office/drawing/2014/main" id="{602ED600-744E-BC42-9FE2-1469ACD4E4F8}"/>
              </a:ext>
            </a:extLst>
          </p:cNvPr>
          <p:cNvSpPr/>
          <p:nvPr/>
        </p:nvSpPr>
        <p:spPr>
          <a:xfrm>
            <a:off x="5513992" y="3284984"/>
            <a:ext cx="72007" cy="495672"/>
          </a:xfrm>
          <a:custGeom>
            <a:avLst/>
            <a:gdLst>
              <a:gd name="connsiteX0" fmla="*/ 10135 w 375932"/>
              <a:gd name="connsiteY0" fmla="*/ 0 h 2103120"/>
              <a:gd name="connsiteX1" fmla="*/ 375895 w 375932"/>
              <a:gd name="connsiteY1" fmla="*/ 845820 h 2103120"/>
              <a:gd name="connsiteX2" fmla="*/ 32995 w 375932"/>
              <a:gd name="connsiteY2" fmla="*/ 1188720 h 2103120"/>
              <a:gd name="connsiteX3" fmla="*/ 32995 w 375932"/>
              <a:gd name="connsiteY3" fmla="*/ 2103120 h 2103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5932" h="2103120">
                <a:moveTo>
                  <a:pt x="10135" y="0"/>
                </a:moveTo>
                <a:cubicBezTo>
                  <a:pt x="191110" y="323850"/>
                  <a:pt x="372085" y="647700"/>
                  <a:pt x="375895" y="845820"/>
                </a:cubicBezTo>
                <a:cubicBezTo>
                  <a:pt x="379705" y="1043940"/>
                  <a:pt x="90145" y="979170"/>
                  <a:pt x="32995" y="1188720"/>
                </a:cubicBezTo>
                <a:cubicBezTo>
                  <a:pt x="-24155" y="1398270"/>
                  <a:pt x="4420" y="1750695"/>
                  <a:pt x="32995" y="2103120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20">
            <a:extLst>
              <a:ext uri="{FF2B5EF4-FFF2-40B4-BE49-F238E27FC236}">
                <a16:creationId xmlns="" xmlns:a16="http://schemas.microsoft.com/office/drawing/2014/main" id="{96122A46-8F94-DC4B-A3E6-65730B6AE25D}"/>
              </a:ext>
            </a:extLst>
          </p:cNvPr>
          <p:cNvSpPr/>
          <p:nvPr/>
        </p:nvSpPr>
        <p:spPr>
          <a:xfrm>
            <a:off x="5704967" y="3284984"/>
            <a:ext cx="72007" cy="495672"/>
          </a:xfrm>
          <a:custGeom>
            <a:avLst/>
            <a:gdLst>
              <a:gd name="connsiteX0" fmla="*/ 10135 w 375932"/>
              <a:gd name="connsiteY0" fmla="*/ 0 h 2103120"/>
              <a:gd name="connsiteX1" fmla="*/ 375895 w 375932"/>
              <a:gd name="connsiteY1" fmla="*/ 845820 h 2103120"/>
              <a:gd name="connsiteX2" fmla="*/ 32995 w 375932"/>
              <a:gd name="connsiteY2" fmla="*/ 1188720 h 2103120"/>
              <a:gd name="connsiteX3" fmla="*/ 32995 w 375932"/>
              <a:gd name="connsiteY3" fmla="*/ 2103120 h 2103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5932" h="2103120">
                <a:moveTo>
                  <a:pt x="10135" y="0"/>
                </a:moveTo>
                <a:cubicBezTo>
                  <a:pt x="191110" y="323850"/>
                  <a:pt x="372085" y="647700"/>
                  <a:pt x="375895" y="845820"/>
                </a:cubicBezTo>
                <a:cubicBezTo>
                  <a:pt x="379705" y="1043940"/>
                  <a:pt x="90145" y="979170"/>
                  <a:pt x="32995" y="1188720"/>
                </a:cubicBezTo>
                <a:cubicBezTo>
                  <a:pt x="-24155" y="1398270"/>
                  <a:pt x="4420" y="1750695"/>
                  <a:pt x="32995" y="2103120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>
            <a:extLst>
              <a:ext uri="{FF2B5EF4-FFF2-40B4-BE49-F238E27FC236}">
                <a16:creationId xmlns="" xmlns:a16="http://schemas.microsoft.com/office/drawing/2014/main" id="{F842AC43-DED6-8049-84CF-CA21B3A531C9}"/>
              </a:ext>
            </a:extLst>
          </p:cNvPr>
          <p:cNvSpPr/>
          <p:nvPr/>
        </p:nvSpPr>
        <p:spPr>
          <a:xfrm>
            <a:off x="5904149" y="3284984"/>
            <a:ext cx="72007" cy="495672"/>
          </a:xfrm>
          <a:custGeom>
            <a:avLst/>
            <a:gdLst>
              <a:gd name="connsiteX0" fmla="*/ 10135 w 375932"/>
              <a:gd name="connsiteY0" fmla="*/ 0 h 2103120"/>
              <a:gd name="connsiteX1" fmla="*/ 375895 w 375932"/>
              <a:gd name="connsiteY1" fmla="*/ 845820 h 2103120"/>
              <a:gd name="connsiteX2" fmla="*/ 32995 w 375932"/>
              <a:gd name="connsiteY2" fmla="*/ 1188720 h 2103120"/>
              <a:gd name="connsiteX3" fmla="*/ 32995 w 375932"/>
              <a:gd name="connsiteY3" fmla="*/ 2103120 h 2103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5932" h="2103120">
                <a:moveTo>
                  <a:pt x="10135" y="0"/>
                </a:moveTo>
                <a:cubicBezTo>
                  <a:pt x="191110" y="323850"/>
                  <a:pt x="372085" y="647700"/>
                  <a:pt x="375895" y="845820"/>
                </a:cubicBezTo>
                <a:cubicBezTo>
                  <a:pt x="379705" y="1043940"/>
                  <a:pt x="90145" y="979170"/>
                  <a:pt x="32995" y="1188720"/>
                </a:cubicBezTo>
                <a:cubicBezTo>
                  <a:pt x="-24155" y="1398270"/>
                  <a:pt x="4420" y="1750695"/>
                  <a:pt x="32995" y="2103120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5">
            <a:extLst>
              <a:ext uri="{FF2B5EF4-FFF2-40B4-BE49-F238E27FC236}">
                <a16:creationId xmlns="" xmlns:a16="http://schemas.microsoft.com/office/drawing/2014/main" id="{E1943E0B-149A-1F48-82E4-C90543FF66B0}"/>
              </a:ext>
            </a:extLst>
          </p:cNvPr>
          <p:cNvSpPr/>
          <p:nvPr/>
        </p:nvSpPr>
        <p:spPr>
          <a:xfrm>
            <a:off x="6101553" y="3284984"/>
            <a:ext cx="72007" cy="495672"/>
          </a:xfrm>
          <a:custGeom>
            <a:avLst/>
            <a:gdLst>
              <a:gd name="connsiteX0" fmla="*/ 10135 w 375932"/>
              <a:gd name="connsiteY0" fmla="*/ 0 h 2103120"/>
              <a:gd name="connsiteX1" fmla="*/ 375895 w 375932"/>
              <a:gd name="connsiteY1" fmla="*/ 845820 h 2103120"/>
              <a:gd name="connsiteX2" fmla="*/ 32995 w 375932"/>
              <a:gd name="connsiteY2" fmla="*/ 1188720 h 2103120"/>
              <a:gd name="connsiteX3" fmla="*/ 32995 w 375932"/>
              <a:gd name="connsiteY3" fmla="*/ 2103120 h 2103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5932" h="2103120">
                <a:moveTo>
                  <a:pt x="10135" y="0"/>
                </a:moveTo>
                <a:cubicBezTo>
                  <a:pt x="191110" y="323850"/>
                  <a:pt x="372085" y="647700"/>
                  <a:pt x="375895" y="845820"/>
                </a:cubicBezTo>
                <a:cubicBezTo>
                  <a:pt x="379705" y="1043940"/>
                  <a:pt x="90145" y="979170"/>
                  <a:pt x="32995" y="1188720"/>
                </a:cubicBezTo>
                <a:cubicBezTo>
                  <a:pt x="-24155" y="1398270"/>
                  <a:pt x="4420" y="1750695"/>
                  <a:pt x="32995" y="2103120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18">
            <a:extLst>
              <a:ext uri="{FF2B5EF4-FFF2-40B4-BE49-F238E27FC236}">
                <a16:creationId xmlns="" xmlns:a16="http://schemas.microsoft.com/office/drawing/2014/main" id="{C316E52B-76E6-4E4E-803A-A4A4ABA8D4F7}"/>
              </a:ext>
            </a:extLst>
          </p:cNvPr>
          <p:cNvSpPr/>
          <p:nvPr/>
        </p:nvSpPr>
        <p:spPr>
          <a:xfrm>
            <a:off x="6286720" y="3284984"/>
            <a:ext cx="72007" cy="495672"/>
          </a:xfrm>
          <a:custGeom>
            <a:avLst/>
            <a:gdLst>
              <a:gd name="connsiteX0" fmla="*/ 10135 w 375932"/>
              <a:gd name="connsiteY0" fmla="*/ 0 h 2103120"/>
              <a:gd name="connsiteX1" fmla="*/ 375895 w 375932"/>
              <a:gd name="connsiteY1" fmla="*/ 845820 h 2103120"/>
              <a:gd name="connsiteX2" fmla="*/ 32995 w 375932"/>
              <a:gd name="connsiteY2" fmla="*/ 1188720 h 2103120"/>
              <a:gd name="connsiteX3" fmla="*/ 32995 w 375932"/>
              <a:gd name="connsiteY3" fmla="*/ 2103120 h 2103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5932" h="2103120">
                <a:moveTo>
                  <a:pt x="10135" y="0"/>
                </a:moveTo>
                <a:cubicBezTo>
                  <a:pt x="191110" y="323850"/>
                  <a:pt x="372085" y="647700"/>
                  <a:pt x="375895" y="845820"/>
                </a:cubicBezTo>
                <a:cubicBezTo>
                  <a:pt x="379705" y="1043940"/>
                  <a:pt x="90145" y="979170"/>
                  <a:pt x="32995" y="1188720"/>
                </a:cubicBezTo>
                <a:cubicBezTo>
                  <a:pt x="-24155" y="1398270"/>
                  <a:pt x="4420" y="1750695"/>
                  <a:pt x="32995" y="2103120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 19">
            <a:extLst>
              <a:ext uri="{FF2B5EF4-FFF2-40B4-BE49-F238E27FC236}">
                <a16:creationId xmlns="" xmlns:a16="http://schemas.microsoft.com/office/drawing/2014/main" id="{602ED600-744E-BC42-9FE2-1469ACD4E4F8}"/>
              </a:ext>
            </a:extLst>
          </p:cNvPr>
          <p:cNvSpPr/>
          <p:nvPr/>
        </p:nvSpPr>
        <p:spPr>
          <a:xfrm>
            <a:off x="6467481" y="3284984"/>
            <a:ext cx="72007" cy="495672"/>
          </a:xfrm>
          <a:custGeom>
            <a:avLst/>
            <a:gdLst>
              <a:gd name="connsiteX0" fmla="*/ 10135 w 375932"/>
              <a:gd name="connsiteY0" fmla="*/ 0 h 2103120"/>
              <a:gd name="connsiteX1" fmla="*/ 375895 w 375932"/>
              <a:gd name="connsiteY1" fmla="*/ 845820 h 2103120"/>
              <a:gd name="connsiteX2" fmla="*/ 32995 w 375932"/>
              <a:gd name="connsiteY2" fmla="*/ 1188720 h 2103120"/>
              <a:gd name="connsiteX3" fmla="*/ 32995 w 375932"/>
              <a:gd name="connsiteY3" fmla="*/ 2103120 h 2103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5932" h="2103120">
                <a:moveTo>
                  <a:pt x="10135" y="0"/>
                </a:moveTo>
                <a:cubicBezTo>
                  <a:pt x="191110" y="323850"/>
                  <a:pt x="372085" y="647700"/>
                  <a:pt x="375895" y="845820"/>
                </a:cubicBezTo>
                <a:cubicBezTo>
                  <a:pt x="379705" y="1043940"/>
                  <a:pt x="90145" y="979170"/>
                  <a:pt x="32995" y="1188720"/>
                </a:cubicBezTo>
                <a:cubicBezTo>
                  <a:pt x="-24155" y="1398270"/>
                  <a:pt x="4420" y="1750695"/>
                  <a:pt x="32995" y="2103120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 20">
            <a:extLst>
              <a:ext uri="{FF2B5EF4-FFF2-40B4-BE49-F238E27FC236}">
                <a16:creationId xmlns="" xmlns:a16="http://schemas.microsoft.com/office/drawing/2014/main" id="{96122A46-8F94-DC4B-A3E6-65730B6AE25D}"/>
              </a:ext>
            </a:extLst>
          </p:cNvPr>
          <p:cNvSpPr/>
          <p:nvPr/>
        </p:nvSpPr>
        <p:spPr>
          <a:xfrm>
            <a:off x="6658456" y="3284984"/>
            <a:ext cx="72007" cy="495672"/>
          </a:xfrm>
          <a:custGeom>
            <a:avLst/>
            <a:gdLst>
              <a:gd name="connsiteX0" fmla="*/ 10135 w 375932"/>
              <a:gd name="connsiteY0" fmla="*/ 0 h 2103120"/>
              <a:gd name="connsiteX1" fmla="*/ 375895 w 375932"/>
              <a:gd name="connsiteY1" fmla="*/ 845820 h 2103120"/>
              <a:gd name="connsiteX2" fmla="*/ 32995 w 375932"/>
              <a:gd name="connsiteY2" fmla="*/ 1188720 h 2103120"/>
              <a:gd name="connsiteX3" fmla="*/ 32995 w 375932"/>
              <a:gd name="connsiteY3" fmla="*/ 2103120 h 2103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5932" h="2103120">
                <a:moveTo>
                  <a:pt x="10135" y="0"/>
                </a:moveTo>
                <a:cubicBezTo>
                  <a:pt x="191110" y="323850"/>
                  <a:pt x="372085" y="647700"/>
                  <a:pt x="375895" y="845820"/>
                </a:cubicBezTo>
                <a:cubicBezTo>
                  <a:pt x="379705" y="1043940"/>
                  <a:pt x="90145" y="979170"/>
                  <a:pt x="32995" y="1188720"/>
                </a:cubicBezTo>
                <a:cubicBezTo>
                  <a:pt x="-24155" y="1398270"/>
                  <a:pt x="4420" y="1750695"/>
                  <a:pt x="32995" y="2103120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 21">
            <a:extLst>
              <a:ext uri="{FF2B5EF4-FFF2-40B4-BE49-F238E27FC236}">
                <a16:creationId xmlns="" xmlns:a16="http://schemas.microsoft.com/office/drawing/2014/main" id="{F842AC43-DED6-8049-84CF-CA21B3A531C9}"/>
              </a:ext>
            </a:extLst>
          </p:cNvPr>
          <p:cNvSpPr/>
          <p:nvPr/>
        </p:nvSpPr>
        <p:spPr>
          <a:xfrm>
            <a:off x="6857638" y="3284984"/>
            <a:ext cx="72007" cy="495672"/>
          </a:xfrm>
          <a:custGeom>
            <a:avLst/>
            <a:gdLst>
              <a:gd name="connsiteX0" fmla="*/ 10135 w 375932"/>
              <a:gd name="connsiteY0" fmla="*/ 0 h 2103120"/>
              <a:gd name="connsiteX1" fmla="*/ 375895 w 375932"/>
              <a:gd name="connsiteY1" fmla="*/ 845820 h 2103120"/>
              <a:gd name="connsiteX2" fmla="*/ 32995 w 375932"/>
              <a:gd name="connsiteY2" fmla="*/ 1188720 h 2103120"/>
              <a:gd name="connsiteX3" fmla="*/ 32995 w 375932"/>
              <a:gd name="connsiteY3" fmla="*/ 2103120 h 2103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5932" h="2103120">
                <a:moveTo>
                  <a:pt x="10135" y="0"/>
                </a:moveTo>
                <a:cubicBezTo>
                  <a:pt x="191110" y="323850"/>
                  <a:pt x="372085" y="647700"/>
                  <a:pt x="375895" y="845820"/>
                </a:cubicBezTo>
                <a:cubicBezTo>
                  <a:pt x="379705" y="1043940"/>
                  <a:pt x="90145" y="979170"/>
                  <a:pt x="32995" y="1188720"/>
                </a:cubicBezTo>
                <a:cubicBezTo>
                  <a:pt x="-24155" y="1398270"/>
                  <a:pt x="4420" y="1750695"/>
                  <a:pt x="32995" y="2103120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 5">
            <a:extLst>
              <a:ext uri="{FF2B5EF4-FFF2-40B4-BE49-F238E27FC236}">
                <a16:creationId xmlns="" xmlns:a16="http://schemas.microsoft.com/office/drawing/2014/main" id="{E1943E0B-149A-1F48-82E4-C90543FF66B0}"/>
              </a:ext>
            </a:extLst>
          </p:cNvPr>
          <p:cNvSpPr/>
          <p:nvPr/>
        </p:nvSpPr>
        <p:spPr>
          <a:xfrm>
            <a:off x="7010037" y="3284984"/>
            <a:ext cx="72007" cy="495672"/>
          </a:xfrm>
          <a:custGeom>
            <a:avLst/>
            <a:gdLst>
              <a:gd name="connsiteX0" fmla="*/ 10135 w 375932"/>
              <a:gd name="connsiteY0" fmla="*/ 0 h 2103120"/>
              <a:gd name="connsiteX1" fmla="*/ 375895 w 375932"/>
              <a:gd name="connsiteY1" fmla="*/ 845820 h 2103120"/>
              <a:gd name="connsiteX2" fmla="*/ 32995 w 375932"/>
              <a:gd name="connsiteY2" fmla="*/ 1188720 h 2103120"/>
              <a:gd name="connsiteX3" fmla="*/ 32995 w 375932"/>
              <a:gd name="connsiteY3" fmla="*/ 2103120 h 2103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5932" h="2103120">
                <a:moveTo>
                  <a:pt x="10135" y="0"/>
                </a:moveTo>
                <a:cubicBezTo>
                  <a:pt x="191110" y="323850"/>
                  <a:pt x="372085" y="647700"/>
                  <a:pt x="375895" y="845820"/>
                </a:cubicBezTo>
                <a:cubicBezTo>
                  <a:pt x="379705" y="1043940"/>
                  <a:pt x="90145" y="979170"/>
                  <a:pt x="32995" y="1188720"/>
                </a:cubicBezTo>
                <a:cubicBezTo>
                  <a:pt x="-24155" y="1398270"/>
                  <a:pt x="4420" y="1750695"/>
                  <a:pt x="32995" y="2103120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 18">
            <a:extLst>
              <a:ext uri="{FF2B5EF4-FFF2-40B4-BE49-F238E27FC236}">
                <a16:creationId xmlns="" xmlns:a16="http://schemas.microsoft.com/office/drawing/2014/main" id="{C316E52B-76E6-4E4E-803A-A4A4ABA8D4F7}"/>
              </a:ext>
            </a:extLst>
          </p:cNvPr>
          <p:cNvSpPr/>
          <p:nvPr/>
        </p:nvSpPr>
        <p:spPr>
          <a:xfrm>
            <a:off x="7195204" y="3284984"/>
            <a:ext cx="72007" cy="495672"/>
          </a:xfrm>
          <a:custGeom>
            <a:avLst/>
            <a:gdLst>
              <a:gd name="connsiteX0" fmla="*/ 10135 w 375932"/>
              <a:gd name="connsiteY0" fmla="*/ 0 h 2103120"/>
              <a:gd name="connsiteX1" fmla="*/ 375895 w 375932"/>
              <a:gd name="connsiteY1" fmla="*/ 845820 h 2103120"/>
              <a:gd name="connsiteX2" fmla="*/ 32995 w 375932"/>
              <a:gd name="connsiteY2" fmla="*/ 1188720 h 2103120"/>
              <a:gd name="connsiteX3" fmla="*/ 32995 w 375932"/>
              <a:gd name="connsiteY3" fmla="*/ 2103120 h 2103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5932" h="2103120">
                <a:moveTo>
                  <a:pt x="10135" y="0"/>
                </a:moveTo>
                <a:cubicBezTo>
                  <a:pt x="191110" y="323850"/>
                  <a:pt x="372085" y="647700"/>
                  <a:pt x="375895" y="845820"/>
                </a:cubicBezTo>
                <a:cubicBezTo>
                  <a:pt x="379705" y="1043940"/>
                  <a:pt x="90145" y="979170"/>
                  <a:pt x="32995" y="1188720"/>
                </a:cubicBezTo>
                <a:cubicBezTo>
                  <a:pt x="-24155" y="1398270"/>
                  <a:pt x="4420" y="1750695"/>
                  <a:pt x="32995" y="2103120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 19">
            <a:extLst>
              <a:ext uri="{FF2B5EF4-FFF2-40B4-BE49-F238E27FC236}">
                <a16:creationId xmlns="" xmlns:a16="http://schemas.microsoft.com/office/drawing/2014/main" id="{602ED600-744E-BC42-9FE2-1469ACD4E4F8}"/>
              </a:ext>
            </a:extLst>
          </p:cNvPr>
          <p:cNvSpPr/>
          <p:nvPr/>
        </p:nvSpPr>
        <p:spPr>
          <a:xfrm>
            <a:off x="7375965" y="3284984"/>
            <a:ext cx="72007" cy="495672"/>
          </a:xfrm>
          <a:custGeom>
            <a:avLst/>
            <a:gdLst>
              <a:gd name="connsiteX0" fmla="*/ 10135 w 375932"/>
              <a:gd name="connsiteY0" fmla="*/ 0 h 2103120"/>
              <a:gd name="connsiteX1" fmla="*/ 375895 w 375932"/>
              <a:gd name="connsiteY1" fmla="*/ 845820 h 2103120"/>
              <a:gd name="connsiteX2" fmla="*/ 32995 w 375932"/>
              <a:gd name="connsiteY2" fmla="*/ 1188720 h 2103120"/>
              <a:gd name="connsiteX3" fmla="*/ 32995 w 375932"/>
              <a:gd name="connsiteY3" fmla="*/ 2103120 h 2103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5932" h="2103120">
                <a:moveTo>
                  <a:pt x="10135" y="0"/>
                </a:moveTo>
                <a:cubicBezTo>
                  <a:pt x="191110" y="323850"/>
                  <a:pt x="372085" y="647700"/>
                  <a:pt x="375895" y="845820"/>
                </a:cubicBezTo>
                <a:cubicBezTo>
                  <a:pt x="379705" y="1043940"/>
                  <a:pt x="90145" y="979170"/>
                  <a:pt x="32995" y="1188720"/>
                </a:cubicBezTo>
                <a:cubicBezTo>
                  <a:pt x="-24155" y="1398270"/>
                  <a:pt x="4420" y="1750695"/>
                  <a:pt x="32995" y="2103120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 20">
            <a:extLst>
              <a:ext uri="{FF2B5EF4-FFF2-40B4-BE49-F238E27FC236}">
                <a16:creationId xmlns="" xmlns:a16="http://schemas.microsoft.com/office/drawing/2014/main" id="{96122A46-8F94-DC4B-A3E6-65730B6AE25D}"/>
              </a:ext>
            </a:extLst>
          </p:cNvPr>
          <p:cNvSpPr/>
          <p:nvPr/>
        </p:nvSpPr>
        <p:spPr>
          <a:xfrm>
            <a:off x="7566940" y="3284984"/>
            <a:ext cx="72007" cy="495672"/>
          </a:xfrm>
          <a:custGeom>
            <a:avLst/>
            <a:gdLst>
              <a:gd name="connsiteX0" fmla="*/ 10135 w 375932"/>
              <a:gd name="connsiteY0" fmla="*/ 0 h 2103120"/>
              <a:gd name="connsiteX1" fmla="*/ 375895 w 375932"/>
              <a:gd name="connsiteY1" fmla="*/ 845820 h 2103120"/>
              <a:gd name="connsiteX2" fmla="*/ 32995 w 375932"/>
              <a:gd name="connsiteY2" fmla="*/ 1188720 h 2103120"/>
              <a:gd name="connsiteX3" fmla="*/ 32995 w 375932"/>
              <a:gd name="connsiteY3" fmla="*/ 2103120 h 2103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5932" h="2103120">
                <a:moveTo>
                  <a:pt x="10135" y="0"/>
                </a:moveTo>
                <a:cubicBezTo>
                  <a:pt x="191110" y="323850"/>
                  <a:pt x="372085" y="647700"/>
                  <a:pt x="375895" y="845820"/>
                </a:cubicBezTo>
                <a:cubicBezTo>
                  <a:pt x="379705" y="1043940"/>
                  <a:pt x="90145" y="979170"/>
                  <a:pt x="32995" y="1188720"/>
                </a:cubicBezTo>
                <a:cubicBezTo>
                  <a:pt x="-24155" y="1398270"/>
                  <a:pt x="4420" y="1750695"/>
                  <a:pt x="32995" y="2103120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Freeform 21">
            <a:extLst>
              <a:ext uri="{FF2B5EF4-FFF2-40B4-BE49-F238E27FC236}">
                <a16:creationId xmlns="" xmlns:a16="http://schemas.microsoft.com/office/drawing/2014/main" id="{F842AC43-DED6-8049-84CF-CA21B3A531C9}"/>
              </a:ext>
            </a:extLst>
          </p:cNvPr>
          <p:cNvSpPr/>
          <p:nvPr/>
        </p:nvSpPr>
        <p:spPr>
          <a:xfrm>
            <a:off x="7766122" y="3284984"/>
            <a:ext cx="72007" cy="495672"/>
          </a:xfrm>
          <a:custGeom>
            <a:avLst/>
            <a:gdLst>
              <a:gd name="connsiteX0" fmla="*/ 10135 w 375932"/>
              <a:gd name="connsiteY0" fmla="*/ 0 h 2103120"/>
              <a:gd name="connsiteX1" fmla="*/ 375895 w 375932"/>
              <a:gd name="connsiteY1" fmla="*/ 845820 h 2103120"/>
              <a:gd name="connsiteX2" fmla="*/ 32995 w 375932"/>
              <a:gd name="connsiteY2" fmla="*/ 1188720 h 2103120"/>
              <a:gd name="connsiteX3" fmla="*/ 32995 w 375932"/>
              <a:gd name="connsiteY3" fmla="*/ 2103120 h 2103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5932" h="2103120">
                <a:moveTo>
                  <a:pt x="10135" y="0"/>
                </a:moveTo>
                <a:cubicBezTo>
                  <a:pt x="191110" y="323850"/>
                  <a:pt x="372085" y="647700"/>
                  <a:pt x="375895" y="845820"/>
                </a:cubicBezTo>
                <a:cubicBezTo>
                  <a:pt x="379705" y="1043940"/>
                  <a:pt x="90145" y="979170"/>
                  <a:pt x="32995" y="1188720"/>
                </a:cubicBezTo>
                <a:cubicBezTo>
                  <a:pt x="-24155" y="1398270"/>
                  <a:pt x="4420" y="1750695"/>
                  <a:pt x="32995" y="2103120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Freeform 5">
            <a:extLst>
              <a:ext uri="{FF2B5EF4-FFF2-40B4-BE49-F238E27FC236}">
                <a16:creationId xmlns="" xmlns:a16="http://schemas.microsoft.com/office/drawing/2014/main" id="{E1943E0B-149A-1F48-82E4-C90543FF66B0}"/>
              </a:ext>
            </a:extLst>
          </p:cNvPr>
          <p:cNvSpPr/>
          <p:nvPr/>
        </p:nvSpPr>
        <p:spPr>
          <a:xfrm>
            <a:off x="5148064" y="3892860"/>
            <a:ext cx="72007" cy="495672"/>
          </a:xfrm>
          <a:custGeom>
            <a:avLst/>
            <a:gdLst>
              <a:gd name="connsiteX0" fmla="*/ 10135 w 375932"/>
              <a:gd name="connsiteY0" fmla="*/ 0 h 2103120"/>
              <a:gd name="connsiteX1" fmla="*/ 375895 w 375932"/>
              <a:gd name="connsiteY1" fmla="*/ 845820 h 2103120"/>
              <a:gd name="connsiteX2" fmla="*/ 32995 w 375932"/>
              <a:gd name="connsiteY2" fmla="*/ 1188720 h 2103120"/>
              <a:gd name="connsiteX3" fmla="*/ 32995 w 375932"/>
              <a:gd name="connsiteY3" fmla="*/ 2103120 h 2103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5932" h="2103120">
                <a:moveTo>
                  <a:pt x="10135" y="0"/>
                </a:moveTo>
                <a:cubicBezTo>
                  <a:pt x="191110" y="323850"/>
                  <a:pt x="372085" y="647700"/>
                  <a:pt x="375895" y="845820"/>
                </a:cubicBezTo>
                <a:cubicBezTo>
                  <a:pt x="379705" y="1043940"/>
                  <a:pt x="90145" y="979170"/>
                  <a:pt x="32995" y="1188720"/>
                </a:cubicBezTo>
                <a:cubicBezTo>
                  <a:pt x="-24155" y="1398270"/>
                  <a:pt x="4420" y="1750695"/>
                  <a:pt x="32995" y="2103120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reeform 18">
            <a:extLst>
              <a:ext uri="{FF2B5EF4-FFF2-40B4-BE49-F238E27FC236}">
                <a16:creationId xmlns="" xmlns:a16="http://schemas.microsoft.com/office/drawing/2014/main" id="{C316E52B-76E6-4E4E-803A-A4A4ABA8D4F7}"/>
              </a:ext>
            </a:extLst>
          </p:cNvPr>
          <p:cNvSpPr/>
          <p:nvPr/>
        </p:nvSpPr>
        <p:spPr>
          <a:xfrm>
            <a:off x="5333231" y="3892860"/>
            <a:ext cx="72007" cy="495672"/>
          </a:xfrm>
          <a:custGeom>
            <a:avLst/>
            <a:gdLst>
              <a:gd name="connsiteX0" fmla="*/ 10135 w 375932"/>
              <a:gd name="connsiteY0" fmla="*/ 0 h 2103120"/>
              <a:gd name="connsiteX1" fmla="*/ 375895 w 375932"/>
              <a:gd name="connsiteY1" fmla="*/ 845820 h 2103120"/>
              <a:gd name="connsiteX2" fmla="*/ 32995 w 375932"/>
              <a:gd name="connsiteY2" fmla="*/ 1188720 h 2103120"/>
              <a:gd name="connsiteX3" fmla="*/ 32995 w 375932"/>
              <a:gd name="connsiteY3" fmla="*/ 2103120 h 2103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5932" h="2103120">
                <a:moveTo>
                  <a:pt x="10135" y="0"/>
                </a:moveTo>
                <a:cubicBezTo>
                  <a:pt x="191110" y="323850"/>
                  <a:pt x="372085" y="647700"/>
                  <a:pt x="375895" y="845820"/>
                </a:cubicBezTo>
                <a:cubicBezTo>
                  <a:pt x="379705" y="1043940"/>
                  <a:pt x="90145" y="979170"/>
                  <a:pt x="32995" y="1188720"/>
                </a:cubicBezTo>
                <a:cubicBezTo>
                  <a:pt x="-24155" y="1398270"/>
                  <a:pt x="4420" y="1750695"/>
                  <a:pt x="32995" y="2103120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Freeform 19">
            <a:extLst>
              <a:ext uri="{FF2B5EF4-FFF2-40B4-BE49-F238E27FC236}">
                <a16:creationId xmlns="" xmlns:a16="http://schemas.microsoft.com/office/drawing/2014/main" id="{602ED600-744E-BC42-9FE2-1469ACD4E4F8}"/>
              </a:ext>
            </a:extLst>
          </p:cNvPr>
          <p:cNvSpPr/>
          <p:nvPr/>
        </p:nvSpPr>
        <p:spPr>
          <a:xfrm>
            <a:off x="5513992" y="3892860"/>
            <a:ext cx="72007" cy="495672"/>
          </a:xfrm>
          <a:custGeom>
            <a:avLst/>
            <a:gdLst>
              <a:gd name="connsiteX0" fmla="*/ 10135 w 375932"/>
              <a:gd name="connsiteY0" fmla="*/ 0 h 2103120"/>
              <a:gd name="connsiteX1" fmla="*/ 375895 w 375932"/>
              <a:gd name="connsiteY1" fmla="*/ 845820 h 2103120"/>
              <a:gd name="connsiteX2" fmla="*/ 32995 w 375932"/>
              <a:gd name="connsiteY2" fmla="*/ 1188720 h 2103120"/>
              <a:gd name="connsiteX3" fmla="*/ 32995 w 375932"/>
              <a:gd name="connsiteY3" fmla="*/ 2103120 h 2103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5932" h="2103120">
                <a:moveTo>
                  <a:pt x="10135" y="0"/>
                </a:moveTo>
                <a:cubicBezTo>
                  <a:pt x="191110" y="323850"/>
                  <a:pt x="372085" y="647700"/>
                  <a:pt x="375895" y="845820"/>
                </a:cubicBezTo>
                <a:cubicBezTo>
                  <a:pt x="379705" y="1043940"/>
                  <a:pt x="90145" y="979170"/>
                  <a:pt x="32995" y="1188720"/>
                </a:cubicBezTo>
                <a:cubicBezTo>
                  <a:pt x="-24155" y="1398270"/>
                  <a:pt x="4420" y="1750695"/>
                  <a:pt x="32995" y="2103120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Freeform 20">
            <a:extLst>
              <a:ext uri="{FF2B5EF4-FFF2-40B4-BE49-F238E27FC236}">
                <a16:creationId xmlns="" xmlns:a16="http://schemas.microsoft.com/office/drawing/2014/main" id="{96122A46-8F94-DC4B-A3E6-65730B6AE25D}"/>
              </a:ext>
            </a:extLst>
          </p:cNvPr>
          <p:cNvSpPr/>
          <p:nvPr/>
        </p:nvSpPr>
        <p:spPr>
          <a:xfrm>
            <a:off x="5704967" y="3892860"/>
            <a:ext cx="72007" cy="495672"/>
          </a:xfrm>
          <a:custGeom>
            <a:avLst/>
            <a:gdLst>
              <a:gd name="connsiteX0" fmla="*/ 10135 w 375932"/>
              <a:gd name="connsiteY0" fmla="*/ 0 h 2103120"/>
              <a:gd name="connsiteX1" fmla="*/ 375895 w 375932"/>
              <a:gd name="connsiteY1" fmla="*/ 845820 h 2103120"/>
              <a:gd name="connsiteX2" fmla="*/ 32995 w 375932"/>
              <a:gd name="connsiteY2" fmla="*/ 1188720 h 2103120"/>
              <a:gd name="connsiteX3" fmla="*/ 32995 w 375932"/>
              <a:gd name="connsiteY3" fmla="*/ 2103120 h 2103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5932" h="2103120">
                <a:moveTo>
                  <a:pt x="10135" y="0"/>
                </a:moveTo>
                <a:cubicBezTo>
                  <a:pt x="191110" y="323850"/>
                  <a:pt x="372085" y="647700"/>
                  <a:pt x="375895" y="845820"/>
                </a:cubicBezTo>
                <a:cubicBezTo>
                  <a:pt x="379705" y="1043940"/>
                  <a:pt x="90145" y="979170"/>
                  <a:pt x="32995" y="1188720"/>
                </a:cubicBezTo>
                <a:cubicBezTo>
                  <a:pt x="-24155" y="1398270"/>
                  <a:pt x="4420" y="1750695"/>
                  <a:pt x="32995" y="2103120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Freeform 21">
            <a:extLst>
              <a:ext uri="{FF2B5EF4-FFF2-40B4-BE49-F238E27FC236}">
                <a16:creationId xmlns="" xmlns:a16="http://schemas.microsoft.com/office/drawing/2014/main" id="{F842AC43-DED6-8049-84CF-CA21B3A531C9}"/>
              </a:ext>
            </a:extLst>
          </p:cNvPr>
          <p:cNvSpPr/>
          <p:nvPr/>
        </p:nvSpPr>
        <p:spPr>
          <a:xfrm>
            <a:off x="5904149" y="3892860"/>
            <a:ext cx="72007" cy="495672"/>
          </a:xfrm>
          <a:custGeom>
            <a:avLst/>
            <a:gdLst>
              <a:gd name="connsiteX0" fmla="*/ 10135 w 375932"/>
              <a:gd name="connsiteY0" fmla="*/ 0 h 2103120"/>
              <a:gd name="connsiteX1" fmla="*/ 375895 w 375932"/>
              <a:gd name="connsiteY1" fmla="*/ 845820 h 2103120"/>
              <a:gd name="connsiteX2" fmla="*/ 32995 w 375932"/>
              <a:gd name="connsiteY2" fmla="*/ 1188720 h 2103120"/>
              <a:gd name="connsiteX3" fmla="*/ 32995 w 375932"/>
              <a:gd name="connsiteY3" fmla="*/ 2103120 h 2103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5932" h="2103120">
                <a:moveTo>
                  <a:pt x="10135" y="0"/>
                </a:moveTo>
                <a:cubicBezTo>
                  <a:pt x="191110" y="323850"/>
                  <a:pt x="372085" y="647700"/>
                  <a:pt x="375895" y="845820"/>
                </a:cubicBezTo>
                <a:cubicBezTo>
                  <a:pt x="379705" y="1043940"/>
                  <a:pt x="90145" y="979170"/>
                  <a:pt x="32995" y="1188720"/>
                </a:cubicBezTo>
                <a:cubicBezTo>
                  <a:pt x="-24155" y="1398270"/>
                  <a:pt x="4420" y="1750695"/>
                  <a:pt x="32995" y="2103120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Freeform 5">
            <a:extLst>
              <a:ext uri="{FF2B5EF4-FFF2-40B4-BE49-F238E27FC236}">
                <a16:creationId xmlns="" xmlns:a16="http://schemas.microsoft.com/office/drawing/2014/main" id="{E1943E0B-149A-1F48-82E4-C90543FF66B0}"/>
              </a:ext>
            </a:extLst>
          </p:cNvPr>
          <p:cNvSpPr/>
          <p:nvPr/>
        </p:nvSpPr>
        <p:spPr>
          <a:xfrm>
            <a:off x="6101553" y="3892860"/>
            <a:ext cx="72007" cy="495672"/>
          </a:xfrm>
          <a:custGeom>
            <a:avLst/>
            <a:gdLst>
              <a:gd name="connsiteX0" fmla="*/ 10135 w 375932"/>
              <a:gd name="connsiteY0" fmla="*/ 0 h 2103120"/>
              <a:gd name="connsiteX1" fmla="*/ 375895 w 375932"/>
              <a:gd name="connsiteY1" fmla="*/ 845820 h 2103120"/>
              <a:gd name="connsiteX2" fmla="*/ 32995 w 375932"/>
              <a:gd name="connsiteY2" fmla="*/ 1188720 h 2103120"/>
              <a:gd name="connsiteX3" fmla="*/ 32995 w 375932"/>
              <a:gd name="connsiteY3" fmla="*/ 2103120 h 2103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5932" h="2103120">
                <a:moveTo>
                  <a:pt x="10135" y="0"/>
                </a:moveTo>
                <a:cubicBezTo>
                  <a:pt x="191110" y="323850"/>
                  <a:pt x="372085" y="647700"/>
                  <a:pt x="375895" y="845820"/>
                </a:cubicBezTo>
                <a:cubicBezTo>
                  <a:pt x="379705" y="1043940"/>
                  <a:pt x="90145" y="979170"/>
                  <a:pt x="32995" y="1188720"/>
                </a:cubicBezTo>
                <a:cubicBezTo>
                  <a:pt x="-24155" y="1398270"/>
                  <a:pt x="4420" y="1750695"/>
                  <a:pt x="32995" y="2103120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reeform 18">
            <a:extLst>
              <a:ext uri="{FF2B5EF4-FFF2-40B4-BE49-F238E27FC236}">
                <a16:creationId xmlns="" xmlns:a16="http://schemas.microsoft.com/office/drawing/2014/main" id="{C316E52B-76E6-4E4E-803A-A4A4ABA8D4F7}"/>
              </a:ext>
            </a:extLst>
          </p:cNvPr>
          <p:cNvSpPr/>
          <p:nvPr/>
        </p:nvSpPr>
        <p:spPr>
          <a:xfrm>
            <a:off x="6286720" y="3892860"/>
            <a:ext cx="72007" cy="495672"/>
          </a:xfrm>
          <a:custGeom>
            <a:avLst/>
            <a:gdLst>
              <a:gd name="connsiteX0" fmla="*/ 10135 w 375932"/>
              <a:gd name="connsiteY0" fmla="*/ 0 h 2103120"/>
              <a:gd name="connsiteX1" fmla="*/ 375895 w 375932"/>
              <a:gd name="connsiteY1" fmla="*/ 845820 h 2103120"/>
              <a:gd name="connsiteX2" fmla="*/ 32995 w 375932"/>
              <a:gd name="connsiteY2" fmla="*/ 1188720 h 2103120"/>
              <a:gd name="connsiteX3" fmla="*/ 32995 w 375932"/>
              <a:gd name="connsiteY3" fmla="*/ 2103120 h 2103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5932" h="2103120">
                <a:moveTo>
                  <a:pt x="10135" y="0"/>
                </a:moveTo>
                <a:cubicBezTo>
                  <a:pt x="191110" y="323850"/>
                  <a:pt x="372085" y="647700"/>
                  <a:pt x="375895" y="845820"/>
                </a:cubicBezTo>
                <a:cubicBezTo>
                  <a:pt x="379705" y="1043940"/>
                  <a:pt x="90145" y="979170"/>
                  <a:pt x="32995" y="1188720"/>
                </a:cubicBezTo>
                <a:cubicBezTo>
                  <a:pt x="-24155" y="1398270"/>
                  <a:pt x="4420" y="1750695"/>
                  <a:pt x="32995" y="2103120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Freeform 19">
            <a:extLst>
              <a:ext uri="{FF2B5EF4-FFF2-40B4-BE49-F238E27FC236}">
                <a16:creationId xmlns="" xmlns:a16="http://schemas.microsoft.com/office/drawing/2014/main" id="{602ED600-744E-BC42-9FE2-1469ACD4E4F8}"/>
              </a:ext>
            </a:extLst>
          </p:cNvPr>
          <p:cNvSpPr/>
          <p:nvPr/>
        </p:nvSpPr>
        <p:spPr>
          <a:xfrm>
            <a:off x="6467481" y="3892860"/>
            <a:ext cx="72007" cy="495672"/>
          </a:xfrm>
          <a:custGeom>
            <a:avLst/>
            <a:gdLst>
              <a:gd name="connsiteX0" fmla="*/ 10135 w 375932"/>
              <a:gd name="connsiteY0" fmla="*/ 0 h 2103120"/>
              <a:gd name="connsiteX1" fmla="*/ 375895 w 375932"/>
              <a:gd name="connsiteY1" fmla="*/ 845820 h 2103120"/>
              <a:gd name="connsiteX2" fmla="*/ 32995 w 375932"/>
              <a:gd name="connsiteY2" fmla="*/ 1188720 h 2103120"/>
              <a:gd name="connsiteX3" fmla="*/ 32995 w 375932"/>
              <a:gd name="connsiteY3" fmla="*/ 2103120 h 2103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5932" h="2103120">
                <a:moveTo>
                  <a:pt x="10135" y="0"/>
                </a:moveTo>
                <a:cubicBezTo>
                  <a:pt x="191110" y="323850"/>
                  <a:pt x="372085" y="647700"/>
                  <a:pt x="375895" y="845820"/>
                </a:cubicBezTo>
                <a:cubicBezTo>
                  <a:pt x="379705" y="1043940"/>
                  <a:pt x="90145" y="979170"/>
                  <a:pt x="32995" y="1188720"/>
                </a:cubicBezTo>
                <a:cubicBezTo>
                  <a:pt x="-24155" y="1398270"/>
                  <a:pt x="4420" y="1750695"/>
                  <a:pt x="32995" y="2103120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Freeform 20">
            <a:extLst>
              <a:ext uri="{FF2B5EF4-FFF2-40B4-BE49-F238E27FC236}">
                <a16:creationId xmlns="" xmlns:a16="http://schemas.microsoft.com/office/drawing/2014/main" id="{96122A46-8F94-DC4B-A3E6-65730B6AE25D}"/>
              </a:ext>
            </a:extLst>
          </p:cNvPr>
          <p:cNvSpPr/>
          <p:nvPr/>
        </p:nvSpPr>
        <p:spPr>
          <a:xfrm>
            <a:off x="6658456" y="3892860"/>
            <a:ext cx="72007" cy="495672"/>
          </a:xfrm>
          <a:custGeom>
            <a:avLst/>
            <a:gdLst>
              <a:gd name="connsiteX0" fmla="*/ 10135 w 375932"/>
              <a:gd name="connsiteY0" fmla="*/ 0 h 2103120"/>
              <a:gd name="connsiteX1" fmla="*/ 375895 w 375932"/>
              <a:gd name="connsiteY1" fmla="*/ 845820 h 2103120"/>
              <a:gd name="connsiteX2" fmla="*/ 32995 w 375932"/>
              <a:gd name="connsiteY2" fmla="*/ 1188720 h 2103120"/>
              <a:gd name="connsiteX3" fmla="*/ 32995 w 375932"/>
              <a:gd name="connsiteY3" fmla="*/ 2103120 h 2103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5932" h="2103120">
                <a:moveTo>
                  <a:pt x="10135" y="0"/>
                </a:moveTo>
                <a:cubicBezTo>
                  <a:pt x="191110" y="323850"/>
                  <a:pt x="372085" y="647700"/>
                  <a:pt x="375895" y="845820"/>
                </a:cubicBezTo>
                <a:cubicBezTo>
                  <a:pt x="379705" y="1043940"/>
                  <a:pt x="90145" y="979170"/>
                  <a:pt x="32995" y="1188720"/>
                </a:cubicBezTo>
                <a:cubicBezTo>
                  <a:pt x="-24155" y="1398270"/>
                  <a:pt x="4420" y="1750695"/>
                  <a:pt x="32995" y="2103120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Freeform 21">
            <a:extLst>
              <a:ext uri="{FF2B5EF4-FFF2-40B4-BE49-F238E27FC236}">
                <a16:creationId xmlns="" xmlns:a16="http://schemas.microsoft.com/office/drawing/2014/main" id="{F842AC43-DED6-8049-84CF-CA21B3A531C9}"/>
              </a:ext>
            </a:extLst>
          </p:cNvPr>
          <p:cNvSpPr/>
          <p:nvPr/>
        </p:nvSpPr>
        <p:spPr>
          <a:xfrm>
            <a:off x="6857638" y="3892860"/>
            <a:ext cx="72007" cy="495672"/>
          </a:xfrm>
          <a:custGeom>
            <a:avLst/>
            <a:gdLst>
              <a:gd name="connsiteX0" fmla="*/ 10135 w 375932"/>
              <a:gd name="connsiteY0" fmla="*/ 0 h 2103120"/>
              <a:gd name="connsiteX1" fmla="*/ 375895 w 375932"/>
              <a:gd name="connsiteY1" fmla="*/ 845820 h 2103120"/>
              <a:gd name="connsiteX2" fmla="*/ 32995 w 375932"/>
              <a:gd name="connsiteY2" fmla="*/ 1188720 h 2103120"/>
              <a:gd name="connsiteX3" fmla="*/ 32995 w 375932"/>
              <a:gd name="connsiteY3" fmla="*/ 2103120 h 2103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5932" h="2103120">
                <a:moveTo>
                  <a:pt x="10135" y="0"/>
                </a:moveTo>
                <a:cubicBezTo>
                  <a:pt x="191110" y="323850"/>
                  <a:pt x="372085" y="647700"/>
                  <a:pt x="375895" y="845820"/>
                </a:cubicBezTo>
                <a:cubicBezTo>
                  <a:pt x="379705" y="1043940"/>
                  <a:pt x="90145" y="979170"/>
                  <a:pt x="32995" y="1188720"/>
                </a:cubicBezTo>
                <a:cubicBezTo>
                  <a:pt x="-24155" y="1398270"/>
                  <a:pt x="4420" y="1750695"/>
                  <a:pt x="32995" y="2103120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Freeform 5">
            <a:extLst>
              <a:ext uri="{FF2B5EF4-FFF2-40B4-BE49-F238E27FC236}">
                <a16:creationId xmlns="" xmlns:a16="http://schemas.microsoft.com/office/drawing/2014/main" id="{E1943E0B-149A-1F48-82E4-C90543FF66B0}"/>
              </a:ext>
            </a:extLst>
          </p:cNvPr>
          <p:cNvSpPr/>
          <p:nvPr/>
        </p:nvSpPr>
        <p:spPr>
          <a:xfrm>
            <a:off x="7010037" y="3892860"/>
            <a:ext cx="72007" cy="495672"/>
          </a:xfrm>
          <a:custGeom>
            <a:avLst/>
            <a:gdLst>
              <a:gd name="connsiteX0" fmla="*/ 10135 w 375932"/>
              <a:gd name="connsiteY0" fmla="*/ 0 h 2103120"/>
              <a:gd name="connsiteX1" fmla="*/ 375895 w 375932"/>
              <a:gd name="connsiteY1" fmla="*/ 845820 h 2103120"/>
              <a:gd name="connsiteX2" fmla="*/ 32995 w 375932"/>
              <a:gd name="connsiteY2" fmla="*/ 1188720 h 2103120"/>
              <a:gd name="connsiteX3" fmla="*/ 32995 w 375932"/>
              <a:gd name="connsiteY3" fmla="*/ 2103120 h 2103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5932" h="2103120">
                <a:moveTo>
                  <a:pt x="10135" y="0"/>
                </a:moveTo>
                <a:cubicBezTo>
                  <a:pt x="191110" y="323850"/>
                  <a:pt x="372085" y="647700"/>
                  <a:pt x="375895" y="845820"/>
                </a:cubicBezTo>
                <a:cubicBezTo>
                  <a:pt x="379705" y="1043940"/>
                  <a:pt x="90145" y="979170"/>
                  <a:pt x="32995" y="1188720"/>
                </a:cubicBezTo>
                <a:cubicBezTo>
                  <a:pt x="-24155" y="1398270"/>
                  <a:pt x="4420" y="1750695"/>
                  <a:pt x="32995" y="2103120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Freeform 18">
            <a:extLst>
              <a:ext uri="{FF2B5EF4-FFF2-40B4-BE49-F238E27FC236}">
                <a16:creationId xmlns="" xmlns:a16="http://schemas.microsoft.com/office/drawing/2014/main" id="{C316E52B-76E6-4E4E-803A-A4A4ABA8D4F7}"/>
              </a:ext>
            </a:extLst>
          </p:cNvPr>
          <p:cNvSpPr/>
          <p:nvPr/>
        </p:nvSpPr>
        <p:spPr>
          <a:xfrm>
            <a:off x="7195204" y="3892860"/>
            <a:ext cx="72007" cy="495672"/>
          </a:xfrm>
          <a:custGeom>
            <a:avLst/>
            <a:gdLst>
              <a:gd name="connsiteX0" fmla="*/ 10135 w 375932"/>
              <a:gd name="connsiteY0" fmla="*/ 0 h 2103120"/>
              <a:gd name="connsiteX1" fmla="*/ 375895 w 375932"/>
              <a:gd name="connsiteY1" fmla="*/ 845820 h 2103120"/>
              <a:gd name="connsiteX2" fmla="*/ 32995 w 375932"/>
              <a:gd name="connsiteY2" fmla="*/ 1188720 h 2103120"/>
              <a:gd name="connsiteX3" fmla="*/ 32995 w 375932"/>
              <a:gd name="connsiteY3" fmla="*/ 2103120 h 2103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5932" h="2103120">
                <a:moveTo>
                  <a:pt x="10135" y="0"/>
                </a:moveTo>
                <a:cubicBezTo>
                  <a:pt x="191110" y="323850"/>
                  <a:pt x="372085" y="647700"/>
                  <a:pt x="375895" y="845820"/>
                </a:cubicBezTo>
                <a:cubicBezTo>
                  <a:pt x="379705" y="1043940"/>
                  <a:pt x="90145" y="979170"/>
                  <a:pt x="32995" y="1188720"/>
                </a:cubicBezTo>
                <a:cubicBezTo>
                  <a:pt x="-24155" y="1398270"/>
                  <a:pt x="4420" y="1750695"/>
                  <a:pt x="32995" y="2103120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 19">
            <a:extLst>
              <a:ext uri="{FF2B5EF4-FFF2-40B4-BE49-F238E27FC236}">
                <a16:creationId xmlns="" xmlns:a16="http://schemas.microsoft.com/office/drawing/2014/main" id="{602ED600-744E-BC42-9FE2-1469ACD4E4F8}"/>
              </a:ext>
            </a:extLst>
          </p:cNvPr>
          <p:cNvSpPr/>
          <p:nvPr/>
        </p:nvSpPr>
        <p:spPr>
          <a:xfrm>
            <a:off x="7375965" y="3892860"/>
            <a:ext cx="72007" cy="495672"/>
          </a:xfrm>
          <a:custGeom>
            <a:avLst/>
            <a:gdLst>
              <a:gd name="connsiteX0" fmla="*/ 10135 w 375932"/>
              <a:gd name="connsiteY0" fmla="*/ 0 h 2103120"/>
              <a:gd name="connsiteX1" fmla="*/ 375895 w 375932"/>
              <a:gd name="connsiteY1" fmla="*/ 845820 h 2103120"/>
              <a:gd name="connsiteX2" fmla="*/ 32995 w 375932"/>
              <a:gd name="connsiteY2" fmla="*/ 1188720 h 2103120"/>
              <a:gd name="connsiteX3" fmla="*/ 32995 w 375932"/>
              <a:gd name="connsiteY3" fmla="*/ 2103120 h 2103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5932" h="2103120">
                <a:moveTo>
                  <a:pt x="10135" y="0"/>
                </a:moveTo>
                <a:cubicBezTo>
                  <a:pt x="191110" y="323850"/>
                  <a:pt x="372085" y="647700"/>
                  <a:pt x="375895" y="845820"/>
                </a:cubicBezTo>
                <a:cubicBezTo>
                  <a:pt x="379705" y="1043940"/>
                  <a:pt x="90145" y="979170"/>
                  <a:pt x="32995" y="1188720"/>
                </a:cubicBezTo>
                <a:cubicBezTo>
                  <a:pt x="-24155" y="1398270"/>
                  <a:pt x="4420" y="1750695"/>
                  <a:pt x="32995" y="2103120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Freeform 20">
            <a:extLst>
              <a:ext uri="{FF2B5EF4-FFF2-40B4-BE49-F238E27FC236}">
                <a16:creationId xmlns="" xmlns:a16="http://schemas.microsoft.com/office/drawing/2014/main" id="{96122A46-8F94-DC4B-A3E6-65730B6AE25D}"/>
              </a:ext>
            </a:extLst>
          </p:cNvPr>
          <p:cNvSpPr/>
          <p:nvPr/>
        </p:nvSpPr>
        <p:spPr>
          <a:xfrm>
            <a:off x="7566940" y="3892860"/>
            <a:ext cx="72007" cy="495672"/>
          </a:xfrm>
          <a:custGeom>
            <a:avLst/>
            <a:gdLst>
              <a:gd name="connsiteX0" fmla="*/ 10135 w 375932"/>
              <a:gd name="connsiteY0" fmla="*/ 0 h 2103120"/>
              <a:gd name="connsiteX1" fmla="*/ 375895 w 375932"/>
              <a:gd name="connsiteY1" fmla="*/ 845820 h 2103120"/>
              <a:gd name="connsiteX2" fmla="*/ 32995 w 375932"/>
              <a:gd name="connsiteY2" fmla="*/ 1188720 h 2103120"/>
              <a:gd name="connsiteX3" fmla="*/ 32995 w 375932"/>
              <a:gd name="connsiteY3" fmla="*/ 2103120 h 2103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5932" h="2103120">
                <a:moveTo>
                  <a:pt x="10135" y="0"/>
                </a:moveTo>
                <a:cubicBezTo>
                  <a:pt x="191110" y="323850"/>
                  <a:pt x="372085" y="647700"/>
                  <a:pt x="375895" y="845820"/>
                </a:cubicBezTo>
                <a:cubicBezTo>
                  <a:pt x="379705" y="1043940"/>
                  <a:pt x="90145" y="979170"/>
                  <a:pt x="32995" y="1188720"/>
                </a:cubicBezTo>
                <a:cubicBezTo>
                  <a:pt x="-24155" y="1398270"/>
                  <a:pt x="4420" y="1750695"/>
                  <a:pt x="32995" y="2103120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Freeform 21">
            <a:extLst>
              <a:ext uri="{FF2B5EF4-FFF2-40B4-BE49-F238E27FC236}">
                <a16:creationId xmlns="" xmlns:a16="http://schemas.microsoft.com/office/drawing/2014/main" id="{F842AC43-DED6-8049-84CF-CA21B3A531C9}"/>
              </a:ext>
            </a:extLst>
          </p:cNvPr>
          <p:cNvSpPr/>
          <p:nvPr/>
        </p:nvSpPr>
        <p:spPr>
          <a:xfrm>
            <a:off x="7766122" y="3892860"/>
            <a:ext cx="72007" cy="495672"/>
          </a:xfrm>
          <a:custGeom>
            <a:avLst/>
            <a:gdLst>
              <a:gd name="connsiteX0" fmla="*/ 10135 w 375932"/>
              <a:gd name="connsiteY0" fmla="*/ 0 h 2103120"/>
              <a:gd name="connsiteX1" fmla="*/ 375895 w 375932"/>
              <a:gd name="connsiteY1" fmla="*/ 845820 h 2103120"/>
              <a:gd name="connsiteX2" fmla="*/ 32995 w 375932"/>
              <a:gd name="connsiteY2" fmla="*/ 1188720 h 2103120"/>
              <a:gd name="connsiteX3" fmla="*/ 32995 w 375932"/>
              <a:gd name="connsiteY3" fmla="*/ 2103120 h 2103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5932" h="2103120">
                <a:moveTo>
                  <a:pt x="10135" y="0"/>
                </a:moveTo>
                <a:cubicBezTo>
                  <a:pt x="191110" y="323850"/>
                  <a:pt x="372085" y="647700"/>
                  <a:pt x="375895" y="845820"/>
                </a:cubicBezTo>
                <a:cubicBezTo>
                  <a:pt x="379705" y="1043940"/>
                  <a:pt x="90145" y="979170"/>
                  <a:pt x="32995" y="1188720"/>
                </a:cubicBezTo>
                <a:cubicBezTo>
                  <a:pt x="-24155" y="1398270"/>
                  <a:pt x="4420" y="1750695"/>
                  <a:pt x="32995" y="2103120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Freeform 5">
            <a:extLst>
              <a:ext uri="{FF2B5EF4-FFF2-40B4-BE49-F238E27FC236}">
                <a16:creationId xmlns="" xmlns:a16="http://schemas.microsoft.com/office/drawing/2014/main" id="{E1943E0B-149A-1F48-82E4-C90543FF66B0}"/>
              </a:ext>
            </a:extLst>
          </p:cNvPr>
          <p:cNvSpPr/>
          <p:nvPr/>
        </p:nvSpPr>
        <p:spPr>
          <a:xfrm>
            <a:off x="5148064" y="4540932"/>
            <a:ext cx="72007" cy="495672"/>
          </a:xfrm>
          <a:custGeom>
            <a:avLst/>
            <a:gdLst>
              <a:gd name="connsiteX0" fmla="*/ 10135 w 375932"/>
              <a:gd name="connsiteY0" fmla="*/ 0 h 2103120"/>
              <a:gd name="connsiteX1" fmla="*/ 375895 w 375932"/>
              <a:gd name="connsiteY1" fmla="*/ 845820 h 2103120"/>
              <a:gd name="connsiteX2" fmla="*/ 32995 w 375932"/>
              <a:gd name="connsiteY2" fmla="*/ 1188720 h 2103120"/>
              <a:gd name="connsiteX3" fmla="*/ 32995 w 375932"/>
              <a:gd name="connsiteY3" fmla="*/ 2103120 h 2103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5932" h="2103120">
                <a:moveTo>
                  <a:pt x="10135" y="0"/>
                </a:moveTo>
                <a:cubicBezTo>
                  <a:pt x="191110" y="323850"/>
                  <a:pt x="372085" y="647700"/>
                  <a:pt x="375895" y="845820"/>
                </a:cubicBezTo>
                <a:cubicBezTo>
                  <a:pt x="379705" y="1043940"/>
                  <a:pt x="90145" y="979170"/>
                  <a:pt x="32995" y="1188720"/>
                </a:cubicBezTo>
                <a:cubicBezTo>
                  <a:pt x="-24155" y="1398270"/>
                  <a:pt x="4420" y="1750695"/>
                  <a:pt x="32995" y="2103120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Freeform 18">
            <a:extLst>
              <a:ext uri="{FF2B5EF4-FFF2-40B4-BE49-F238E27FC236}">
                <a16:creationId xmlns="" xmlns:a16="http://schemas.microsoft.com/office/drawing/2014/main" id="{C316E52B-76E6-4E4E-803A-A4A4ABA8D4F7}"/>
              </a:ext>
            </a:extLst>
          </p:cNvPr>
          <p:cNvSpPr/>
          <p:nvPr/>
        </p:nvSpPr>
        <p:spPr>
          <a:xfrm>
            <a:off x="5333231" y="4540932"/>
            <a:ext cx="72007" cy="495672"/>
          </a:xfrm>
          <a:custGeom>
            <a:avLst/>
            <a:gdLst>
              <a:gd name="connsiteX0" fmla="*/ 10135 w 375932"/>
              <a:gd name="connsiteY0" fmla="*/ 0 h 2103120"/>
              <a:gd name="connsiteX1" fmla="*/ 375895 w 375932"/>
              <a:gd name="connsiteY1" fmla="*/ 845820 h 2103120"/>
              <a:gd name="connsiteX2" fmla="*/ 32995 w 375932"/>
              <a:gd name="connsiteY2" fmla="*/ 1188720 h 2103120"/>
              <a:gd name="connsiteX3" fmla="*/ 32995 w 375932"/>
              <a:gd name="connsiteY3" fmla="*/ 2103120 h 2103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5932" h="2103120">
                <a:moveTo>
                  <a:pt x="10135" y="0"/>
                </a:moveTo>
                <a:cubicBezTo>
                  <a:pt x="191110" y="323850"/>
                  <a:pt x="372085" y="647700"/>
                  <a:pt x="375895" y="845820"/>
                </a:cubicBezTo>
                <a:cubicBezTo>
                  <a:pt x="379705" y="1043940"/>
                  <a:pt x="90145" y="979170"/>
                  <a:pt x="32995" y="1188720"/>
                </a:cubicBezTo>
                <a:cubicBezTo>
                  <a:pt x="-24155" y="1398270"/>
                  <a:pt x="4420" y="1750695"/>
                  <a:pt x="32995" y="2103120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Freeform 19">
            <a:extLst>
              <a:ext uri="{FF2B5EF4-FFF2-40B4-BE49-F238E27FC236}">
                <a16:creationId xmlns="" xmlns:a16="http://schemas.microsoft.com/office/drawing/2014/main" id="{602ED600-744E-BC42-9FE2-1469ACD4E4F8}"/>
              </a:ext>
            </a:extLst>
          </p:cNvPr>
          <p:cNvSpPr/>
          <p:nvPr/>
        </p:nvSpPr>
        <p:spPr>
          <a:xfrm>
            <a:off x="5513992" y="4540932"/>
            <a:ext cx="72007" cy="495672"/>
          </a:xfrm>
          <a:custGeom>
            <a:avLst/>
            <a:gdLst>
              <a:gd name="connsiteX0" fmla="*/ 10135 w 375932"/>
              <a:gd name="connsiteY0" fmla="*/ 0 h 2103120"/>
              <a:gd name="connsiteX1" fmla="*/ 375895 w 375932"/>
              <a:gd name="connsiteY1" fmla="*/ 845820 h 2103120"/>
              <a:gd name="connsiteX2" fmla="*/ 32995 w 375932"/>
              <a:gd name="connsiteY2" fmla="*/ 1188720 h 2103120"/>
              <a:gd name="connsiteX3" fmla="*/ 32995 w 375932"/>
              <a:gd name="connsiteY3" fmla="*/ 2103120 h 2103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5932" h="2103120">
                <a:moveTo>
                  <a:pt x="10135" y="0"/>
                </a:moveTo>
                <a:cubicBezTo>
                  <a:pt x="191110" y="323850"/>
                  <a:pt x="372085" y="647700"/>
                  <a:pt x="375895" y="845820"/>
                </a:cubicBezTo>
                <a:cubicBezTo>
                  <a:pt x="379705" y="1043940"/>
                  <a:pt x="90145" y="979170"/>
                  <a:pt x="32995" y="1188720"/>
                </a:cubicBezTo>
                <a:cubicBezTo>
                  <a:pt x="-24155" y="1398270"/>
                  <a:pt x="4420" y="1750695"/>
                  <a:pt x="32995" y="2103120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Freeform 20">
            <a:extLst>
              <a:ext uri="{FF2B5EF4-FFF2-40B4-BE49-F238E27FC236}">
                <a16:creationId xmlns="" xmlns:a16="http://schemas.microsoft.com/office/drawing/2014/main" id="{96122A46-8F94-DC4B-A3E6-65730B6AE25D}"/>
              </a:ext>
            </a:extLst>
          </p:cNvPr>
          <p:cNvSpPr/>
          <p:nvPr/>
        </p:nvSpPr>
        <p:spPr>
          <a:xfrm>
            <a:off x="5704967" y="4540932"/>
            <a:ext cx="72007" cy="495672"/>
          </a:xfrm>
          <a:custGeom>
            <a:avLst/>
            <a:gdLst>
              <a:gd name="connsiteX0" fmla="*/ 10135 w 375932"/>
              <a:gd name="connsiteY0" fmla="*/ 0 h 2103120"/>
              <a:gd name="connsiteX1" fmla="*/ 375895 w 375932"/>
              <a:gd name="connsiteY1" fmla="*/ 845820 h 2103120"/>
              <a:gd name="connsiteX2" fmla="*/ 32995 w 375932"/>
              <a:gd name="connsiteY2" fmla="*/ 1188720 h 2103120"/>
              <a:gd name="connsiteX3" fmla="*/ 32995 w 375932"/>
              <a:gd name="connsiteY3" fmla="*/ 2103120 h 2103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5932" h="2103120">
                <a:moveTo>
                  <a:pt x="10135" y="0"/>
                </a:moveTo>
                <a:cubicBezTo>
                  <a:pt x="191110" y="323850"/>
                  <a:pt x="372085" y="647700"/>
                  <a:pt x="375895" y="845820"/>
                </a:cubicBezTo>
                <a:cubicBezTo>
                  <a:pt x="379705" y="1043940"/>
                  <a:pt x="90145" y="979170"/>
                  <a:pt x="32995" y="1188720"/>
                </a:cubicBezTo>
                <a:cubicBezTo>
                  <a:pt x="-24155" y="1398270"/>
                  <a:pt x="4420" y="1750695"/>
                  <a:pt x="32995" y="2103120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Freeform 21">
            <a:extLst>
              <a:ext uri="{FF2B5EF4-FFF2-40B4-BE49-F238E27FC236}">
                <a16:creationId xmlns="" xmlns:a16="http://schemas.microsoft.com/office/drawing/2014/main" id="{F842AC43-DED6-8049-84CF-CA21B3A531C9}"/>
              </a:ext>
            </a:extLst>
          </p:cNvPr>
          <p:cNvSpPr/>
          <p:nvPr/>
        </p:nvSpPr>
        <p:spPr>
          <a:xfrm>
            <a:off x="5904149" y="4540932"/>
            <a:ext cx="72007" cy="495672"/>
          </a:xfrm>
          <a:custGeom>
            <a:avLst/>
            <a:gdLst>
              <a:gd name="connsiteX0" fmla="*/ 10135 w 375932"/>
              <a:gd name="connsiteY0" fmla="*/ 0 h 2103120"/>
              <a:gd name="connsiteX1" fmla="*/ 375895 w 375932"/>
              <a:gd name="connsiteY1" fmla="*/ 845820 h 2103120"/>
              <a:gd name="connsiteX2" fmla="*/ 32995 w 375932"/>
              <a:gd name="connsiteY2" fmla="*/ 1188720 h 2103120"/>
              <a:gd name="connsiteX3" fmla="*/ 32995 w 375932"/>
              <a:gd name="connsiteY3" fmla="*/ 2103120 h 2103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5932" h="2103120">
                <a:moveTo>
                  <a:pt x="10135" y="0"/>
                </a:moveTo>
                <a:cubicBezTo>
                  <a:pt x="191110" y="323850"/>
                  <a:pt x="372085" y="647700"/>
                  <a:pt x="375895" y="845820"/>
                </a:cubicBezTo>
                <a:cubicBezTo>
                  <a:pt x="379705" y="1043940"/>
                  <a:pt x="90145" y="979170"/>
                  <a:pt x="32995" y="1188720"/>
                </a:cubicBezTo>
                <a:cubicBezTo>
                  <a:pt x="-24155" y="1398270"/>
                  <a:pt x="4420" y="1750695"/>
                  <a:pt x="32995" y="2103120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Freeform 5">
            <a:extLst>
              <a:ext uri="{FF2B5EF4-FFF2-40B4-BE49-F238E27FC236}">
                <a16:creationId xmlns="" xmlns:a16="http://schemas.microsoft.com/office/drawing/2014/main" id="{E1943E0B-149A-1F48-82E4-C90543FF66B0}"/>
              </a:ext>
            </a:extLst>
          </p:cNvPr>
          <p:cNvSpPr/>
          <p:nvPr/>
        </p:nvSpPr>
        <p:spPr>
          <a:xfrm>
            <a:off x="6101553" y="4540932"/>
            <a:ext cx="72007" cy="495672"/>
          </a:xfrm>
          <a:custGeom>
            <a:avLst/>
            <a:gdLst>
              <a:gd name="connsiteX0" fmla="*/ 10135 w 375932"/>
              <a:gd name="connsiteY0" fmla="*/ 0 h 2103120"/>
              <a:gd name="connsiteX1" fmla="*/ 375895 w 375932"/>
              <a:gd name="connsiteY1" fmla="*/ 845820 h 2103120"/>
              <a:gd name="connsiteX2" fmla="*/ 32995 w 375932"/>
              <a:gd name="connsiteY2" fmla="*/ 1188720 h 2103120"/>
              <a:gd name="connsiteX3" fmla="*/ 32995 w 375932"/>
              <a:gd name="connsiteY3" fmla="*/ 2103120 h 2103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5932" h="2103120">
                <a:moveTo>
                  <a:pt x="10135" y="0"/>
                </a:moveTo>
                <a:cubicBezTo>
                  <a:pt x="191110" y="323850"/>
                  <a:pt x="372085" y="647700"/>
                  <a:pt x="375895" y="845820"/>
                </a:cubicBezTo>
                <a:cubicBezTo>
                  <a:pt x="379705" y="1043940"/>
                  <a:pt x="90145" y="979170"/>
                  <a:pt x="32995" y="1188720"/>
                </a:cubicBezTo>
                <a:cubicBezTo>
                  <a:pt x="-24155" y="1398270"/>
                  <a:pt x="4420" y="1750695"/>
                  <a:pt x="32995" y="2103120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Freeform 18">
            <a:extLst>
              <a:ext uri="{FF2B5EF4-FFF2-40B4-BE49-F238E27FC236}">
                <a16:creationId xmlns="" xmlns:a16="http://schemas.microsoft.com/office/drawing/2014/main" id="{C316E52B-76E6-4E4E-803A-A4A4ABA8D4F7}"/>
              </a:ext>
            </a:extLst>
          </p:cNvPr>
          <p:cNvSpPr/>
          <p:nvPr/>
        </p:nvSpPr>
        <p:spPr>
          <a:xfrm>
            <a:off x="6286720" y="4540932"/>
            <a:ext cx="72007" cy="495672"/>
          </a:xfrm>
          <a:custGeom>
            <a:avLst/>
            <a:gdLst>
              <a:gd name="connsiteX0" fmla="*/ 10135 w 375932"/>
              <a:gd name="connsiteY0" fmla="*/ 0 h 2103120"/>
              <a:gd name="connsiteX1" fmla="*/ 375895 w 375932"/>
              <a:gd name="connsiteY1" fmla="*/ 845820 h 2103120"/>
              <a:gd name="connsiteX2" fmla="*/ 32995 w 375932"/>
              <a:gd name="connsiteY2" fmla="*/ 1188720 h 2103120"/>
              <a:gd name="connsiteX3" fmla="*/ 32995 w 375932"/>
              <a:gd name="connsiteY3" fmla="*/ 2103120 h 2103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5932" h="2103120">
                <a:moveTo>
                  <a:pt x="10135" y="0"/>
                </a:moveTo>
                <a:cubicBezTo>
                  <a:pt x="191110" y="323850"/>
                  <a:pt x="372085" y="647700"/>
                  <a:pt x="375895" y="845820"/>
                </a:cubicBezTo>
                <a:cubicBezTo>
                  <a:pt x="379705" y="1043940"/>
                  <a:pt x="90145" y="979170"/>
                  <a:pt x="32995" y="1188720"/>
                </a:cubicBezTo>
                <a:cubicBezTo>
                  <a:pt x="-24155" y="1398270"/>
                  <a:pt x="4420" y="1750695"/>
                  <a:pt x="32995" y="2103120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Freeform 19">
            <a:extLst>
              <a:ext uri="{FF2B5EF4-FFF2-40B4-BE49-F238E27FC236}">
                <a16:creationId xmlns="" xmlns:a16="http://schemas.microsoft.com/office/drawing/2014/main" id="{602ED600-744E-BC42-9FE2-1469ACD4E4F8}"/>
              </a:ext>
            </a:extLst>
          </p:cNvPr>
          <p:cNvSpPr/>
          <p:nvPr/>
        </p:nvSpPr>
        <p:spPr>
          <a:xfrm>
            <a:off x="6467481" y="4540932"/>
            <a:ext cx="72007" cy="495672"/>
          </a:xfrm>
          <a:custGeom>
            <a:avLst/>
            <a:gdLst>
              <a:gd name="connsiteX0" fmla="*/ 10135 w 375932"/>
              <a:gd name="connsiteY0" fmla="*/ 0 h 2103120"/>
              <a:gd name="connsiteX1" fmla="*/ 375895 w 375932"/>
              <a:gd name="connsiteY1" fmla="*/ 845820 h 2103120"/>
              <a:gd name="connsiteX2" fmla="*/ 32995 w 375932"/>
              <a:gd name="connsiteY2" fmla="*/ 1188720 h 2103120"/>
              <a:gd name="connsiteX3" fmla="*/ 32995 w 375932"/>
              <a:gd name="connsiteY3" fmla="*/ 2103120 h 2103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5932" h="2103120">
                <a:moveTo>
                  <a:pt x="10135" y="0"/>
                </a:moveTo>
                <a:cubicBezTo>
                  <a:pt x="191110" y="323850"/>
                  <a:pt x="372085" y="647700"/>
                  <a:pt x="375895" y="845820"/>
                </a:cubicBezTo>
                <a:cubicBezTo>
                  <a:pt x="379705" y="1043940"/>
                  <a:pt x="90145" y="979170"/>
                  <a:pt x="32995" y="1188720"/>
                </a:cubicBezTo>
                <a:cubicBezTo>
                  <a:pt x="-24155" y="1398270"/>
                  <a:pt x="4420" y="1750695"/>
                  <a:pt x="32995" y="2103120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Freeform 20">
            <a:extLst>
              <a:ext uri="{FF2B5EF4-FFF2-40B4-BE49-F238E27FC236}">
                <a16:creationId xmlns="" xmlns:a16="http://schemas.microsoft.com/office/drawing/2014/main" id="{96122A46-8F94-DC4B-A3E6-65730B6AE25D}"/>
              </a:ext>
            </a:extLst>
          </p:cNvPr>
          <p:cNvSpPr/>
          <p:nvPr/>
        </p:nvSpPr>
        <p:spPr>
          <a:xfrm>
            <a:off x="6658456" y="4540932"/>
            <a:ext cx="72007" cy="495672"/>
          </a:xfrm>
          <a:custGeom>
            <a:avLst/>
            <a:gdLst>
              <a:gd name="connsiteX0" fmla="*/ 10135 w 375932"/>
              <a:gd name="connsiteY0" fmla="*/ 0 h 2103120"/>
              <a:gd name="connsiteX1" fmla="*/ 375895 w 375932"/>
              <a:gd name="connsiteY1" fmla="*/ 845820 h 2103120"/>
              <a:gd name="connsiteX2" fmla="*/ 32995 w 375932"/>
              <a:gd name="connsiteY2" fmla="*/ 1188720 h 2103120"/>
              <a:gd name="connsiteX3" fmla="*/ 32995 w 375932"/>
              <a:gd name="connsiteY3" fmla="*/ 2103120 h 2103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5932" h="2103120">
                <a:moveTo>
                  <a:pt x="10135" y="0"/>
                </a:moveTo>
                <a:cubicBezTo>
                  <a:pt x="191110" y="323850"/>
                  <a:pt x="372085" y="647700"/>
                  <a:pt x="375895" y="845820"/>
                </a:cubicBezTo>
                <a:cubicBezTo>
                  <a:pt x="379705" y="1043940"/>
                  <a:pt x="90145" y="979170"/>
                  <a:pt x="32995" y="1188720"/>
                </a:cubicBezTo>
                <a:cubicBezTo>
                  <a:pt x="-24155" y="1398270"/>
                  <a:pt x="4420" y="1750695"/>
                  <a:pt x="32995" y="2103120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Freeform 21">
            <a:extLst>
              <a:ext uri="{FF2B5EF4-FFF2-40B4-BE49-F238E27FC236}">
                <a16:creationId xmlns="" xmlns:a16="http://schemas.microsoft.com/office/drawing/2014/main" id="{F842AC43-DED6-8049-84CF-CA21B3A531C9}"/>
              </a:ext>
            </a:extLst>
          </p:cNvPr>
          <p:cNvSpPr/>
          <p:nvPr/>
        </p:nvSpPr>
        <p:spPr>
          <a:xfrm>
            <a:off x="6857638" y="4540932"/>
            <a:ext cx="72007" cy="495672"/>
          </a:xfrm>
          <a:custGeom>
            <a:avLst/>
            <a:gdLst>
              <a:gd name="connsiteX0" fmla="*/ 10135 w 375932"/>
              <a:gd name="connsiteY0" fmla="*/ 0 h 2103120"/>
              <a:gd name="connsiteX1" fmla="*/ 375895 w 375932"/>
              <a:gd name="connsiteY1" fmla="*/ 845820 h 2103120"/>
              <a:gd name="connsiteX2" fmla="*/ 32995 w 375932"/>
              <a:gd name="connsiteY2" fmla="*/ 1188720 h 2103120"/>
              <a:gd name="connsiteX3" fmla="*/ 32995 w 375932"/>
              <a:gd name="connsiteY3" fmla="*/ 2103120 h 2103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5932" h="2103120">
                <a:moveTo>
                  <a:pt x="10135" y="0"/>
                </a:moveTo>
                <a:cubicBezTo>
                  <a:pt x="191110" y="323850"/>
                  <a:pt x="372085" y="647700"/>
                  <a:pt x="375895" y="845820"/>
                </a:cubicBezTo>
                <a:cubicBezTo>
                  <a:pt x="379705" y="1043940"/>
                  <a:pt x="90145" y="979170"/>
                  <a:pt x="32995" y="1188720"/>
                </a:cubicBezTo>
                <a:cubicBezTo>
                  <a:pt x="-24155" y="1398270"/>
                  <a:pt x="4420" y="1750695"/>
                  <a:pt x="32995" y="2103120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Freeform 5">
            <a:extLst>
              <a:ext uri="{FF2B5EF4-FFF2-40B4-BE49-F238E27FC236}">
                <a16:creationId xmlns="" xmlns:a16="http://schemas.microsoft.com/office/drawing/2014/main" id="{E1943E0B-149A-1F48-82E4-C90543FF66B0}"/>
              </a:ext>
            </a:extLst>
          </p:cNvPr>
          <p:cNvSpPr/>
          <p:nvPr/>
        </p:nvSpPr>
        <p:spPr>
          <a:xfrm>
            <a:off x="7010037" y="4540932"/>
            <a:ext cx="72007" cy="495672"/>
          </a:xfrm>
          <a:custGeom>
            <a:avLst/>
            <a:gdLst>
              <a:gd name="connsiteX0" fmla="*/ 10135 w 375932"/>
              <a:gd name="connsiteY0" fmla="*/ 0 h 2103120"/>
              <a:gd name="connsiteX1" fmla="*/ 375895 w 375932"/>
              <a:gd name="connsiteY1" fmla="*/ 845820 h 2103120"/>
              <a:gd name="connsiteX2" fmla="*/ 32995 w 375932"/>
              <a:gd name="connsiteY2" fmla="*/ 1188720 h 2103120"/>
              <a:gd name="connsiteX3" fmla="*/ 32995 w 375932"/>
              <a:gd name="connsiteY3" fmla="*/ 2103120 h 2103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5932" h="2103120">
                <a:moveTo>
                  <a:pt x="10135" y="0"/>
                </a:moveTo>
                <a:cubicBezTo>
                  <a:pt x="191110" y="323850"/>
                  <a:pt x="372085" y="647700"/>
                  <a:pt x="375895" y="845820"/>
                </a:cubicBezTo>
                <a:cubicBezTo>
                  <a:pt x="379705" y="1043940"/>
                  <a:pt x="90145" y="979170"/>
                  <a:pt x="32995" y="1188720"/>
                </a:cubicBezTo>
                <a:cubicBezTo>
                  <a:pt x="-24155" y="1398270"/>
                  <a:pt x="4420" y="1750695"/>
                  <a:pt x="32995" y="2103120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Freeform 18">
            <a:extLst>
              <a:ext uri="{FF2B5EF4-FFF2-40B4-BE49-F238E27FC236}">
                <a16:creationId xmlns="" xmlns:a16="http://schemas.microsoft.com/office/drawing/2014/main" id="{C316E52B-76E6-4E4E-803A-A4A4ABA8D4F7}"/>
              </a:ext>
            </a:extLst>
          </p:cNvPr>
          <p:cNvSpPr/>
          <p:nvPr/>
        </p:nvSpPr>
        <p:spPr>
          <a:xfrm>
            <a:off x="7195204" y="4540932"/>
            <a:ext cx="72007" cy="495672"/>
          </a:xfrm>
          <a:custGeom>
            <a:avLst/>
            <a:gdLst>
              <a:gd name="connsiteX0" fmla="*/ 10135 w 375932"/>
              <a:gd name="connsiteY0" fmla="*/ 0 h 2103120"/>
              <a:gd name="connsiteX1" fmla="*/ 375895 w 375932"/>
              <a:gd name="connsiteY1" fmla="*/ 845820 h 2103120"/>
              <a:gd name="connsiteX2" fmla="*/ 32995 w 375932"/>
              <a:gd name="connsiteY2" fmla="*/ 1188720 h 2103120"/>
              <a:gd name="connsiteX3" fmla="*/ 32995 w 375932"/>
              <a:gd name="connsiteY3" fmla="*/ 2103120 h 2103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5932" h="2103120">
                <a:moveTo>
                  <a:pt x="10135" y="0"/>
                </a:moveTo>
                <a:cubicBezTo>
                  <a:pt x="191110" y="323850"/>
                  <a:pt x="372085" y="647700"/>
                  <a:pt x="375895" y="845820"/>
                </a:cubicBezTo>
                <a:cubicBezTo>
                  <a:pt x="379705" y="1043940"/>
                  <a:pt x="90145" y="979170"/>
                  <a:pt x="32995" y="1188720"/>
                </a:cubicBezTo>
                <a:cubicBezTo>
                  <a:pt x="-24155" y="1398270"/>
                  <a:pt x="4420" y="1750695"/>
                  <a:pt x="32995" y="2103120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Freeform 19">
            <a:extLst>
              <a:ext uri="{FF2B5EF4-FFF2-40B4-BE49-F238E27FC236}">
                <a16:creationId xmlns="" xmlns:a16="http://schemas.microsoft.com/office/drawing/2014/main" id="{602ED600-744E-BC42-9FE2-1469ACD4E4F8}"/>
              </a:ext>
            </a:extLst>
          </p:cNvPr>
          <p:cNvSpPr/>
          <p:nvPr/>
        </p:nvSpPr>
        <p:spPr>
          <a:xfrm>
            <a:off x="7375965" y="4540932"/>
            <a:ext cx="72007" cy="495672"/>
          </a:xfrm>
          <a:custGeom>
            <a:avLst/>
            <a:gdLst>
              <a:gd name="connsiteX0" fmla="*/ 10135 w 375932"/>
              <a:gd name="connsiteY0" fmla="*/ 0 h 2103120"/>
              <a:gd name="connsiteX1" fmla="*/ 375895 w 375932"/>
              <a:gd name="connsiteY1" fmla="*/ 845820 h 2103120"/>
              <a:gd name="connsiteX2" fmla="*/ 32995 w 375932"/>
              <a:gd name="connsiteY2" fmla="*/ 1188720 h 2103120"/>
              <a:gd name="connsiteX3" fmla="*/ 32995 w 375932"/>
              <a:gd name="connsiteY3" fmla="*/ 2103120 h 2103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5932" h="2103120">
                <a:moveTo>
                  <a:pt x="10135" y="0"/>
                </a:moveTo>
                <a:cubicBezTo>
                  <a:pt x="191110" y="323850"/>
                  <a:pt x="372085" y="647700"/>
                  <a:pt x="375895" y="845820"/>
                </a:cubicBezTo>
                <a:cubicBezTo>
                  <a:pt x="379705" y="1043940"/>
                  <a:pt x="90145" y="979170"/>
                  <a:pt x="32995" y="1188720"/>
                </a:cubicBezTo>
                <a:cubicBezTo>
                  <a:pt x="-24155" y="1398270"/>
                  <a:pt x="4420" y="1750695"/>
                  <a:pt x="32995" y="2103120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Freeform 20">
            <a:extLst>
              <a:ext uri="{FF2B5EF4-FFF2-40B4-BE49-F238E27FC236}">
                <a16:creationId xmlns="" xmlns:a16="http://schemas.microsoft.com/office/drawing/2014/main" id="{96122A46-8F94-DC4B-A3E6-65730B6AE25D}"/>
              </a:ext>
            </a:extLst>
          </p:cNvPr>
          <p:cNvSpPr/>
          <p:nvPr/>
        </p:nvSpPr>
        <p:spPr>
          <a:xfrm>
            <a:off x="7566940" y="4540932"/>
            <a:ext cx="72007" cy="495672"/>
          </a:xfrm>
          <a:custGeom>
            <a:avLst/>
            <a:gdLst>
              <a:gd name="connsiteX0" fmla="*/ 10135 w 375932"/>
              <a:gd name="connsiteY0" fmla="*/ 0 h 2103120"/>
              <a:gd name="connsiteX1" fmla="*/ 375895 w 375932"/>
              <a:gd name="connsiteY1" fmla="*/ 845820 h 2103120"/>
              <a:gd name="connsiteX2" fmla="*/ 32995 w 375932"/>
              <a:gd name="connsiteY2" fmla="*/ 1188720 h 2103120"/>
              <a:gd name="connsiteX3" fmla="*/ 32995 w 375932"/>
              <a:gd name="connsiteY3" fmla="*/ 2103120 h 2103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5932" h="2103120">
                <a:moveTo>
                  <a:pt x="10135" y="0"/>
                </a:moveTo>
                <a:cubicBezTo>
                  <a:pt x="191110" y="323850"/>
                  <a:pt x="372085" y="647700"/>
                  <a:pt x="375895" y="845820"/>
                </a:cubicBezTo>
                <a:cubicBezTo>
                  <a:pt x="379705" y="1043940"/>
                  <a:pt x="90145" y="979170"/>
                  <a:pt x="32995" y="1188720"/>
                </a:cubicBezTo>
                <a:cubicBezTo>
                  <a:pt x="-24155" y="1398270"/>
                  <a:pt x="4420" y="1750695"/>
                  <a:pt x="32995" y="2103120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Freeform 21">
            <a:extLst>
              <a:ext uri="{FF2B5EF4-FFF2-40B4-BE49-F238E27FC236}">
                <a16:creationId xmlns="" xmlns:a16="http://schemas.microsoft.com/office/drawing/2014/main" id="{F842AC43-DED6-8049-84CF-CA21B3A531C9}"/>
              </a:ext>
            </a:extLst>
          </p:cNvPr>
          <p:cNvSpPr/>
          <p:nvPr/>
        </p:nvSpPr>
        <p:spPr>
          <a:xfrm>
            <a:off x="7766122" y="4540932"/>
            <a:ext cx="72007" cy="495672"/>
          </a:xfrm>
          <a:custGeom>
            <a:avLst/>
            <a:gdLst>
              <a:gd name="connsiteX0" fmla="*/ 10135 w 375932"/>
              <a:gd name="connsiteY0" fmla="*/ 0 h 2103120"/>
              <a:gd name="connsiteX1" fmla="*/ 375895 w 375932"/>
              <a:gd name="connsiteY1" fmla="*/ 845820 h 2103120"/>
              <a:gd name="connsiteX2" fmla="*/ 32995 w 375932"/>
              <a:gd name="connsiteY2" fmla="*/ 1188720 h 2103120"/>
              <a:gd name="connsiteX3" fmla="*/ 32995 w 375932"/>
              <a:gd name="connsiteY3" fmla="*/ 2103120 h 2103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5932" h="2103120">
                <a:moveTo>
                  <a:pt x="10135" y="0"/>
                </a:moveTo>
                <a:cubicBezTo>
                  <a:pt x="191110" y="323850"/>
                  <a:pt x="372085" y="647700"/>
                  <a:pt x="375895" y="845820"/>
                </a:cubicBezTo>
                <a:cubicBezTo>
                  <a:pt x="379705" y="1043940"/>
                  <a:pt x="90145" y="979170"/>
                  <a:pt x="32995" y="1188720"/>
                </a:cubicBezTo>
                <a:cubicBezTo>
                  <a:pt x="-24155" y="1398270"/>
                  <a:pt x="4420" y="1750695"/>
                  <a:pt x="32995" y="2103120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组合 7"/>
          <p:cNvGrpSpPr/>
          <p:nvPr/>
        </p:nvGrpSpPr>
        <p:grpSpPr>
          <a:xfrm>
            <a:off x="639180" y="3867392"/>
            <a:ext cx="1052500" cy="707886"/>
            <a:chOff x="639180" y="3835332"/>
            <a:chExt cx="1052500" cy="707886"/>
          </a:xfrm>
        </p:grpSpPr>
        <p:sp>
          <p:nvSpPr>
            <p:cNvPr id="29" name="矩形 28"/>
            <p:cNvSpPr/>
            <p:nvPr/>
          </p:nvSpPr>
          <p:spPr>
            <a:xfrm>
              <a:off x="639180" y="3869431"/>
              <a:ext cx="1052500" cy="639689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dirty="0">
                <a:solidFill>
                  <a:schemeClr val="tx1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97378" y="3835332"/>
              <a:ext cx="936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/>
                <a:t>Block</a:t>
              </a:r>
            </a:p>
            <a:p>
              <a:pPr algn="ctr"/>
              <a:r>
                <a:rPr lang="en-US" altLang="zh-CN" sz="2000" dirty="0"/>
                <a:t>(0,0)</a:t>
              </a:r>
              <a:endParaRPr lang="zh-CN" altLang="en-US" sz="2000" dirty="0"/>
            </a:p>
          </p:txBody>
        </p:sp>
      </p:grpSp>
      <p:grpSp>
        <p:nvGrpSpPr>
          <p:cNvPr id="74" name="组合 73"/>
          <p:cNvGrpSpPr/>
          <p:nvPr/>
        </p:nvGrpSpPr>
        <p:grpSpPr>
          <a:xfrm>
            <a:off x="1907704" y="3867392"/>
            <a:ext cx="1052500" cy="707886"/>
            <a:chOff x="639180" y="3835332"/>
            <a:chExt cx="1052500" cy="707886"/>
          </a:xfrm>
        </p:grpSpPr>
        <p:sp>
          <p:nvSpPr>
            <p:cNvPr id="75" name="矩形 74"/>
            <p:cNvSpPr/>
            <p:nvPr/>
          </p:nvSpPr>
          <p:spPr>
            <a:xfrm>
              <a:off x="639180" y="3869431"/>
              <a:ext cx="1052500" cy="639689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dirty="0">
                <a:solidFill>
                  <a:schemeClr val="tx1"/>
                </a:solidFill>
              </a:endParaRP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697378" y="3835332"/>
              <a:ext cx="936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/>
                <a:t>Block</a:t>
              </a:r>
            </a:p>
            <a:p>
              <a:pPr algn="ctr"/>
              <a:r>
                <a:rPr lang="en-US" altLang="zh-CN" sz="2000" dirty="0"/>
                <a:t>(1,0)</a:t>
              </a:r>
              <a:endParaRPr lang="zh-CN" altLang="en-US" sz="2000" dirty="0"/>
            </a:p>
          </p:txBody>
        </p:sp>
      </p:grpSp>
      <p:grpSp>
        <p:nvGrpSpPr>
          <p:cNvPr id="77" name="组合 76"/>
          <p:cNvGrpSpPr/>
          <p:nvPr/>
        </p:nvGrpSpPr>
        <p:grpSpPr>
          <a:xfrm>
            <a:off x="3159460" y="3867392"/>
            <a:ext cx="1052500" cy="707886"/>
            <a:chOff x="639180" y="3835332"/>
            <a:chExt cx="1052500" cy="707886"/>
          </a:xfrm>
        </p:grpSpPr>
        <p:sp>
          <p:nvSpPr>
            <p:cNvPr id="78" name="矩形 77"/>
            <p:cNvSpPr/>
            <p:nvPr/>
          </p:nvSpPr>
          <p:spPr>
            <a:xfrm>
              <a:off x="639180" y="3869431"/>
              <a:ext cx="1052500" cy="639689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dirty="0">
                <a:solidFill>
                  <a:schemeClr val="tx1"/>
                </a:solidFill>
              </a:endParaRP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697378" y="3835332"/>
              <a:ext cx="936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/>
                <a:t>Block</a:t>
              </a:r>
            </a:p>
            <a:p>
              <a:pPr algn="ctr"/>
              <a:r>
                <a:rPr lang="en-US" altLang="zh-CN" sz="2000" dirty="0"/>
                <a:t>(2,0)</a:t>
              </a:r>
              <a:endParaRPr lang="zh-CN" altLang="en-US" sz="2000" dirty="0"/>
            </a:p>
          </p:txBody>
        </p:sp>
      </p:grpSp>
      <p:grpSp>
        <p:nvGrpSpPr>
          <p:cNvPr id="80" name="组合 79"/>
          <p:cNvGrpSpPr/>
          <p:nvPr/>
        </p:nvGrpSpPr>
        <p:grpSpPr>
          <a:xfrm>
            <a:off x="639180" y="4697390"/>
            <a:ext cx="1052500" cy="707886"/>
            <a:chOff x="639180" y="3835332"/>
            <a:chExt cx="1052500" cy="707886"/>
          </a:xfrm>
        </p:grpSpPr>
        <p:sp>
          <p:nvSpPr>
            <p:cNvPr id="81" name="矩形 80"/>
            <p:cNvSpPr/>
            <p:nvPr/>
          </p:nvSpPr>
          <p:spPr>
            <a:xfrm>
              <a:off x="639180" y="3869431"/>
              <a:ext cx="1052500" cy="639689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dirty="0">
                <a:solidFill>
                  <a:schemeClr val="tx1"/>
                </a:solidFill>
              </a:endParaRPr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697378" y="3835332"/>
              <a:ext cx="936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/>
                <a:t>Block</a:t>
              </a:r>
            </a:p>
            <a:p>
              <a:pPr algn="ctr"/>
              <a:r>
                <a:rPr lang="en-US" altLang="zh-CN" sz="2000" dirty="0"/>
                <a:t>(0,1)</a:t>
              </a:r>
              <a:endParaRPr lang="zh-CN" altLang="en-US" sz="2000" dirty="0"/>
            </a:p>
          </p:txBody>
        </p:sp>
      </p:grpSp>
      <p:grpSp>
        <p:nvGrpSpPr>
          <p:cNvPr id="83" name="组合 82"/>
          <p:cNvGrpSpPr/>
          <p:nvPr/>
        </p:nvGrpSpPr>
        <p:grpSpPr>
          <a:xfrm>
            <a:off x="1907704" y="4697390"/>
            <a:ext cx="1052500" cy="707886"/>
            <a:chOff x="639180" y="3835332"/>
            <a:chExt cx="1052500" cy="707886"/>
          </a:xfrm>
        </p:grpSpPr>
        <p:sp>
          <p:nvSpPr>
            <p:cNvPr id="84" name="矩形 83"/>
            <p:cNvSpPr/>
            <p:nvPr/>
          </p:nvSpPr>
          <p:spPr>
            <a:xfrm>
              <a:off x="639180" y="3869431"/>
              <a:ext cx="1052500" cy="639689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dirty="0">
                <a:solidFill>
                  <a:schemeClr val="tx1"/>
                </a:solidFill>
              </a:endParaRP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697378" y="3835332"/>
              <a:ext cx="936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/>
                <a:t>Block</a:t>
              </a:r>
            </a:p>
            <a:p>
              <a:pPr algn="ctr"/>
              <a:r>
                <a:rPr lang="en-US" altLang="zh-CN" sz="2000" dirty="0"/>
                <a:t>(1,1)</a:t>
              </a:r>
              <a:endParaRPr lang="zh-CN" altLang="en-US" sz="2000" dirty="0"/>
            </a:p>
          </p:txBody>
        </p:sp>
      </p:grpSp>
      <p:grpSp>
        <p:nvGrpSpPr>
          <p:cNvPr id="86" name="组合 85"/>
          <p:cNvGrpSpPr/>
          <p:nvPr/>
        </p:nvGrpSpPr>
        <p:grpSpPr>
          <a:xfrm>
            <a:off x="3159460" y="4697390"/>
            <a:ext cx="1052500" cy="707886"/>
            <a:chOff x="639180" y="3835332"/>
            <a:chExt cx="1052500" cy="707886"/>
          </a:xfrm>
        </p:grpSpPr>
        <p:sp>
          <p:nvSpPr>
            <p:cNvPr id="87" name="矩形 86"/>
            <p:cNvSpPr/>
            <p:nvPr/>
          </p:nvSpPr>
          <p:spPr>
            <a:xfrm>
              <a:off x="639180" y="3869431"/>
              <a:ext cx="1052500" cy="639689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dirty="0">
                <a:solidFill>
                  <a:schemeClr val="tx1"/>
                </a:solidFill>
              </a:endParaRPr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697378" y="3835332"/>
              <a:ext cx="936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/>
                <a:t>Block</a:t>
              </a:r>
            </a:p>
            <a:p>
              <a:pPr algn="ctr"/>
              <a:r>
                <a:rPr lang="en-US" altLang="zh-CN" sz="2000" dirty="0"/>
                <a:t>(2,1)</a:t>
              </a:r>
              <a:endParaRPr lang="zh-CN" altLang="en-US" sz="2000" dirty="0"/>
            </a:p>
          </p:txBody>
        </p:sp>
      </p:grpSp>
      <p:grpSp>
        <p:nvGrpSpPr>
          <p:cNvPr id="89" name="组合 88"/>
          <p:cNvGrpSpPr/>
          <p:nvPr/>
        </p:nvGrpSpPr>
        <p:grpSpPr>
          <a:xfrm>
            <a:off x="639180" y="5489478"/>
            <a:ext cx="1052500" cy="707886"/>
            <a:chOff x="639180" y="3835332"/>
            <a:chExt cx="1052500" cy="707886"/>
          </a:xfrm>
        </p:grpSpPr>
        <p:sp>
          <p:nvSpPr>
            <p:cNvPr id="90" name="矩形 89"/>
            <p:cNvSpPr/>
            <p:nvPr/>
          </p:nvSpPr>
          <p:spPr>
            <a:xfrm>
              <a:off x="639180" y="3869431"/>
              <a:ext cx="1052500" cy="639689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dirty="0">
                <a:solidFill>
                  <a:schemeClr val="tx1"/>
                </a:solidFill>
              </a:endParaRPr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697378" y="3835332"/>
              <a:ext cx="936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/>
                <a:t>Block</a:t>
              </a:r>
            </a:p>
            <a:p>
              <a:pPr algn="ctr"/>
              <a:r>
                <a:rPr lang="en-US" altLang="zh-CN" sz="2000" dirty="0"/>
                <a:t>(0,2)</a:t>
              </a:r>
              <a:endParaRPr lang="zh-CN" altLang="en-US" sz="2000" dirty="0"/>
            </a:p>
          </p:txBody>
        </p:sp>
      </p:grpSp>
      <p:grpSp>
        <p:nvGrpSpPr>
          <p:cNvPr id="92" name="组合 91"/>
          <p:cNvGrpSpPr/>
          <p:nvPr/>
        </p:nvGrpSpPr>
        <p:grpSpPr>
          <a:xfrm>
            <a:off x="1907704" y="5489478"/>
            <a:ext cx="1052500" cy="707886"/>
            <a:chOff x="639180" y="3835332"/>
            <a:chExt cx="1052500" cy="707886"/>
          </a:xfrm>
        </p:grpSpPr>
        <p:sp>
          <p:nvSpPr>
            <p:cNvPr id="93" name="矩形 92"/>
            <p:cNvSpPr/>
            <p:nvPr/>
          </p:nvSpPr>
          <p:spPr>
            <a:xfrm>
              <a:off x="639180" y="3869431"/>
              <a:ext cx="1052500" cy="639689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dirty="0">
                <a:solidFill>
                  <a:schemeClr val="tx1"/>
                </a:solidFill>
              </a:endParaRPr>
            </a:p>
          </p:txBody>
        </p:sp>
        <p:sp>
          <p:nvSpPr>
            <p:cNvPr id="94" name="TextBox 93"/>
            <p:cNvSpPr txBox="1"/>
            <p:nvPr/>
          </p:nvSpPr>
          <p:spPr>
            <a:xfrm>
              <a:off x="697378" y="3835332"/>
              <a:ext cx="936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/>
                <a:t>Block</a:t>
              </a:r>
            </a:p>
            <a:p>
              <a:pPr algn="ctr"/>
              <a:r>
                <a:rPr lang="en-US" altLang="zh-CN" sz="2000" dirty="0"/>
                <a:t>(1,2)</a:t>
              </a:r>
              <a:endParaRPr lang="zh-CN" altLang="en-US" sz="2000" dirty="0"/>
            </a:p>
          </p:txBody>
        </p:sp>
      </p:grpSp>
      <p:grpSp>
        <p:nvGrpSpPr>
          <p:cNvPr id="95" name="组合 94"/>
          <p:cNvGrpSpPr/>
          <p:nvPr/>
        </p:nvGrpSpPr>
        <p:grpSpPr>
          <a:xfrm>
            <a:off x="3159460" y="5489478"/>
            <a:ext cx="1052500" cy="707886"/>
            <a:chOff x="639180" y="3835332"/>
            <a:chExt cx="1052500" cy="707886"/>
          </a:xfrm>
        </p:grpSpPr>
        <p:sp>
          <p:nvSpPr>
            <p:cNvPr id="96" name="矩形 95"/>
            <p:cNvSpPr/>
            <p:nvPr/>
          </p:nvSpPr>
          <p:spPr>
            <a:xfrm>
              <a:off x="639180" y="3869431"/>
              <a:ext cx="1052500" cy="639689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dirty="0">
                <a:solidFill>
                  <a:schemeClr val="tx1"/>
                </a:solidFill>
              </a:endParaRP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697378" y="3835332"/>
              <a:ext cx="9361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/>
                <a:t>Block</a:t>
              </a:r>
            </a:p>
            <a:p>
              <a:pPr algn="ctr"/>
              <a:r>
                <a:rPr lang="en-US" altLang="zh-CN" sz="2000" dirty="0"/>
                <a:t>(2,2)</a:t>
              </a:r>
              <a:endParaRPr lang="zh-CN" altLang="en-US" sz="2000" dirty="0"/>
            </a:p>
          </p:txBody>
        </p:sp>
      </p:grpSp>
      <p:cxnSp>
        <p:nvCxnSpPr>
          <p:cNvPr id="15" name="直接箭头连接符 14"/>
          <p:cNvCxnSpPr/>
          <p:nvPr/>
        </p:nvCxnSpPr>
        <p:spPr>
          <a:xfrm flipV="1">
            <a:off x="4001616" y="3484240"/>
            <a:ext cx="858416" cy="69690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 Placeholder 3"/>
          <p:cNvSpPr txBox="1">
            <a:spLocks/>
          </p:cNvSpPr>
          <p:nvPr/>
        </p:nvSpPr>
        <p:spPr>
          <a:xfrm>
            <a:off x="1467916" y="3204518"/>
            <a:ext cx="2528020" cy="639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dirty="0"/>
              <a:t>GPU kernel</a:t>
            </a:r>
          </a:p>
        </p:txBody>
      </p:sp>
    </p:spTree>
    <p:extLst>
      <p:ext uri="{BB962C8B-B14F-4D97-AF65-F5344CB8AC3E}">
        <p14:creationId xmlns:p14="http://schemas.microsoft.com/office/powerpoint/2010/main" val="324197071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solidFill>
                  <a:srgbClr val="C00000"/>
                </a:solidFill>
              </a:rPr>
              <a:t>Three Contributions of the Talk</a:t>
            </a:r>
            <a:endParaRPr lang="zh-CN" altLang="en-US" sz="4000" dirty="0">
              <a:solidFill>
                <a:srgbClr val="C00000"/>
              </a:solidFill>
            </a:endParaRPr>
          </a:p>
        </p:txBody>
      </p:sp>
      <p:sp>
        <p:nvSpPr>
          <p:cNvPr id="64" name="Google Shape;100;p15"/>
          <p:cNvSpPr/>
          <p:nvPr/>
        </p:nvSpPr>
        <p:spPr>
          <a:xfrm>
            <a:off x="1473921" y="3445492"/>
            <a:ext cx="515453" cy="294999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SM</a:t>
            </a:r>
            <a:endParaRPr/>
          </a:p>
        </p:txBody>
      </p:sp>
      <p:sp>
        <p:nvSpPr>
          <p:cNvPr id="65" name="Google Shape;101;p15"/>
          <p:cNvSpPr/>
          <p:nvPr/>
        </p:nvSpPr>
        <p:spPr>
          <a:xfrm>
            <a:off x="2132447" y="3445492"/>
            <a:ext cx="515453" cy="294999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SM</a:t>
            </a:r>
            <a:endParaRPr dirty="0"/>
          </a:p>
        </p:txBody>
      </p:sp>
      <p:sp>
        <p:nvSpPr>
          <p:cNvPr id="66" name="Google Shape;102;p15"/>
          <p:cNvSpPr/>
          <p:nvPr/>
        </p:nvSpPr>
        <p:spPr>
          <a:xfrm>
            <a:off x="7052331" y="3445492"/>
            <a:ext cx="515453" cy="294999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SM</a:t>
            </a:r>
            <a:endParaRPr/>
          </a:p>
        </p:txBody>
      </p:sp>
      <p:cxnSp>
        <p:nvCxnSpPr>
          <p:cNvPr id="67" name="Google Shape;103;p15"/>
          <p:cNvCxnSpPr/>
          <p:nvPr/>
        </p:nvCxnSpPr>
        <p:spPr>
          <a:xfrm>
            <a:off x="6619604" y="3496604"/>
            <a:ext cx="333614" cy="2224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68" name="Google Shape;104;p15"/>
          <p:cNvSpPr/>
          <p:nvPr/>
        </p:nvSpPr>
        <p:spPr>
          <a:xfrm>
            <a:off x="1473921" y="3946997"/>
            <a:ext cx="6147762" cy="294999"/>
          </a:xfrm>
          <a:prstGeom prst="rect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Network-on-Chip (NoC)</a:t>
            </a:r>
            <a:endParaRPr/>
          </a:p>
        </p:txBody>
      </p:sp>
      <p:sp>
        <p:nvSpPr>
          <p:cNvPr id="69" name="Google Shape;105;p15"/>
          <p:cNvSpPr/>
          <p:nvPr/>
        </p:nvSpPr>
        <p:spPr>
          <a:xfrm>
            <a:off x="1473921" y="4835361"/>
            <a:ext cx="1363432" cy="465847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Memory 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Controller</a:t>
            </a:r>
            <a:endParaRPr/>
          </a:p>
        </p:txBody>
      </p:sp>
      <p:cxnSp>
        <p:nvCxnSpPr>
          <p:cNvPr id="70" name="Google Shape;106;p15"/>
          <p:cNvCxnSpPr/>
          <p:nvPr/>
        </p:nvCxnSpPr>
        <p:spPr>
          <a:xfrm rot="10800000" flipH="1">
            <a:off x="1943521" y="4566952"/>
            <a:ext cx="527769" cy="8153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71" name="Google Shape;107;p15"/>
          <p:cNvCxnSpPr/>
          <p:nvPr/>
        </p:nvCxnSpPr>
        <p:spPr>
          <a:xfrm rot="10800000" flipH="1">
            <a:off x="5823484" y="4849351"/>
            <a:ext cx="328180" cy="63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dot"/>
            <a:round/>
            <a:headEnd type="none" w="med" len="med"/>
            <a:tailEnd type="none" w="med" len="med"/>
          </a:ln>
        </p:spPr>
      </p:cxnSp>
      <p:grpSp>
        <p:nvGrpSpPr>
          <p:cNvPr id="72" name="Google Shape;108;p15"/>
          <p:cNvGrpSpPr/>
          <p:nvPr/>
        </p:nvGrpSpPr>
        <p:grpSpPr>
          <a:xfrm>
            <a:off x="1403648" y="4347062"/>
            <a:ext cx="582828" cy="371467"/>
            <a:chOff x="341325" y="2807850"/>
            <a:chExt cx="482700" cy="300700"/>
          </a:xfrm>
        </p:grpSpPr>
        <p:sp>
          <p:nvSpPr>
            <p:cNvPr id="73" name="Google Shape;109;p15"/>
            <p:cNvSpPr/>
            <p:nvPr/>
          </p:nvSpPr>
          <p:spPr>
            <a:xfrm>
              <a:off x="399525" y="2869750"/>
              <a:ext cx="366300" cy="238800"/>
            </a:xfrm>
            <a:prstGeom prst="rect">
              <a:avLst/>
            </a:prstGeom>
            <a:solidFill>
              <a:srgbClr val="6AA84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10;p15"/>
            <p:cNvSpPr txBox="1"/>
            <p:nvPr/>
          </p:nvSpPr>
          <p:spPr>
            <a:xfrm>
              <a:off x="341325" y="2807850"/>
              <a:ext cx="482700" cy="214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LLC</a:t>
              </a:r>
              <a:endParaRPr/>
            </a:p>
          </p:txBody>
        </p:sp>
      </p:grpSp>
      <p:grpSp>
        <p:nvGrpSpPr>
          <p:cNvPr id="75" name="Google Shape;111;p15"/>
          <p:cNvGrpSpPr/>
          <p:nvPr/>
        </p:nvGrpSpPr>
        <p:grpSpPr>
          <a:xfrm>
            <a:off x="2323711" y="4347062"/>
            <a:ext cx="582828" cy="371467"/>
            <a:chOff x="341325" y="2807850"/>
            <a:chExt cx="482700" cy="300700"/>
          </a:xfrm>
        </p:grpSpPr>
        <p:sp>
          <p:nvSpPr>
            <p:cNvPr id="76" name="Google Shape;112;p15"/>
            <p:cNvSpPr/>
            <p:nvPr/>
          </p:nvSpPr>
          <p:spPr>
            <a:xfrm>
              <a:off x="399525" y="2869750"/>
              <a:ext cx="366300" cy="238800"/>
            </a:xfrm>
            <a:prstGeom prst="rect">
              <a:avLst/>
            </a:prstGeom>
            <a:solidFill>
              <a:srgbClr val="6AA84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113;p15"/>
            <p:cNvSpPr txBox="1"/>
            <p:nvPr/>
          </p:nvSpPr>
          <p:spPr>
            <a:xfrm>
              <a:off x="341325" y="2807850"/>
              <a:ext cx="482700" cy="214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LLC</a:t>
              </a:r>
              <a:endParaRPr/>
            </a:p>
          </p:txBody>
        </p:sp>
      </p:grpSp>
      <p:sp>
        <p:nvSpPr>
          <p:cNvPr id="78" name="Google Shape;114;p15"/>
          <p:cNvSpPr/>
          <p:nvPr/>
        </p:nvSpPr>
        <p:spPr>
          <a:xfrm>
            <a:off x="4418123" y="4835361"/>
            <a:ext cx="1363432" cy="465847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Memory 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Controller</a:t>
            </a:r>
            <a:endParaRPr dirty="0"/>
          </a:p>
        </p:txBody>
      </p:sp>
      <p:cxnSp>
        <p:nvCxnSpPr>
          <p:cNvPr id="79" name="Google Shape;115;p15"/>
          <p:cNvCxnSpPr/>
          <p:nvPr/>
        </p:nvCxnSpPr>
        <p:spPr>
          <a:xfrm rot="10800000" flipH="1">
            <a:off x="4887724" y="4566952"/>
            <a:ext cx="527769" cy="8153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dot"/>
            <a:round/>
            <a:headEnd type="none" w="med" len="med"/>
            <a:tailEnd type="none" w="med" len="med"/>
          </a:ln>
        </p:spPr>
      </p:cxnSp>
      <p:grpSp>
        <p:nvGrpSpPr>
          <p:cNvPr id="80" name="Google Shape;116;p15"/>
          <p:cNvGrpSpPr/>
          <p:nvPr/>
        </p:nvGrpSpPr>
        <p:grpSpPr>
          <a:xfrm>
            <a:off x="4347851" y="4347062"/>
            <a:ext cx="582828" cy="371467"/>
            <a:chOff x="341325" y="2807850"/>
            <a:chExt cx="482700" cy="300700"/>
          </a:xfrm>
        </p:grpSpPr>
        <p:sp>
          <p:nvSpPr>
            <p:cNvPr id="81" name="Google Shape;117;p15"/>
            <p:cNvSpPr/>
            <p:nvPr/>
          </p:nvSpPr>
          <p:spPr>
            <a:xfrm>
              <a:off x="399525" y="2869750"/>
              <a:ext cx="366300" cy="238800"/>
            </a:xfrm>
            <a:prstGeom prst="rect">
              <a:avLst/>
            </a:prstGeom>
            <a:solidFill>
              <a:srgbClr val="6AA84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118;p15"/>
            <p:cNvSpPr txBox="1"/>
            <p:nvPr/>
          </p:nvSpPr>
          <p:spPr>
            <a:xfrm>
              <a:off x="341325" y="2807850"/>
              <a:ext cx="482700" cy="214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LLC</a:t>
              </a:r>
              <a:endParaRPr/>
            </a:p>
          </p:txBody>
        </p:sp>
      </p:grpSp>
      <p:grpSp>
        <p:nvGrpSpPr>
          <p:cNvPr id="83" name="Google Shape;119;p15"/>
          <p:cNvGrpSpPr/>
          <p:nvPr/>
        </p:nvGrpSpPr>
        <p:grpSpPr>
          <a:xfrm>
            <a:off x="5267914" y="4347062"/>
            <a:ext cx="582828" cy="371467"/>
            <a:chOff x="341325" y="2807850"/>
            <a:chExt cx="482700" cy="300700"/>
          </a:xfrm>
        </p:grpSpPr>
        <p:sp>
          <p:nvSpPr>
            <p:cNvPr id="84" name="Google Shape;120;p15"/>
            <p:cNvSpPr/>
            <p:nvPr/>
          </p:nvSpPr>
          <p:spPr>
            <a:xfrm>
              <a:off x="399525" y="2869750"/>
              <a:ext cx="366300" cy="238800"/>
            </a:xfrm>
            <a:prstGeom prst="rect">
              <a:avLst/>
            </a:prstGeom>
            <a:solidFill>
              <a:srgbClr val="6AA84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121;p15"/>
            <p:cNvSpPr txBox="1"/>
            <p:nvPr/>
          </p:nvSpPr>
          <p:spPr>
            <a:xfrm>
              <a:off x="341325" y="2807850"/>
              <a:ext cx="482700" cy="214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/>
                <a:t>LLC</a:t>
              </a:r>
              <a:endParaRPr dirty="0"/>
            </a:p>
          </p:txBody>
        </p:sp>
      </p:grpSp>
      <p:sp>
        <p:nvSpPr>
          <p:cNvPr id="86" name="Google Shape;122;p15"/>
          <p:cNvSpPr/>
          <p:nvPr/>
        </p:nvSpPr>
        <p:spPr>
          <a:xfrm>
            <a:off x="2946022" y="4835361"/>
            <a:ext cx="1363432" cy="465847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Memory 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Controller</a:t>
            </a:r>
            <a:endParaRPr/>
          </a:p>
        </p:txBody>
      </p:sp>
      <p:cxnSp>
        <p:nvCxnSpPr>
          <p:cNvPr id="87" name="Google Shape;123;p15"/>
          <p:cNvCxnSpPr/>
          <p:nvPr/>
        </p:nvCxnSpPr>
        <p:spPr>
          <a:xfrm rot="10800000" flipH="1">
            <a:off x="3415622" y="4566952"/>
            <a:ext cx="527769" cy="8153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dot"/>
            <a:round/>
            <a:headEnd type="none" w="med" len="med"/>
            <a:tailEnd type="none" w="med" len="med"/>
          </a:ln>
        </p:spPr>
      </p:cxnSp>
      <p:grpSp>
        <p:nvGrpSpPr>
          <p:cNvPr id="88" name="Google Shape;124;p15"/>
          <p:cNvGrpSpPr/>
          <p:nvPr/>
        </p:nvGrpSpPr>
        <p:grpSpPr>
          <a:xfrm>
            <a:off x="2875749" y="4347062"/>
            <a:ext cx="582828" cy="371467"/>
            <a:chOff x="341325" y="2807850"/>
            <a:chExt cx="482700" cy="300700"/>
          </a:xfrm>
        </p:grpSpPr>
        <p:sp>
          <p:nvSpPr>
            <p:cNvPr id="89" name="Google Shape;125;p15"/>
            <p:cNvSpPr/>
            <p:nvPr/>
          </p:nvSpPr>
          <p:spPr>
            <a:xfrm>
              <a:off x="399525" y="2869750"/>
              <a:ext cx="366300" cy="238800"/>
            </a:xfrm>
            <a:prstGeom prst="rect">
              <a:avLst/>
            </a:prstGeom>
            <a:solidFill>
              <a:srgbClr val="6AA84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126;p15"/>
            <p:cNvSpPr txBox="1"/>
            <p:nvPr/>
          </p:nvSpPr>
          <p:spPr>
            <a:xfrm>
              <a:off x="341325" y="2807850"/>
              <a:ext cx="482700" cy="214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LLC</a:t>
              </a:r>
              <a:endParaRPr/>
            </a:p>
          </p:txBody>
        </p:sp>
      </p:grpSp>
      <p:grpSp>
        <p:nvGrpSpPr>
          <p:cNvPr id="91" name="Google Shape;127;p15"/>
          <p:cNvGrpSpPr/>
          <p:nvPr/>
        </p:nvGrpSpPr>
        <p:grpSpPr>
          <a:xfrm>
            <a:off x="3795813" y="4347062"/>
            <a:ext cx="582828" cy="371467"/>
            <a:chOff x="341325" y="2807850"/>
            <a:chExt cx="482700" cy="300700"/>
          </a:xfrm>
        </p:grpSpPr>
        <p:sp>
          <p:nvSpPr>
            <p:cNvPr id="92" name="Google Shape;128;p15"/>
            <p:cNvSpPr/>
            <p:nvPr/>
          </p:nvSpPr>
          <p:spPr>
            <a:xfrm>
              <a:off x="399525" y="2869750"/>
              <a:ext cx="366300" cy="238800"/>
            </a:xfrm>
            <a:prstGeom prst="rect">
              <a:avLst/>
            </a:prstGeom>
            <a:solidFill>
              <a:srgbClr val="6AA84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129;p15"/>
            <p:cNvSpPr txBox="1"/>
            <p:nvPr/>
          </p:nvSpPr>
          <p:spPr>
            <a:xfrm>
              <a:off x="341325" y="2807850"/>
              <a:ext cx="482700" cy="214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LLC</a:t>
              </a:r>
              <a:endParaRPr/>
            </a:p>
          </p:txBody>
        </p:sp>
      </p:grpSp>
      <p:sp>
        <p:nvSpPr>
          <p:cNvPr id="94" name="Google Shape;130;p15"/>
          <p:cNvSpPr/>
          <p:nvPr/>
        </p:nvSpPr>
        <p:spPr>
          <a:xfrm>
            <a:off x="6258250" y="4835361"/>
            <a:ext cx="1363432" cy="465847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Memory 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Controller</a:t>
            </a:r>
            <a:endParaRPr/>
          </a:p>
        </p:txBody>
      </p:sp>
      <p:cxnSp>
        <p:nvCxnSpPr>
          <p:cNvPr id="95" name="Google Shape;131;p15"/>
          <p:cNvCxnSpPr/>
          <p:nvPr/>
        </p:nvCxnSpPr>
        <p:spPr>
          <a:xfrm rot="10800000" flipH="1">
            <a:off x="6727850" y="4566952"/>
            <a:ext cx="527769" cy="8153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dot"/>
            <a:round/>
            <a:headEnd type="none" w="med" len="med"/>
            <a:tailEnd type="none" w="med" len="med"/>
          </a:ln>
        </p:spPr>
      </p:cxnSp>
      <p:grpSp>
        <p:nvGrpSpPr>
          <p:cNvPr id="96" name="Google Shape;132;p15"/>
          <p:cNvGrpSpPr/>
          <p:nvPr/>
        </p:nvGrpSpPr>
        <p:grpSpPr>
          <a:xfrm>
            <a:off x="6187977" y="4347062"/>
            <a:ext cx="582828" cy="371467"/>
            <a:chOff x="341325" y="2807850"/>
            <a:chExt cx="482700" cy="300700"/>
          </a:xfrm>
        </p:grpSpPr>
        <p:sp>
          <p:nvSpPr>
            <p:cNvPr id="97" name="Google Shape;133;p15"/>
            <p:cNvSpPr/>
            <p:nvPr/>
          </p:nvSpPr>
          <p:spPr>
            <a:xfrm>
              <a:off x="399525" y="2869750"/>
              <a:ext cx="366300" cy="238800"/>
            </a:xfrm>
            <a:prstGeom prst="rect">
              <a:avLst/>
            </a:prstGeom>
            <a:solidFill>
              <a:srgbClr val="6AA84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134;p15"/>
            <p:cNvSpPr txBox="1"/>
            <p:nvPr/>
          </p:nvSpPr>
          <p:spPr>
            <a:xfrm>
              <a:off x="341325" y="2807850"/>
              <a:ext cx="482700" cy="214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LLC</a:t>
              </a:r>
              <a:endParaRPr/>
            </a:p>
          </p:txBody>
        </p:sp>
      </p:grpSp>
      <p:grpSp>
        <p:nvGrpSpPr>
          <p:cNvPr id="99" name="Google Shape;135;p15"/>
          <p:cNvGrpSpPr/>
          <p:nvPr/>
        </p:nvGrpSpPr>
        <p:grpSpPr>
          <a:xfrm>
            <a:off x="7108040" y="4347062"/>
            <a:ext cx="582828" cy="371467"/>
            <a:chOff x="341325" y="2807850"/>
            <a:chExt cx="482700" cy="300700"/>
          </a:xfrm>
        </p:grpSpPr>
        <p:sp>
          <p:nvSpPr>
            <p:cNvPr id="100" name="Google Shape;136;p15"/>
            <p:cNvSpPr/>
            <p:nvPr/>
          </p:nvSpPr>
          <p:spPr>
            <a:xfrm>
              <a:off x="399525" y="2869750"/>
              <a:ext cx="366300" cy="238800"/>
            </a:xfrm>
            <a:prstGeom prst="rect">
              <a:avLst/>
            </a:prstGeom>
            <a:solidFill>
              <a:srgbClr val="6AA84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37;p15"/>
            <p:cNvSpPr txBox="1"/>
            <p:nvPr/>
          </p:nvSpPr>
          <p:spPr>
            <a:xfrm>
              <a:off x="341325" y="2807850"/>
              <a:ext cx="482700" cy="214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LLC</a:t>
              </a:r>
              <a:endParaRPr/>
            </a:p>
          </p:txBody>
        </p:sp>
      </p:grpSp>
      <p:sp>
        <p:nvSpPr>
          <p:cNvPr id="102" name="Google Shape;138;p15"/>
          <p:cNvSpPr/>
          <p:nvPr/>
        </p:nvSpPr>
        <p:spPr>
          <a:xfrm>
            <a:off x="2762009" y="3445492"/>
            <a:ext cx="515453" cy="294999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SM</a:t>
            </a:r>
            <a:endParaRPr/>
          </a:p>
        </p:txBody>
      </p:sp>
      <p:sp>
        <p:nvSpPr>
          <p:cNvPr id="103" name="Google Shape;139;p15"/>
          <p:cNvSpPr/>
          <p:nvPr/>
        </p:nvSpPr>
        <p:spPr>
          <a:xfrm>
            <a:off x="3420535" y="3445492"/>
            <a:ext cx="515453" cy="294999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SM</a:t>
            </a:r>
            <a:endParaRPr/>
          </a:p>
        </p:txBody>
      </p:sp>
      <p:sp>
        <p:nvSpPr>
          <p:cNvPr id="104" name="Google Shape;140;p15"/>
          <p:cNvSpPr/>
          <p:nvPr/>
        </p:nvSpPr>
        <p:spPr>
          <a:xfrm>
            <a:off x="4050098" y="3445492"/>
            <a:ext cx="515453" cy="294999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SM</a:t>
            </a:r>
            <a:endParaRPr/>
          </a:p>
        </p:txBody>
      </p:sp>
      <p:sp>
        <p:nvSpPr>
          <p:cNvPr id="105" name="Google Shape;141;p15"/>
          <p:cNvSpPr/>
          <p:nvPr/>
        </p:nvSpPr>
        <p:spPr>
          <a:xfrm>
            <a:off x="4708624" y="3445492"/>
            <a:ext cx="515453" cy="294999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SM</a:t>
            </a:r>
            <a:endParaRPr/>
          </a:p>
        </p:txBody>
      </p:sp>
      <p:sp>
        <p:nvSpPr>
          <p:cNvPr id="106" name="Google Shape;142;p15"/>
          <p:cNvSpPr/>
          <p:nvPr/>
        </p:nvSpPr>
        <p:spPr>
          <a:xfrm>
            <a:off x="5338186" y="3445492"/>
            <a:ext cx="515453" cy="294999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SM</a:t>
            </a:r>
            <a:endParaRPr/>
          </a:p>
        </p:txBody>
      </p:sp>
      <p:sp>
        <p:nvSpPr>
          <p:cNvPr id="107" name="Google Shape;143;p15"/>
          <p:cNvSpPr/>
          <p:nvPr/>
        </p:nvSpPr>
        <p:spPr>
          <a:xfrm>
            <a:off x="5996713" y="3445492"/>
            <a:ext cx="515453" cy="294999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SM</a:t>
            </a:r>
            <a:endParaRPr/>
          </a:p>
        </p:txBody>
      </p:sp>
      <p:sp>
        <p:nvSpPr>
          <p:cNvPr id="108" name="Google Shape;144;p15"/>
          <p:cNvSpPr/>
          <p:nvPr/>
        </p:nvSpPr>
        <p:spPr>
          <a:xfrm>
            <a:off x="1473921" y="3068960"/>
            <a:ext cx="515453" cy="294999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SM</a:t>
            </a:r>
            <a:endParaRPr/>
          </a:p>
        </p:txBody>
      </p:sp>
      <p:sp>
        <p:nvSpPr>
          <p:cNvPr id="109" name="Google Shape;145;p15"/>
          <p:cNvSpPr/>
          <p:nvPr/>
        </p:nvSpPr>
        <p:spPr>
          <a:xfrm>
            <a:off x="2132447" y="3068960"/>
            <a:ext cx="515453" cy="294999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SM</a:t>
            </a:r>
            <a:endParaRPr/>
          </a:p>
        </p:txBody>
      </p:sp>
      <p:sp>
        <p:nvSpPr>
          <p:cNvPr id="110" name="Google Shape;146;p15"/>
          <p:cNvSpPr/>
          <p:nvPr/>
        </p:nvSpPr>
        <p:spPr>
          <a:xfrm>
            <a:off x="7052331" y="3068960"/>
            <a:ext cx="515453" cy="294999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SM</a:t>
            </a:r>
            <a:endParaRPr/>
          </a:p>
        </p:txBody>
      </p:sp>
      <p:sp>
        <p:nvSpPr>
          <p:cNvPr id="111" name="Google Shape;147;p15"/>
          <p:cNvSpPr/>
          <p:nvPr/>
        </p:nvSpPr>
        <p:spPr>
          <a:xfrm>
            <a:off x="2762009" y="3068960"/>
            <a:ext cx="515453" cy="294999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SM</a:t>
            </a:r>
            <a:endParaRPr/>
          </a:p>
        </p:txBody>
      </p:sp>
      <p:sp>
        <p:nvSpPr>
          <p:cNvPr id="112" name="Google Shape;148;p15"/>
          <p:cNvSpPr/>
          <p:nvPr/>
        </p:nvSpPr>
        <p:spPr>
          <a:xfrm>
            <a:off x="3420535" y="3068960"/>
            <a:ext cx="515453" cy="294999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SM</a:t>
            </a:r>
            <a:endParaRPr/>
          </a:p>
        </p:txBody>
      </p:sp>
      <p:sp>
        <p:nvSpPr>
          <p:cNvPr id="113" name="Google Shape;149;p15"/>
          <p:cNvSpPr/>
          <p:nvPr/>
        </p:nvSpPr>
        <p:spPr>
          <a:xfrm>
            <a:off x="4050098" y="3068960"/>
            <a:ext cx="515453" cy="294999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SM</a:t>
            </a:r>
            <a:endParaRPr/>
          </a:p>
        </p:txBody>
      </p:sp>
      <p:sp>
        <p:nvSpPr>
          <p:cNvPr id="114" name="Google Shape;150;p15"/>
          <p:cNvSpPr/>
          <p:nvPr/>
        </p:nvSpPr>
        <p:spPr>
          <a:xfrm>
            <a:off x="4708624" y="3068960"/>
            <a:ext cx="515453" cy="294999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SM</a:t>
            </a:r>
            <a:endParaRPr/>
          </a:p>
        </p:txBody>
      </p:sp>
      <p:sp>
        <p:nvSpPr>
          <p:cNvPr id="115" name="Google Shape;151;p15"/>
          <p:cNvSpPr/>
          <p:nvPr/>
        </p:nvSpPr>
        <p:spPr>
          <a:xfrm>
            <a:off x="5338186" y="3068960"/>
            <a:ext cx="515453" cy="294999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SM</a:t>
            </a:r>
            <a:endParaRPr/>
          </a:p>
        </p:txBody>
      </p:sp>
      <p:sp>
        <p:nvSpPr>
          <p:cNvPr id="116" name="Google Shape;152;p15"/>
          <p:cNvSpPr/>
          <p:nvPr/>
        </p:nvSpPr>
        <p:spPr>
          <a:xfrm>
            <a:off x="5996713" y="3068960"/>
            <a:ext cx="515453" cy="294999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SM</a:t>
            </a:r>
            <a:endParaRPr/>
          </a:p>
        </p:txBody>
      </p:sp>
      <p:sp>
        <p:nvSpPr>
          <p:cNvPr id="117" name="矩形 116"/>
          <p:cNvSpPr/>
          <p:nvPr/>
        </p:nvSpPr>
        <p:spPr>
          <a:xfrm>
            <a:off x="1187624" y="5724545"/>
            <a:ext cx="746993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>
                <a:solidFill>
                  <a:schemeClr val="bg1">
                    <a:lumMod val="85000"/>
                  </a:schemeClr>
                </a:solidFill>
              </a:rPr>
              <a:t>1: Adaptive memory-side last-level caching</a:t>
            </a:r>
            <a:endParaRPr lang="zh-CN" altLang="en-US" sz="32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25" name="矩形 124"/>
          <p:cNvSpPr/>
          <p:nvPr/>
        </p:nvSpPr>
        <p:spPr>
          <a:xfrm>
            <a:off x="1403648" y="3906608"/>
            <a:ext cx="6264696" cy="890544"/>
          </a:xfrm>
          <a:prstGeom prst="rect">
            <a:avLst/>
          </a:prstGeom>
          <a:noFill/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0" name="矩形 129"/>
          <p:cNvSpPr/>
          <p:nvPr/>
        </p:nvSpPr>
        <p:spPr>
          <a:xfrm>
            <a:off x="1403648" y="2996952"/>
            <a:ext cx="6264696" cy="792088"/>
          </a:xfrm>
          <a:prstGeom prst="rect">
            <a:avLst/>
          </a:prstGeom>
          <a:noFill/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31" name="矩形 130"/>
          <p:cNvSpPr/>
          <p:nvPr/>
        </p:nvSpPr>
        <p:spPr>
          <a:xfrm>
            <a:off x="1187624" y="2204864"/>
            <a:ext cx="687957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>
                <a:solidFill>
                  <a:schemeClr val="bg1">
                    <a:lumMod val="85000"/>
                  </a:schemeClr>
                </a:solidFill>
              </a:rPr>
              <a:t>2: SM partitioning in multitasking GPUs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60</a:t>
            </a:fld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941325" y="1620089"/>
            <a:ext cx="801501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/>
              <a:t>3: Slowdown prediction for multitasking GPUs</a:t>
            </a:r>
            <a:endParaRPr lang="zh-CN" altLang="en-US" sz="3200" b="1" dirty="0"/>
          </a:p>
        </p:txBody>
      </p:sp>
      <p:sp>
        <p:nvSpPr>
          <p:cNvPr id="118" name="矩形 117"/>
          <p:cNvSpPr/>
          <p:nvPr/>
        </p:nvSpPr>
        <p:spPr>
          <a:xfrm>
            <a:off x="1187624" y="2891117"/>
            <a:ext cx="6624736" cy="262611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19" name="任意多边形 118"/>
          <p:cNvSpPr/>
          <p:nvPr/>
        </p:nvSpPr>
        <p:spPr>
          <a:xfrm>
            <a:off x="251520" y="1988840"/>
            <a:ext cx="936104" cy="2244375"/>
          </a:xfrm>
          <a:custGeom>
            <a:avLst/>
            <a:gdLst>
              <a:gd name="connsiteX0" fmla="*/ 617122 w 617122"/>
              <a:gd name="connsiteY0" fmla="*/ 1282147 h 1282147"/>
              <a:gd name="connsiteX1" fmla="*/ 896 w 617122"/>
              <a:gd name="connsiteY1" fmla="*/ 586408 h 1282147"/>
              <a:gd name="connsiteX2" fmla="*/ 507792 w 617122"/>
              <a:gd name="connsiteY2" fmla="*/ 0 h 12821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17122" h="1282147">
                <a:moveTo>
                  <a:pt x="617122" y="1282147"/>
                </a:moveTo>
                <a:cubicBezTo>
                  <a:pt x="318120" y="1041123"/>
                  <a:pt x="19118" y="800099"/>
                  <a:pt x="896" y="586408"/>
                </a:cubicBezTo>
                <a:cubicBezTo>
                  <a:pt x="-17326" y="372717"/>
                  <a:pt x="245233" y="186358"/>
                  <a:pt x="507792" y="0"/>
                </a:cubicBezTo>
              </a:path>
            </a:pathLst>
          </a:custGeom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85000"/>
                </a:schemeClr>
              </a:solidFill>
            </a:endParaRPr>
          </a:p>
        </p:txBody>
      </p:sp>
      <p:cxnSp>
        <p:nvCxnSpPr>
          <p:cNvPr id="6" name="直接箭头连接符 5"/>
          <p:cNvCxnSpPr/>
          <p:nvPr/>
        </p:nvCxnSpPr>
        <p:spPr>
          <a:xfrm flipH="1">
            <a:off x="3866086" y="4797152"/>
            <a:ext cx="512556" cy="1008112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直接箭头连接符 119"/>
          <p:cNvCxnSpPr/>
          <p:nvPr/>
        </p:nvCxnSpPr>
        <p:spPr>
          <a:xfrm flipH="1" flipV="1">
            <a:off x="4347851" y="2713275"/>
            <a:ext cx="183191" cy="355685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592552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/>
          </a:bodyPr>
          <a:lstStyle/>
          <a:p>
            <a:r>
              <a:rPr lang="en-US" altLang="zh-CN" sz="4000" dirty="0">
                <a:solidFill>
                  <a:srgbClr val="C00000"/>
                </a:solidFill>
              </a:rPr>
              <a:t>Resource Contention in Multitasking GPUs</a:t>
            </a:r>
            <a:endParaRPr lang="zh-CN" altLang="en-US" sz="4000" dirty="0">
              <a:solidFill>
                <a:srgbClr val="C00000"/>
              </a:solidFill>
            </a:endParaRPr>
          </a:p>
        </p:txBody>
      </p:sp>
      <p:grpSp>
        <p:nvGrpSpPr>
          <p:cNvPr id="26" name="组合 25"/>
          <p:cNvGrpSpPr/>
          <p:nvPr/>
        </p:nvGrpSpPr>
        <p:grpSpPr>
          <a:xfrm>
            <a:off x="851282" y="2481232"/>
            <a:ext cx="2751513" cy="2016657"/>
            <a:chOff x="881255" y="3176337"/>
            <a:chExt cx="3517853" cy="2586397"/>
          </a:xfrm>
        </p:grpSpPr>
        <p:sp>
          <p:nvSpPr>
            <p:cNvPr id="5" name="Square"/>
            <p:cNvSpPr/>
            <p:nvPr/>
          </p:nvSpPr>
          <p:spPr>
            <a:xfrm>
              <a:off x="881255" y="3176337"/>
              <a:ext cx="521437" cy="478854"/>
            </a:xfrm>
            <a:prstGeom prst="rect">
              <a:avLst/>
            </a:prstGeom>
            <a:solidFill>
              <a:srgbClr val="C0000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6" name="Square"/>
            <p:cNvSpPr/>
            <p:nvPr/>
          </p:nvSpPr>
          <p:spPr>
            <a:xfrm>
              <a:off x="1630359" y="3176337"/>
              <a:ext cx="521437" cy="478854"/>
            </a:xfrm>
            <a:prstGeom prst="rect">
              <a:avLst/>
            </a:prstGeom>
            <a:solidFill>
              <a:srgbClr val="C0000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7" name="Square"/>
            <p:cNvSpPr/>
            <p:nvPr/>
          </p:nvSpPr>
          <p:spPr>
            <a:xfrm>
              <a:off x="2379463" y="3176337"/>
              <a:ext cx="521437" cy="478854"/>
            </a:xfrm>
            <a:prstGeom prst="rect">
              <a:avLst/>
            </a:prstGeom>
            <a:solidFill>
              <a:srgbClr val="C0000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8" name="Square"/>
            <p:cNvSpPr/>
            <p:nvPr/>
          </p:nvSpPr>
          <p:spPr>
            <a:xfrm>
              <a:off x="3128567" y="3176337"/>
              <a:ext cx="521437" cy="478854"/>
            </a:xfrm>
            <a:prstGeom prst="rect">
              <a:avLst/>
            </a:prstGeom>
            <a:solidFill>
              <a:srgbClr val="C0000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9" name="Square"/>
            <p:cNvSpPr/>
            <p:nvPr/>
          </p:nvSpPr>
          <p:spPr>
            <a:xfrm>
              <a:off x="3877671" y="3176337"/>
              <a:ext cx="521437" cy="478854"/>
            </a:xfrm>
            <a:prstGeom prst="rect">
              <a:avLst/>
            </a:prstGeom>
            <a:solidFill>
              <a:srgbClr val="C0000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0" name="Square"/>
            <p:cNvSpPr/>
            <p:nvPr/>
          </p:nvSpPr>
          <p:spPr>
            <a:xfrm>
              <a:off x="881255" y="3879877"/>
              <a:ext cx="521437" cy="478854"/>
            </a:xfrm>
            <a:prstGeom prst="rect">
              <a:avLst/>
            </a:prstGeom>
            <a:solidFill>
              <a:srgbClr val="C0000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1" name="Square"/>
            <p:cNvSpPr/>
            <p:nvPr/>
          </p:nvSpPr>
          <p:spPr>
            <a:xfrm>
              <a:off x="1630359" y="3879877"/>
              <a:ext cx="521437" cy="478854"/>
            </a:xfrm>
            <a:prstGeom prst="rect">
              <a:avLst/>
            </a:prstGeom>
            <a:solidFill>
              <a:srgbClr val="C0000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2" name="Square"/>
            <p:cNvSpPr/>
            <p:nvPr/>
          </p:nvSpPr>
          <p:spPr>
            <a:xfrm>
              <a:off x="2379463" y="3879877"/>
              <a:ext cx="521437" cy="478854"/>
            </a:xfrm>
            <a:prstGeom prst="rect">
              <a:avLst/>
            </a:prstGeom>
            <a:solidFill>
              <a:srgbClr val="C0000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3" name="Square"/>
            <p:cNvSpPr/>
            <p:nvPr/>
          </p:nvSpPr>
          <p:spPr>
            <a:xfrm>
              <a:off x="3128567" y="3879877"/>
              <a:ext cx="521437" cy="478854"/>
            </a:xfrm>
            <a:prstGeom prst="rect">
              <a:avLst/>
            </a:prstGeom>
            <a:solidFill>
              <a:srgbClr val="C0000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4" name="Square"/>
            <p:cNvSpPr/>
            <p:nvPr/>
          </p:nvSpPr>
          <p:spPr>
            <a:xfrm>
              <a:off x="3877671" y="3879877"/>
              <a:ext cx="521437" cy="478854"/>
            </a:xfrm>
            <a:prstGeom prst="rect">
              <a:avLst/>
            </a:prstGeom>
            <a:solidFill>
              <a:srgbClr val="C0000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5" name="Square"/>
            <p:cNvSpPr/>
            <p:nvPr/>
          </p:nvSpPr>
          <p:spPr>
            <a:xfrm>
              <a:off x="881255" y="4581879"/>
              <a:ext cx="521437" cy="478854"/>
            </a:xfrm>
            <a:prstGeom prst="rect">
              <a:avLst/>
            </a:prstGeom>
            <a:solidFill>
              <a:srgbClr val="C0000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6" name="Square"/>
            <p:cNvSpPr/>
            <p:nvPr/>
          </p:nvSpPr>
          <p:spPr>
            <a:xfrm>
              <a:off x="1630359" y="4581879"/>
              <a:ext cx="521437" cy="478854"/>
            </a:xfrm>
            <a:prstGeom prst="rect">
              <a:avLst/>
            </a:prstGeom>
            <a:solidFill>
              <a:srgbClr val="C0000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7" name="Square"/>
            <p:cNvSpPr/>
            <p:nvPr/>
          </p:nvSpPr>
          <p:spPr>
            <a:xfrm>
              <a:off x="2379463" y="4581879"/>
              <a:ext cx="521437" cy="478854"/>
            </a:xfrm>
            <a:prstGeom prst="rect">
              <a:avLst/>
            </a:prstGeom>
            <a:solidFill>
              <a:srgbClr val="C0000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8" name="Square"/>
            <p:cNvSpPr/>
            <p:nvPr/>
          </p:nvSpPr>
          <p:spPr>
            <a:xfrm>
              <a:off x="3128567" y="4581879"/>
              <a:ext cx="521437" cy="478854"/>
            </a:xfrm>
            <a:prstGeom prst="rect">
              <a:avLst/>
            </a:prstGeom>
            <a:solidFill>
              <a:srgbClr val="C0000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9" name="Square"/>
            <p:cNvSpPr/>
            <p:nvPr/>
          </p:nvSpPr>
          <p:spPr>
            <a:xfrm>
              <a:off x="3877671" y="4581879"/>
              <a:ext cx="521437" cy="478854"/>
            </a:xfrm>
            <a:prstGeom prst="rect">
              <a:avLst/>
            </a:prstGeom>
            <a:solidFill>
              <a:srgbClr val="C00000"/>
            </a:solidFill>
            <a:ln w="12700" cap="flat">
              <a:solidFill>
                <a:srgbClr val="C00000"/>
              </a:solidFill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0" name="Square"/>
            <p:cNvSpPr/>
            <p:nvPr/>
          </p:nvSpPr>
          <p:spPr>
            <a:xfrm>
              <a:off x="881255" y="5283880"/>
              <a:ext cx="521437" cy="478854"/>
            </a:xfrm>
            <a:prstGeom prst="rect">
              <a:avLst/>
            </a:prstGeom>
            <a:solidFill>
              <a:srgbClr val="C0000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1" name="Square"/>
            <p:cNvSpPr/>
            <p:nvPr/>
          </p:nvSpPr>
          <p:spPr>
            <a:xfrm>
              <a:off x="1630359" y="5283880"/>
              <a:ext cx="521437" cy="478854"/>
            </a:xfrm>
            <a:prstGeom prst="rect">
              <a:avLst/>
            </a:prstGeom>
            <a:solidFill>
              <a:srgbClr val="C0000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2" name="Square"/>
            <p:cNvSpPr/>
            <p:nvPr/>
          </p:nvSpPr>
          <p:spPr>
            <a:xfrm>
              <a:off x="2379463" y="5283880"/>
              <a:ext cx="521437" cy="478854"/>
            </a:xfrm>
            <a:prstGeom prst="rect">
              <a:avLst/>
            </a:prstGeom>
            <a:solidFill>
              <a:srgbClr val="C0000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3" name="Square"/>
            <p:cNvSpPr/>
            <p:nvPr/>
          </p:nvSpPr>
          <p:spPr>
            <a:xfrm>
              <a:off x="3128567" y="5283880"/>
              <a:ext cx="521437" cy="478854"/>
            </a:xfrm>
            <a:prstGeom prst="rect">
              <a:avLst/>
            </a:prstGeom>
            <a:solidFill>
              <a:srgbClr val="C0000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4" name="Square"/>
            <p:cNvSpPr/>
            <p:nvPr/>
          </p:nvSpPr>
          <p:spPr>
            <a:xfrm>
              <a:off x="3877671" y="5283880"/>
              <a:ext cx="521437" cy="478854"/>
            </a:xfrm>
            <a:prstGeom prst="rect">
              <a:avLst/>
            </a:prstGeom>
            <a:solidFill>
              <a:srgbClr val="C00000"/>
            </a:solidFill>
            <a:ln w="12700" cap="flat">
              <a:solidFill>
                <a:srgbClr val="C00000"/>
              </a:solidFill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572652" y="1427361"/>
            <a:ext cx="34952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App1</a:t>
            </a:r>
            <a:r>
              <a:rPr lang="en-US" sz="2400" dirty="0"/>
              <a:t> is executing alone</a:t>
            </a:r>
          </a:p>
          <a:p>
            <a:r>
              <a:rPr lang="en-US" sz="2400" dirty="0">
                <a:sym typeface="Wingdings" pitchFamily="2" charset="2"/>
              </a:rPr>
              <a:t> </a:t>
            </a:r>
            <a:r>
              <a:rPr lang="en-US" sz="2400" dirty="0"/>
              <a:t>Single tasking</a:t>
            </a:r>
          </a:p>
        </p:txBody>
      </p:sp>
      <p:sp>
        <p:nvSpPr>
          <p:cNvPr id="30" name="Square"/>
          <p:cNvSpPr/>
          <p:nvPr/>
        </p:nvSpPr>
        <p:spPr>
          <a:xfrm>
            <a:off x="5327433" y="2481232"/>
            <a:ext cx="407846" cy="373370"/>
          </a:xfrm>
          <a:prstGeom prst="rect">
            <a:avLst/>
          </a:prstGeom>
          <a:solidFill>
            <a:srgbClr val="C00000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1" name="Square"/>
          <p:cNvSpPr/>
          <p:nvPr/>
        </p:nvSpPr>
        <p:spPr>
          <a:xfrm>
            <a:off x="5913350" y="2481232"/>
            <a:ext cx="407846" cy="373370"/>
          </a:xfrm>
          <a:prstGeom prst="rect">
            <a:avLst/>
          </a:prstGeom>
          <a:solidFill>
            <a:srgbClr val="C00000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2" name="Square"/>
          <p:cNvSpPr/>
          <p:nvPr/>
        </p:nvSpPr>
        <p:spPr>
          <a:xfrm>
            <a:off x="6499267" y="2481232"/>
            <a:ext cx="407846" cy="373370"/>
          </a:xfrm>
          <a:prstGeom prst="rect">
            <a:avLst/>
          </a:prstGeom>
          <a:solidFill>
            <a:srgbClr val="C00000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3" name="Square"/>
          <p:cNvSpPr/>
          <p:nvPr/>
        </p:nvSpPr>
        <p:spPr>
          <a:xfrm>
            <a:off x="7085184" y="2481232"/>
            <a:ext cx="407846" cy="373370"/>
          </a:xfrm>
          <a:prstGeom prst="rect">
            <a:avLst/>
          </a:prstGeom>
          <a:solidFill>
            <a:srgbClr val="C00000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4" name="Square"/>
          <p:cNvSpPr/>
          <p:nvPr/>
        </p:nvSpPr>
        <p:spPr>
          <a:xfrm>
            <a:off x="7671100" y="2481232"/>
            <a:ext cx="407846" cy="373370"/>
          </a:xfrm>
          <a:prstGeom prst="rect">
            <a:avLst/>
          </a:prstGeom>
          <a:solidFill>
            <a:srgbClr val="C00000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5" name="Square"/>
          <p:cNvSpPr/>
          <p:nvPr/>
        </p:nvSpPr>
        <p:spPr>
          <a:xfrm>
            <a:off x="5327433" y="3029794"/>
            <a:ext cx="407846" cy="373370"/>
          </a:xfrm>
          <a:prstGeom prst="rect">
            <a:avLst/>
          </a:prstGeom>
          <a:solidFill>
            <a:srgbClr val="C00000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6" name="Square"/>
          <p:cNvSpPr/>
          <p:nvPr/>
        </p:nvSpPr>
        <p:spPr>
          <a:xfrm>
            <a:off x="5913350" y="3029794"/>
            <a:ext cx="407846" cy="373370"/>
          </a:xfrm>
          <a:prstGeom prst="rect">
            <a:avLst/>
          </a:prstGeom>
          <a:solidFill>
            <a:srgbClr val="C00000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7" name="Square"/>
          <p:cNvSpPr/>
          <p:nvPr/>
        </p:nvSpPr>
        <p:spPr>
          <a:xfrm>
            <a:off x="6499267" y="3029794"/>
            <a:ext cx="407846" cy="373370"/>
          </a:xfrm>
          <a:prstGeom prst="rect">
            <a:avLst/>
          </a:prstGeom>
          <a:solidFill>
            <a:srgbClr val="C00000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8" name="Square"/>
          <p:cNvSpPr/>
          <p:nvPr/>
        </p:nvSpPr>
        <p:spPr>
          <a:xfrm>
            <a:off x="7085184" y="3029794"/>
            <a:ext cx="407846" cy="373370"/>
          </a:xfrm>
          <a:prstGeom prst="rect">
            <a:avLst/>
          </a:prstGeom>
          <a:solidFill>
            <a:srgbClr val="C00000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9" name="Square"/>
          <p:cNvSpPr/>
          <p:nvPr/>
        </p:nvSpPr>
        <p:spPr>
          <a:xfrm>
            <a:off x="7671100" y="3029794"/>
            <a:ext cx="407846" cy="373370"/>
          </a:xfrm>
          <a:prstGeom prst="rect">
            <a:avLst/>
          </a:prstGeom>
          <a:solidFill>
            <a:srgbClr val="C00000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0" name="Square"/>
          <p:cNvSpPr/>
          <p:nvPr/>
        </p:nvSpPr>
        <p:spPr>
          <a:xfrm>
            <a:off x="5327433" y="3577157"/>
            <a:ext cx="407846" cy="373370"/>
          </a:xfrm>
          <a:prstGeom prst="rect">
            <a:avLst/>
          </a:prstGeom>
          <a:solidFill>
            <a:srgbClr val="FFC000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1" name="Square"/>
          <p:cNvSpPr/>
          <p:nvPr/>
        </p:nvSpPr>
        <p:spPr>
          <a:xfrm>
            <a:off x="5913350" y="3577157"/>
            <a:ext cx="407846" cy="373370"/>
          </a:xfrm>
          <a:prstGeom prst="rect">
            <a:avLst/>
          </a:prstGeom>
          <a:solidFill>
            <a:srgbClr val="FFC000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2" name="Square"/>
          <p:cNvSpPr/>
          <p:nvPr/>
        </p:nvSpPr>
        <p:spPr>
          <a:xfrm>
            <a:off x="6499267" y="3577157"/>
            <a:ext cx="407846" cy="373370"/>
          </a:xfrm>
          <a:prstGeom prst="rect">
            <a:avLst/>
          </a:prstGeom>
          <a:solidFill>
            <a:srgbClr val="FFC000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3" name="Square"/>
          <p:cNvSpPr/>
          <p:nvPr/>
        </p:nvSpPr>
        <p:spPr>
          <a:xfrm>
            <a:off x="7085184" y="3577157"/>
            <a:ext cx="407846" cy="373370"/>
          </a:xfrm>
          <a:prstGeom prst="rect">
            <a:avLst/>
          </a:prstGeom>
          <a:solidFill>
            <a:srgbClr val="FFC000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5" name="Square"/>
          <p:cNvSpPr/>
          <p:nvPr/>
        </p:nvSpPr>
        <p:spPr>
          <a:xfrm>
            <a:off x="5327433" y="4124519"/>
            <a:ext cx="407846" cy="373370"/>
          </a:xfrm>
          <a:prstGeom prst="rect">
            <a:avLst/>
          </a:prstGeom>
          <a:solidFill>
            <a:srgbClr val="FFC000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6" name="Square"/>
          <p:cNvSpPr/>
          <p:nvPr/>
        </p:nvSpPr>
        <p:spPr>
          <a:xfrm>
            <a:off x="5913350" y="4124519"/>
            <a:ext cx="407846" cy="373370"/>
          </a:xfrm>
          <a:prstGeom prst="rect">
            <a:avLst/>
          </a:prstGeom>
          <a:solidFill>
            <a:srgbClr val="FFC000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7" name="Square"/>
          <p:cNvSpPr/>
          <p:nvPr/>
        </p:nvSpPr>
        <p:spPr>
          <a:xfrm>
            <a:off x="6499267" y="4124519"/>
            <a:ext cx="407846" cy="373370"/>
          </a:xfrm>
          <a:prstGeom prst="rect">
            <a:avLst/>
          </a:prstGeom>
          <a:solidFill>
            <a:srgbClr val="FFC000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8" name="Square"/>
          <p:cNvSpPr/>
          <p:nvPr/>
        </p:nvSpPr>
        <p:spPr>
          <a:xfrm>
            <a:off x="7085184" y="4124519"/>
            <a:ext cx="407846" cy="373370"/>
          </a:xfrm>
          <a:prstGeom prst="rect">
            <a:avLst/>
          </a:prstGeom>
          <a:solidFill>
            <a:srgbClr val="FFC000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51" name="TextBox 50"/>
          <p:cNvSpPr txBox="1"/>
          <p:nvPr/>
        </p:nvSpPr>
        <p:spPr>
          <a:xfrm>
            <a:off x="4932040" y="1412776"/>
            <a:ext cx="41319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App1</a:t>
            </a:r>
            <a:r>
              <a:rPr lang="en-US" sz="2400" dirty="0"/>
              <a:t> is co-executing with </a:t>
            </a:r>
            <a:r>
              <a:rPr lang="en-US" sz="2400" b="1" dirty="0">
                <a:solidFill>
                  <a:srgbClr val="FFC000"/>
                </a:solidFill>
              </a:rPr>
              <a:t>App2</a:t>
            </a:r>
          </a:p>
          <a:p>
            <a:r>
              <a:rPr lang="en-US" sz="2400" dirty="0">
                <a:sym typeface="Wingdings" pitchFamily="2" charset="2"/>
              </a:rPr>
              <a:t> M</a:t>
            </a:r>
            <a:r>
              <a:rPr lang="en-US" sz="2400" dirty="0"/>
              <a:t>ultitasking</a:t>
            </a:r>
          </a:p>
        </p:txBody>
      </p:sp>
      <p:sp>
        <p:nvSpPr>
          <p:cNvPr id="52" name="灯片编号占位符 5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61</a:t>
            </a:fld>
            <a:endParaRPr lang="zh-CN" altLang="en-US"/>
          </a:p>
        </p:txBody>
      </p:sp>
      <p:sp>
        <p:nvSpPr>
          <p:cNvPr id="53" name="矩形 52"/>
          <p:cNvSpPr/>
          <p:nvPr/>
        </p:nvSpPr>
        <p:spPr>
          <a:xfrm>
            <a:off x="539552" y="4811737"/>
            <a:ext cx="3431753" cy="43204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err="1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NoC</a:t>
            </a:r>
            <a:r>
              <a:rPr lang="en-US" altLang="zh-CN" sz="2400" dirty="0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 &amp; LLC &amp; DRAM</a:t>
            </a:r>
            <a:endParaRPr lang="zh-CN" altLang="en-US" sz="2400" dirty="0">
              <a:solidFill>
                <a:schemeClr val="tx1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5004048" y="4811737"/>
            <a:ext cx="3431753" cy="43204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err="1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NoC</a:t>
            </a:r>
            <a:r>
              <a:rPr lang="en-US" altLang="zh-CN" sz="2400" dirty="0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 &amp; LLC &amp; DRAM</a:t>
            </a:r>
            <a:endParaRPr lang="zh-CN" altLang="en-US" sz="2400" dirty="0">
              <a:solidFill>
                <a:schemeClr val="tx1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55" name="椭圆 54"/>
          <p:cNvSpPr/>
          <p:nvPr/>
        </p:nvSpPr>
        <p:spPr>
          <a:xfrm>
            <a:off x="827584" y="3227561"/>
            <a:ext cx="2520280" cy="707194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</a:rPr>
              <a:t>No Resource Contention</a:t>
            </a:r>
            <a:endParaRPr lang="zh-CN" altLang="en-US" sz="2400" dirty="0">
              <a:solidFill>
                <a:schemeClr val="tx1"/>
              </a:solidFill>
            </a:endParaRPr>
          </a:p>
        </p:txBody>
      </p:sp>
      <p:sp>
        <p:nvSpPr>
          <p:cNvPr id="56" name="Square"/>
          <p:cNvSpPr/>
          <p:nvPr/>
        </p:nvSpPr>
        <p:spPr>
          <a:xfrm>
            <a:off x="7668344" y="3587601"/>
            <a:ext cx="407846" cy="373370"/>
          </a:xfrm>
          <a:prstGeom prst="rect">
            <a:avLst/>
          </a:prstGeom>
          <a:solidFill>
            <a:srgbClr val="FFC000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57" name="Square"/>
          <p:cNvSpPr/>
          <p:nvPr/>
        </p:nvSpPr>
        <p:spPr>
          <a:xfrm>
            <a:off x="7668344" y="4134963"/>
            <a:ext cx="407846" cy="373370"/>
          </a:xfrm>
          <a:prstGeom prst="rect">
            <a:avLst/>
          </a:prstGeom>
          <a:solidFill>
            <a:srgbClr val="FFC000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454606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quare"/>
          <p:cNvSpPr/>
          <p:nvPr/>
        </p:nvSpPr>
        <p:spPr>
          <a:xfrm>
            <a:off x="7668344" y="3587601"/>
            <a:ext cx="407846" cy="373370"/>
          </a:xfrm>
          <a:prstGeom prst="rect">
            <a:avLst/>
          </a:prstGeom>
          <a:solidFill>
            <a:srgbClr val="FFC000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60" name="Square"/>
          <p:cNvSpPr/>
          <p:nvPr/>
        </p:nvSpPr>
        <p:spPr>
          <a:xfrm>
            <a:off x="7668344" y="4134963"/>
            <a:ext cx="407846" cy="373370"/>
          </a:xfrm>
          <a:prstGeom prst="rect">
            <a:avLst/>
          </a:prstGeom>
          <a:solidFill>
            <a:srgbClr val="FFC000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grpSp>
        <p:nvGrpSpPr>
          <p:cNvPr id="26" name="组合 25"/>
          <p:cNvGrpSpPr/>
          <p:nvPr/>
        </p:nvGrpSpPr>
        <p:grpSpPr>
          <a:xfrm>
            <a:off x="851282" y="2481232"/>
            <a:ext cx="2751513" cy="2016657"/>
            <a:chOff x="881255" y="3176337"/>
            <a:chExt cx="3517853" cy="2586397"/>
          </a:xfrm>
        </p:grpSpPr>
        <p:sp>
          <p:nvSpPr>
            <p:cNvPr id="5" name="Square"/>
            <p:cNvSpPr/>
            <p:nvPr/>
          </p:nvSpPr>
          <p:spPr>
            <a:xfrm>
              <a:off x="881255" y="3176337"/>
              <a:ext cx="521437" cy="478854"/>
            </a:xfrm>
            <a:prstGeom prst="rect">
              <a:avLst/>
            </a:prstGeom>
            <a:solidFill>
              <a:srgbClr val="C0000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6" name="Square"/>
            <p:cNvSpPr/>
            <p:nvPr/>
          </p:nvSpPr>
          <p:spPr>
            <a:xfrm>
              <a:off x="1630359" y="3176337"/>
              <a:ext cx="521437" cy="478854"/>
            </a:xfrm>
            <a:prstGeom prst="rect">
              <a:avLst/>
            </a:prstGeom>
            <a:solidFill>
              <a:srgbClr val="C0000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7" name="Square"/>
            <p:cNvSpPr/>
            <p:nvPr/>
          </p:nvSpPr>
          <p:spPr>
            <a:xfrm>
              <a:off x="2379463" y="3176337"/>
              <a:ext cx="521437" cy="478854"/>
            </a:xfrm>
            <a:prstGeom prst="rect">
              <a:avLst/>
            </a:prstGeom>
            <a:solidFill>
              <a:srgbClr val="C0000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8" name="Square"/>
            <p:cNvSpPr/>
            <p:nvPr/>
          </p:nvSpPr>
          <p:spPr>
            <a:xfrm>
              <a:off x="3128567" y="3176337"/>
              <a:ext cx="521437" cy="478854"/>
            </a:xfrm>
            <a:prstGeom prst="rect">
              <a:avLst/>
            </a:prstGeom>
            <a:solidFill>
              <a:srgbClr val="C0000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9" name="Square"/>
            <p:cNvSpPr/>
            <p:nvPr/>
          </p:nvSpPr>
          <p:spPr>
            <a:xfrm>
              <a:off x="3877671" y="3176337"/>
              <a:ext cx="521437" cy="478854"/>
            </a:xfrm>
            <a:prstGeom prst="rect">
              <a:avLst/>
            </a:prstGeom>
            <a:solidFill>
              <a:srgbClr val="C0000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0" name="Square"/>
            <p:cNvSpPr/>
            <p:nvPr/>
          </p:nvSpPr>
          <p:spPr>
            <a:xfrm>
              <a:off x="881255" y="3879877"/>
              <a:ext cx="521437" cy="478854"/>
            </a:xfrm>
            <a:prstGeom prst="rect">
              <a:avLst/>
            </a:prstGeom>
            <a:solidFill>
              <a:srgbClr val="C0000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1" name="Square"/>
            <p:cNvSpPr/>
            <p:nvPr/>
          </p:nvSpPr>
          <p:spPr>
            <a:xfrm>
              <a:off x="1630359" y="3879877"/>
              <a:ext cx="521437" cy="478854"/>
            </a:xfrm>
            <a:prstGeom prst="rect">
              <a:avLst/>
            </a:prstGeom>
            <a:solidFill>
              <a:srgbClr val="C0000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2" name="Square"/>
            <p:cNvSpPr/>
            <p:nvPr/>
          </p:nvSpPr>
          <p:spPr>
            <a:xfrm>
              <a:off x="2379463" y="3879877"/>
              <a:ext cx="521437" cy="478854"/>
            </a:xfrm>
            <a:prstGeom prst="rect">
              <a:avLst/>
            </a:prstGeom>
            <a:solidFill>
              <a:srgbClr val="C0000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3" name="Square"/>
            <p:cNvSpPr/>
            <p:nvPr/>
          </p:nvSpPr>
          <p:spPr>
            <a:xfrm>
              <a:off x="3128567" y="3879877"/>
              <a:ext cx="521437" cy="478854"/>
            </a:xfrm>
            <a:prstGeom prst="rect">
              <a:avLst/>
            </a:prstGeom>
            <a:solidFill>
              <a:srgbClr val="C0000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4" name="Square"/>
            <p:cNvSpPr/>
            <p:nvPr/>
          </p:nvSpPr>
          <p:spPr>
            <a:xfrm>
              <a:off x="3877671" y="3879877"/>
              <a:ext cx="521437" cy="478854"/>
            </a:xfrm>
            <a:prstGeom prst="rect">
              <a:avLst/>
            </a:prstGeom>
            <a:solidFill>
              <a:srgbClr val="C0000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5" name="Square"/>
            <p:cNvSpPr/>
            <p:nvPr/>
          </p:nvSpPr>
          <p:spPr>
            <a:xfrm>
              <a:off x="881255" y="4581879"/>
              <a:ext cx="521437" cy="478854"/>
            </a:xfrm>
            <a:prstGeom prst="rect">
              <a:avLst/>
            </a:prstGeom>
            <a:solidFill>
              <a:srgbClr val="C0000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6" name="Square"/>
            <p:cNvSpPr/>
            <p:nvPr/>
          </p:nvSpPr>
          <p:spPr>
            <a:xfrm>
              <a:off x="1630359" y="4581879"/>
              <a:ext cx="521437" cy="478854"/>
            </a:xfrm>
            <a:prstGeom prst="rect">
              <a:avLst/>
            </a:prstGeom>
            <a:solidFill>
              <a:srgbClr val="C0000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7" name="Square"/>
            <p:cNvSpPr/>
            <p:nvPr/>
          </p:nvSpPr>
          <p:spPr>
            <a:xfrm>
              <a:off x="2379463" y="4581879"/>
              <a:ext cx="521437" cy="478854"/>
            </a:xfrm>
            <a:prstGeom prst="rect">
              <a:avLst/>
            </a:prstGeom>
            <a:solidFill>
              <a:srgbClr val="C0000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8" name="Square"/>
            <p:cNvSpPr/>
            <p:nvPr/>
          </p:nvSpPr>
          <p:spPr>
            <a:xfrm>
              <a:off x="3128567" y="4581879"/>
              <a:ext cx="521437" cy="478854"/>
            </a:xfrm>
            <a:prstGeom prst="rect">
              <a:avLst/>
            </a:prstGeom>
            <a:solidFill>
              <a:srgbClr val="C0000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9" name="Square"/>
            <p:cNvSpPr/>
            <p:nvPr/>
          </p:nvSpPr>
          <p:spPr>
            <a:xfrm>
              <a:off x="3877671" y="4581879"/>
              <a:ext cx="521437" cy="478854"/>
            </a:xfrm>
            <a:prstGeom prst="rect">
              <a:avLst/>
            </a:prstGeom>
            <a:solidFill>
              <a:srgbClr val="C00000"/>
            </a:solidFill>
            <a:ln w="12700" cap="flat">
              <a:solidFill>
                <a:srgbClr val="C00000"/>
              </a:solidFill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0" name="Square"/>
            <p:cNvSpPr/>
            <p:nvPr/>
          </p:nvSpPr>
          <p:spPr>
            <a:xfrm>
              <a:off x="881255" y="5283880"/>
              <a:ext cx="521437" cy="478854"/>
            </a:xfrm>
            <a:prstGeom prst="rect">
              <a:avLst/>
            </a:prstGeom>
            <a:solidFill>
              <a:srgbClr val="C0000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1" name="Square"/>
            <p:cNvSpPr/>
            <p:nvPr/>
          </p:nvSpPr>
          <p:spPr>
            <a:xfrm>
              <a:off x="1630359" y="5283880"/>
              <a:ext cx="521437" cy="478854"/>
            </a:xfrm>
            <a:prstGeom prst="rect">
              <a:avLst/>
            </a:prstGeom>
            <a:solidFill>
              <a:srgbClr val="C0000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2" name="Square"/>
            <p:cNvSpPr/>
            <p:nvPr/>
          </p:nvSpPr>
          <p:spPr>
            <a:xfrm>
              <a:off x="2379463" y="5283880"/>
              <a:ext cx="521437" cy="478854"/>
            </a:xfrm>
            <a:prstGeom prst="rect">
              <a:avLst/>
            </a:prstGeom>
            <a:solidFill>
              <a:srgbClr val="C0000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3" name="Square"/>
            <p:cNvSpPr/>
            <p:nvPr/>
          </p:nvSpPr>
          <p:spPr>
            <a:xfrm>
              <a:off x="3128567" y="5283880"/>
              <a:ext cx="521437" cy="478854"/>
            </a:xfrm>
            <a:prstGeom prst="rect">
              <a:avLst/>
            </a:prstGeom>
            <a:solidFill>
              <a:srgbClr val="C0000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4" name="Square"/>
            <p:cNvSpPr/>
            <p:nvPr/>
          </p:nvSpPr>
          <p:spPr>
            <a:xfrm>
              <a:off x="3877671" y="5283880"/>
              <a:ext cx="521437" cy="478854"/>
            </a:xfrm>
            <a:prstGeom prst="rect">
              <a:avLst/>
            </a:prstGeom>
            <a:solidFill>
              <a:srgbClr val="C00000"/>
            </a:solidFill>
            <a:ln w="12700" cap="flat">
              <a:solidFill>
                <a:srgbClr val="C00000"/>
              </a:solidFill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572652" y="1427361"/>
            <a:ext cx="34952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App1</a:t>
            </a:r>
            <a:r>
              <a:rPr lang="en-US" sz="2400" dirty="0"/>
              <a:t> is executing alone</a:t>
            </a:r>
          </a:p>
          <a:p>
            <a:r>
              <a:rPr lang="en-US" sz="2400" dirty="0">
                <a:sym typeface="Wingdings" pitchFamily="2" charset="2"/>
              </a:rPr>
              <a:t> </a:t>
            </a:r>
            <a:r>
              <a:rPr lang="en-US" sz="2400" dirty="0"/>
              <a:t>Single tasking</a:t>
            </a:r>
          </a:p>
        </p:txBody>
      </p:sp>
      <p:sp>
        <p:nvSpPr>
          <p:cNvPr id="30" name="Square"/>
          <p:cNvSpPr/>
          <p:nvPr/>
        </p:nvSpPr>
        <p:spPr>
          <a:xfrm>
            <a:off x="5327433" y="2481232"/>
            <a:ext cx="407846" cy="373370"/>
          </a:xfrm>
          <a:prstGeom prst="rect">
            <a:avLst/>
          </a:prstGeom>
          <a:solidFill>
            <a:srgbClr val="C00000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1" name="Square"/>
          <p:cNvSpPr/>
          <p:nvPr/>
        </p:nvSpPr>
        <p:spPr>
          <a:xfrm>
            <a:off x="5913350" y="2481232"/>
            <a:ext cx="407846" cy="373370"/>
          </a:xfrm>
          <a:prstGeom prst="rect">
            <a:avLst/>
          </a:prstGeom>
          <a:solidFill>
            <a:srgbClr val="C00000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2" name="Square"/>
          <p:cNvSpPr/>
          <p:nvPr/>
        </p:nvSpPr>
        <p:spPr>
          <a:xfrm>
            <a:off x="6499267" y="2481232"/>
            <a:ext cx="407846" cy="373370"/>
          </a:xfrm>
          <a:prstGeom prst="rect">
            <a:avLst/>
          </a:prstGeom>
          <a:solidFill>
            <a:srgbClr val="C00000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3" name="Square"/>
          <p:cNvSpPr/>
          <p:nvPr/>
        </p:nvSpPr>
        <p:spPr>
          <a:xfrm>
            <a:off x="7085184" y="2481232"/>
            <a:ext cx="407846" cy="373370"/>
          </a:xfrm>
          <a:prstGeom prst="rect">
            <a:avLst/>
          </a:prstGeom>
          <a:solidFill>
            <a:srgbClr val="C00000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4" name="Square"/>
          <p:cNvSpPr/>
          <p:nvPr/>
        </p:nvSpPr>
        <p:spPr>
          <a:xfrm>
            <a:off x="7671100" y="2481232"/>
            <a:ext cx="407846" cy="373370"/>
          </a:xfrm>
          <a:prstGeom prst="rect">
            <a:avLst/>
          </a:prstGeom>
          <a:solidFill>
            <a:srgbClr val="C00000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5" name="Square"/>
          <p:cNvSpPr/>
          <p:nvPr/>
        </p:nvSpPr>
        <p:spPr>
          <a:xfrm>
            <a:off x="5327433" y="3029794"/>
            <a:ext cx="407846" cy="373370"/>
          </a:xfrm>
          <a:prstGeom prst="rect">
            <a:avLst/>
          </a:prstGeom>
          <a:solidFill>
            <a:srgbClr val="C00000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6" name="Square"/>
          <p:cNvSpPr/>
          <p:nvPr/>
        </p:nvSpPr>
        <p:spPr>
          <a:xfrm>
            <a:off x="5913350" y="3029794"/>
            <a:ext cx="407846" cy="373370"/>
          </a:xfrm>
          <a:prstGeom prst="rect">
            <a:avLst/>
          </a:prstGeom>
          <a:solidFill>
            <a:srgbClr val="C00000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7" name="Square"/>
          <p:cNvSpPr/>
          <p:nvPr/>
        </p:nvSpPr>
        <p:spPr>
          <a:xfrm>
            <a:off x="6499267" y="3029794"/>
            <a:ext cx="407846" cy="373370"/>
          </a:xfrm>
          <a:prstGeom prst="rect">
            <a:avLst/>
          </a:prstGeom>
          <a:solidFill>
            <a:srgbClr val="C00000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8" name="Square"/>
          <p:cNvSpPr/>
          <p:nvPr/>
        </p:nvSpPr>
        <p:spPr>
          <a:xfrm>
            <a:off x="7085184" y="3029794"/>
            <a:ext cx="407846" cy="373370"/>
          </a:xfrm>
          <a:prstGeom prst="rect">
            <a:avLst/>
          </a:prstGeom>
          <a:solidFill>
            <a:srgbClr val="C00000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9" name="Square"/>
          <p:cNvSpPr/>
          <p:nvPr/>
        </p:nvSpPr>
        <p:spPr>
          <a:xfrm>
            <a:off x="7671100" y="3029794"/>
            <a:ext cx="407846" cy="373370"/>
          </a:xfrm>
          <a:prstGeom prst="rect">
            <a:avLst/>
          </a:prstGeom>
          <a:solidFill>
            <a:srgbClr val="C00000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0" name="Square"/>
          <p:cNvSpPr/>
          <p:nvPr/>
        </p:nvSpPr>
        <p:spPr>
          <a:xfrm>
            <a:off x="5327433" y="3577157"/>
            <a:ext cx="407846" cy="373370"/>
          </a:xfrm>
          <a:prstGeom prst="rect">
            <a:avLst/>
          </a:prstGeom>
          <a:solidFill>
            <a:srgbClr val="FFC000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1" name="Square"/>
          <p:cNvSpPr/>
          <p:nvPr/>
        </p:nvSpPr>
        <p:spPr>
          <a:xfrm>
            <a:off x="5913350" y="3577157"/>
            <a:ext cx="407846" cy="373370"/>
          </a:xfrm>
          <a:prstGeom prst="rect">
            <a:avLst/>
          </a:prstGeom>
          <a:solidFill>
            <a:srgbClr val="FFC000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2" name="Square"/>
          <p:cNvSpPr/>
          <p:nvPr/>
        </p:nvSpPr>
        <p:spPr>
          <a:xfrm>
            <a:off x="6499267" y="3577157"/>
            <a:ext cx="407846" cy="373370"/>
          </a:xfrm>
          <a:prstGeom prst="rect">
            <a:avLst/>
          </a:prstGeom>
          <a:solidFill>
            <a:srgbClr val="FFC000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3" name="Square"/>
          <p:cNvSpPr/>
          <p:nvPr/>
        </p:nvSpPr>
        <p:spPr>
          <a:xfrm>
            <a:off x="7085184" y="3577157"/>
            <a:ext cx="407846" cy="373370"/>
          </a:xfrm>
          <a:prstGeom prst="rect">
            <a:avLst/>
          </a:prstGeom>
          <a:solidFill>
            <a:srgbClr val="FFC000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5" name="Square"/>
          <p:cNvSpPr/>
          <p:nvPr/>
        </p:nvSpPr>
        <p:spPr>
          <a:xfrm>
            <a:off x="5327433" y="4124519"/>
            <a:ext cx="407846" cy="373370"/>
          </a:xfrm>
          <a:prstGeom prst="rect">
            <a:avLst/>
          </a:prstGeom>
          <a:solidFill>
            <a:srgbClr val="FFC000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6" name="Square"/>
          <p:cNvSpPr/>
          <p:nvPr/>
        </p:nvSpPr>
        <p:spPr>
          <a:xfrm>
            <a:off x="5913350" y="4124519"/>
            <a:ext cx="407846" cy="373370"/>
          </a:xfrm>
          <a:prstGeom prst="rect">
            <a:avLst/>
          </a:prstGeom>
          <a:solidFill>
            <a:srgbClr val="FFC000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7" name="Square"/>
          <p:cNvSpPr/>
          <p:nvPr/>
        </p:nvSpPr>
        <p:spPr>
          <a:xfrm>
            <a:off x="6499267" y="4124519"/>
            <a:ext cx="407846" cy="373370"/>
          </a:xfrm>
          <a:prstGeom prst="rect">
            <a:avLst/>
          </a:prstGeom>
          <a:solidFill>
            <a:srgbClr val="FFC000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8" name="Square"/>
          <p:cNvSpPr/>
          <p:nvPr/>
        </p:nvSpPr>
        <p:spPr>
          <a:xfrm>
            <a:off x="7085184" y="4124519"/>
            <a:ext cx="407846" cy="373370"/>
          </a:xfrm>
          <a:prstGeom prst="rect">
            <a:avLst/>
          </a:prstGeom>
          <a:solidFill>
            <a:srgbClr val="FFC000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51" name="TextBox 50"/>
          <p:cNvSpPr txBox="1"/>
          <p:nvPr/>
        </p:nvSpPr>
        <p:spPr>
          <a:xfrm>
            <a:off x="4932040" y="1412776"/>
            <a:ext cx="41319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App1</a:t>
            </a:r>
            <a:r>
              <a:rPr lang="en-US" sz="2400" dirty="0"/>
              <a:t> is co-executing with </a:t>
            </a:r>
            <a:r>
              <a:rPr lang="en-US" sz="2400" b="1" dirty="0">
                <a:solidFill>
                  <a:srgbClr val="FFC000"/>
                </a:solidFill>
              </a:rPr>
              <a:t>App2</a:t>
            </a:r>
          </a:p>
          <a:p>
            <a:r>
              <a:rPr lang="en-US" sz="2400" dirty="0">
                <a:sym typeface="Wingdings" pitchFamily="2" charset="2"/>
              </a:rPr>
              <a:t> </a:t>
            </a:r>
            <a:r>
              <a:rPr lang="en-US" sz="2400" dirty="0"/>
              <a:t>Multitasking</a:t>
            </a:r>
          </a:p>
        </p:txBody>
      </p:sp>
      <p:sp>
        <p:nvSpPr>
          <p:cNvPr id="52" name="椭圆 51"/>
          <p:cNvSpPr/>
          <p:nvPr/>
        </p:nvSpPr>
        <p:spPr>
          <a:xfrm>
            <a:off x="5508103" y="3167350"/>
            <a:ext cx="2366921" cy="707194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</a:rPr>
              <a:t>Resource Contention</a:t>
            </a:r>
            <a:endParaRPr lang="zh-CN" altLang="en-US" sz="24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/>
              <p:cNvSpPr txBox="1"/>
              <p:nvPr/>
            </p:nvSpPr>
            <p:spPr>
              <a:xfrm>
                <a:off x="457200" y="6148206"/>
                <a:ext cx="8256289" cy="6247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/>
                          </a:rPr>
                          <m:t> 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𝐴𝑝𝑝𝑁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:  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𝑃𝑒𝑟𝑓</m:t>
                        </m:r>
                      </m:e>
                      <m:sub>
                        <m:r>
                          <a:rPr lang="en-US" sz="3200" b="0" i="1" smtClean="0">
                            <a:latin typeface="Cambria Math"/>
                          </a:rPr>
                          <m:t>𝑠𝑖𝑛𝑔𝑙𝑒</m:t>
                        </m:r>
                        <m:r>
                          <a:rPr lang="en-US" sz="3200" b="0" i="1" smtClean="0">
                            <a:latin typeface="Cambria Math"/>
                          </a:rPr>
                          <m:t>_</m:t>
                        </m:r>
                        <m:r>
                          <a:rPr lang="en-US" sz="3200" b="0" i="1" smtClean="0">
                            <a:latin typeface="Cambria Math"/>
                          </a:rPr>
                          <m:t>𝑡𝑎𝑠𝑘𝑖𝑛𝑔</m:t>
                        </m:r>
                      </m:sub>
                    </m:sSub>
                    <m:r>
                      <a:rPr lang="en-US" sz="32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200" dirty="0"/>
                  <a:t>&gt;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𝑃𝑒𝑟𝑓</m:t>
                        </m:r>
                      </m:e>
                      <m:sub>
                        <m:r>
                          <a:rPr lang="en-US" sz="3200" b="0" i="1" smtClean="0">
                            <a:latin typeface="Cambria Math"/>
                          </a:rPr>
                          <m:t>𝑚𝑢𝑙𝑡𝑖𝑡𝑎𝑠𝑘𝑖𝑛𝑔</m:t>
                        </m:r>
                      </m:sub>
                    </m:sSub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53" name="TextBox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6148206"/>
                <a:ext cx="8256289" cy="624786"/>
              </a:xfrm>
              <a:prstGeom prst="rect">
                <a:avLst/>
              </a:prstGeom>
              <a:blipFill>
                <a:blip r:embed="rId3"/>
                <a:stretch>
                  <a:fillRect l="-1538" t="-10000" b="-22000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灯片编号占位符 5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62</a:t>
            </a:fld>
            <a:endParaRPr lang="zh-CN" altLang="en-US" dirty="0"/>
          </a:p>
        </p:txBody>
      </p:sp>
      <p:sp>
        <p:nvSpPr>
          <p:cNvPr id="57" name="标题 1"/>
          <p:cNvSpPr txBox="1">
            <a:spLocks/>
          </p:cNvSpPr>
          <p:nvPr/>
        </p:nvSpPr>
        <p:spPr>
          <a:xfrm>
            <a:off x="0" y="274638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dirty="0">
                <a:solidFill>
                  <a:srgbClr val="C00000"/>
                </a:solidFill>
              </a:rPr>
              <a:t>Resource Contention in Multitasking GPUs</a:t>
            </a:r>
            <a:endParaRPr lang="zh-CN" altLang="en-US" sz="4000" dirty="0">
              <a:solidFill>
                <a:srgbClr val="C00000"/>
              </a:solidFill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539552" y="4811737"/>
            <a:ext cx="3431753" cy="43204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err="1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NoC</a:t>
            </a:r>
            <a:r>
              <a:rPr lang="en-US" altLang="zh-CN" sz="2400" dirty="0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 &amp; LLC &amp; DRAM</a:t>
            </a:r>
            <a:endParaRPr lang="zh-CN" altLang="en-US" sz="2400" dirty="0">
              <a:solidFill>
                <a:schemeClr val="tx1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5004048" y="4811737"/>
            <a:ext cx="3431753" cy="43204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err="1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NoC</a:t>
            </a:r>
            <a:r>
              <a:rPr lang="en-US" altLang="zh-CN" sz="2400" dirty="0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 &amp; LLC &amp; DRAM</a:t>
            </a:r>
            <a:endParaRPr lang="zh-CN" altLang="en-US" sz="2400" dirty="0">
              <a:solidFill>
                <a:schemeClr val="tx1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58" name="椭圆 57"/>
          <p:cNvSpPr/>
          <p:nvPr/>
        </p:nvSpPr>
        <p:spPr>
          <a:xfrm>
            <a:off x="827584" y="3227561"/>
            <a:ext cx="2520280" cy="707194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</a:rPr>
              <a:t>No Resource Contention</a:t>
            </a:r>
            <a:endParaRPr lang="zh-CN" altLang="en-US" sz="2400" dirty="0">
              <a:solidFill>
                <a:schemeClr val="tx1"/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="" xmlns:a16="http://schemas.microsoft.com/office/drawing/2014/main" id="{6C0838D4-DBB1-7A4E-939D-F54642CBE837}"/>
              </a:ext>
            </a:extLst>
          </p:cNvPr>
          <p:cNvSpPr txBox="1"/>
          <p:nvPr/>
        </p:nvSpPr>
        <p:spPr>
          <a:xfrm>
            <a:off x="457200" y="5406315"/>
            <a:ext cx="80752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Per-application performance degrades because of resource contention under multitasking: </a:t>
            </a:r>
          </a:p>
        </p:txBody>
      </p:sp>
    </p:spTree>
    <p:extLst>
      <p:ext uri="{BB962C8B-B14F-4D97-AF65-F5344CB8AC3E}">
        <p14:creationId xmlns:p14="http://schemas.microsoft.com/office/powerpoint/2010/main" val="111400664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>
                <a:solidFill>
                  <a:srgbClr val="C00000"/>
                </a:solidFill>
              </a:rPr>
              <a:t>Cloud Providers Require Fairness and QoS Support in Multitasking GPUs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4525963"/>
          </a:xfrm>
        </p:spPr>
        <p:txBody>
          <a:bodyPr/>
          <a:lstStyle/>
          <a:p>
            <a:r>
              <a:rPr lang="en-US" altLang="zh-CN" dirty="0"/>
              <a:t>Fairness support</a:t>
            </a:r>
          </a:p>
          <a:p>
            <a:pPr lvl="1"/>
            <a:r>
              <a:rPr lang="en-US" altLang="zh-CN" sz="2400" dirty="0"/>
              <a:t>Goal: Co-executing applications experience similar slowdown</a:t>
            </a:r>
          </a:p>
          <a:p>
            <a:r>
              <a:rPr lang="en-US" altLang="zh-CN" dirty="0"/>
              <a:t>Quality of Service (QoS) support</a:t>
            </a:r>
          </a:p>
          <a:p>
            <a:pPr lvl="1"/>
            <a:r>
              <a:rPr lang="en-US" altLang="zh-CN" sz="2400" dirty="0"/>
              <a:t>Goal: Pre-set and meet a per-application performance target</a:t>
            </a:r>
            <a:endParaRPr lang="zh-CN" altLang="en-US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63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79512" y="3842286"/>
                <a:ext cx="8568952" cy="16749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defRPr sz="3200" b="0" i="1">
                    <a:latin typeface="Cambria Math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𝐴𝑝𝑝𝑁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:  </m:t>
                          </m:r>
                          <m:r>
                            <a:rPr lang="en-US">
                              <a:latin typeface="Cambria Math"/>
                            </a:rPr>
                            <m:t>𝑆𝑙𝑜𝑤𝑑𝑜𝑤𝑛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r>
                        <a:rPr lang="en-US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>
                                  <a:latin typeface="Cambria Math"/>
                                </a:rPr>
                                <m:t>𝑃𝑒𝑟𝑓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𝑠𝑖𝑛𝑔𝑙𝑒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_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𝑡𝑎𝑠𝑘𝑖𝑛𝑔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>
                                  <a:latin typeface="Cambria Math"/>
                                </a:rPr>
                                <m:t>𝑃𝑒𝑟𝑓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𝑚𝑢𝑙𝑡𝑖𝑡𝑎𝑠𝑘𝑖𝑛𝑔</m:t>
                              </m:r>
                            </m:sub>
                          </m:sSub>
                        </m:den>
                      </m:f>
                      <m:r>
                        <a:rPr lang="en-US">
                          <a:latin typeface="Cambria Math"/>
                        </a:rPr>
                        <m:t>&gt;1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512" y="3842286"/>
                <a:ext cx="8568952" cy="167494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How to find the most effective…"/>
          <p:cNvSpPr txBox="1"/>
          <p:nvPr/>
        </p:nvSpPr>
        <p:spPr>
          <a:xfrm>
            <a:off x="539552" y="5229200"/>
            <a:ext cx="8435280" cy="108747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112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rPr lang="en-US" sz="3200" dirty="0">
                <a:solidFill>
                  <a:srgbClr val="FF0000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Predicting slowdown plays a critical role in fairness and </a:t>
            </a:r>
            <a:r>
              <a:rPr lang="en-US" sz="3200" dirty="0" err="1">
                <a:solidFill>
                  <a:srgbClr val="FF0000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QoS</a:t>
            </a:r>
            <a:r>
              <a:rPr lang="en-US" sz="3200" dirty="0">
                <a:solidFill>
                  <a:srgbClr val="FF0000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 support</a:t>
            </a:r>
            <a:endParaRPr sz="3200" dirty="0">
              <a:solidFill>
                <a:srgbClr val="FF0000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71390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395536" y="1600200"/>
                <a:ext cx="8496944" cy="2076405"/>
              </a:xfrm>
            </p:spPr>
            <p:txBody>
              <a:bodyPr>
                <a:no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𝑃𝑒𝑟𝑓</m:t>
                        </m:r>
                      </m:e>
                      <m:sub>
                        <m:r>
                          <a:rPr lang="en-US" altLang="zh-CN" sz="2800" i="1">
                            <a:latin typeface="Cambria Math"/>
                          </a:rPr>
                          <m:t>𝑚𝑢𝑙𝑡𝑖𝑡𝑎𝑠𝑘𝑖𝑛𝑔</m:t>
                        </m:r>
                      </m:sub>
                    </m:sSub>
                  </m:oMath>
                </a14:m>
                <a:r>
                  <a:rPr lang="en-US" altLang="zh-CN" sz="2800" dirty="0"/>
                  <a:t> is obtained through online profiling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𝑃𝑒𝑟𝑓</m:t>
                        </m:r>
                      </m:e>
                      <m:sub>
                        <m:r>
                          <a:rPr lang="en-US" altLang="zh-CN" sz="2800" i="1">
                            <a:latin typeface="Cambria Math"/>
                          </a:rPr>
                          <m:t>𝑠𝑖𝑛𝑔𝑙𝑒</m:t>
                        </m:r>
                        <m:r>
                          <a:rPr lang="en-US" altLang="zh-CN" sz="2800" i="1">
                            <a:latin typeface="Cambria Math"/>
                          </a:rPr>
                          <m:t>_</m:t>
                        </m:r>
                        <m:r>
                          <a:rPr lang="en-US" altLang="zh-CN" sz="2800" i="1">
                            <a:latin typeface="Cambria Math"/>
                          </a:rPr>
                          <m:t>𝑡𝑎𝑠𝑘𝑖𝑛𝑔</m:t>
                        </m:r>
                      </m:sub>
                    </m:sSub>
                    <m:r>
                      <a:rPr lang="en-US" altLang="zh-CN" sz="2800" i="1">
                        <a:latin typeface="Cambria Math"/>
                      </a:rPr>
                      <m:t> </m:t>
                    </m:r>
                  </m:oMath>
                </a14:m>
                <a:r>
                  <a:rPr lang="en-US" altLang="zh-CN" sz="2800" dirty="0"/>
                  <a:t>is unknown during multitasking</a:t>
                </a: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5536" y="1600200"/>
                <a:ext cx="8496944" cy="2076405"/>
              </a:xfrm>
              <a:blipFill>
                <a:blip r:embed="rId3"/>
                <a:stretch>
                  <a:fillRect l="-1194" t="-2439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="" xmlns:a16="http://schemas.microsoft.com/office/drawing/2014/main" id="{6F1F2437-AFBB-3B46-A7B3-1937CD8D572E}"/>
                  </a:ext>
                </a:extLst>
              </p:cNvPr>
              <p:cNvSpPr txBox="1"/>
              <p:nvPr/>
            </p:nvSpPr>
            <p:spPr>
              <a:xfrm>
                <a:off x="539552" y="3957179"/>
                <a:ext cx="7776864" cy="16749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𝑆𝑙𝑜𝑤𝑑𝑜𝑤𝑛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r>
                        <a:rPr lang="en-US" sz="32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latin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32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𝑃𝑒𝑟𝑓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/>
                                </a:rPr>
                                <m:t>𝑠𝑖𝑛𝑔𝑙𝑒</m:t>
                              </m:r>
                              <m:r>
                                <a:rPr lang="en-US" sz="3200" b="0" i="1" smtClean="0">
                                  <a:latin typeface="Cambria Math"/>
                                </a:rPr>
                                <m:t>_</m:t>
                              </m:r>
                              <m:r>
                                <a:rPr lang="en-US" sz="3200" b="0" i="1" smtClean="0">
                                  <a:latin typeface="Cambria Math"/>
                                </a:rPr>
                                <m:t>𝑡𝑎𝑠𝑘𝑖𝑛𝑔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32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𝑃𝑒𝑟𝑓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/>
                                </a:rPr>
                                <m:t>𝑚𝑢𝑙𝑡𝑖𝑡𝑎𝑠𝑘𝑖𝑛𝑔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3200" b="0" dirty="0"/>
              </a:p>
              <a:p>
                <a:endParaRPr lang="en-US" sz="3200" b="0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6F1F2437-AFBB-3B46-A7B3-1937CD8D57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3957179"/>
                <a:ext cx="7776864" cy="167494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-72008" y="274638"/>
            <a:ext cx="9252520" cy="1143000"/>
          </a:xfrm>
        </p:spPr>
        <p:txBody>
          <a:bodyPr>
            <a:normAutofit/>
          </a:bodyPr>
          <a:lstStyle/>
          <a:p>
            <a:r>
              <a:rPr lang="en-US" altLang="zh-CN" sz="4000" dirty="0">
                <a:solidFill>
                  <a:srgbClr val="C00000"/>
                </a:solidFill>
              </a:rPr>
              <a:t>Slowdown Prediction in Multitasking GPUs</a:t>
            </a:r>
            <a:endParaRPr lang="zh-CN" altLang="en-US" sz="4000" dirty="0">
              <a:solidFill>
                <a:srgbClr val="C00000"/>
              </a:solidFill>
            </a:endParaRPr>
          </a:p>
        </p:txBody>
      </p:sp>
      <p:cxnSp>
        <p:nvCxnSpPr>
          <p:cNvPr id="55" name="直接箭头连接符 54"/>
          <p:cNvCxnSpPr/>
          <p:nvPr/>
        </p:nvCxnSpPr>
        <p:spPr>
          <a:xfrm flipH="1" flipV="1">
            <a:off x="5201918" y="3704838"/>
            <a:ext cx="216497" cy="396357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3978273" y="3140968"/>
            <a:ext cx="22499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Unknown</a:t>
            </a:r>
            <a:endParaRPr lang="en-US" sz="4000" dirty="0"/>
          </a:p>
        </p:txBody>
      </p:sp>
      <p:cxnSp>
        <p:nvCxnSpPr>
          <p:cNvPr id="57" name="直接箭头连接符 56"/>
          <p:cNvCxnSpPr/>
          <p:nvPr/>
        </p:nvCxnSpPr>
        <p:spPr>
          <a:xfrm flipH="1">
            <a:off x="5310166" y="5050322"/>
            <a:ext cx="196812" cy="33930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4087658" y="5169386"/>
            <a:ext cx="28606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Known</a:t>
            </a:r>
            <a:endParaRPr lang="en-US" sz="4000" dirty="0"/>
          </a:p>
        </p:txBody>
      </p:sp>
      <p:sp>
        <p:nvSpPr>
          <p:cNvPr id="62" name="TextBox 61"/>
          <p:cNvSpPr txBox="1"/>
          <p:nvPr/>
        </p:nvSpPr>
        <p:spPr>
          <a:xfrm>
            <a:off x="539516" y="5949280"/>
            <a:ext cx="8208948" cy="70788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How to predict application slowdown?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64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3419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-180528" y="274638"/>
            <a:ext cx="9540552" cy="1143000"/>
          </a:xfrm>
        </p:spPr>
        <p:txBody>
          <a:bodyPr>
            <a:normAutofit fontScale="90000"/>
          </a:bodyPr>
          <a:lstStyle/>
          <a:p>
            <a:r>
              <a:rPr lang="en-US" altLang="zh-CN" dirty="0">
                <a:solidFill>
                  <a:srgbClr val="C00000"/>
                </a:solidFill>
              </a:rPr>
              <a:t>Slowdown Prediction in Multitasking GPUs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579296" cy="5141168"/>
          </a:xfrm>
        </p:spPr>
        <p:txBody>
          <a:bodyPr>
            <a:normAutofit/>
          </a:bodyPr>
          <a:lstStyle/>
          <a:p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Motivation</a:t>
            </a:r>
          </a:p>
          <a:p>
            <a:endParaRPr lang="en-US" altLang="zh-CN" dirty="0"/>
          </a:p>
          <a:p>
            <a:r>
              <a:rPr lang="en-US" altLang="zh-CN" dirty="0"/>
              <a:t>Hybrid Slowdown Model (HSM)</a:t>
            </a:r>
          </a:p>
          <a:p>
            <a:endParaRPr lang="en-US" altLang="zh-CN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Experimental results</a:t>
            </a:r>
            <a:endParaRPr lang="zh-CN" alt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65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244864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-180528" y="274638"/>
            <a:ext cx="9540552" cy="1143000"/>
          </a:xfrm>
        </p:spPr>
        <p:txBody>
          <a:bodyPr>
            <a:normAutofit/>
          </a:bodyPr>
          <a:lstStyle/>
          <a:p>
            <a:r>
              <a:rPr lang="en-US" altLang="zh-CN" sz="4000" dirty="0">
                <a:solidFill>
                  <a:srgbClr val="C00000"/>
                </a:solidFill>
              </a:rPr>
              <a:t>White-box Model </a:t>
            </a:r>
            <a:r>
              <a:rPr lang="en-US" altLang="zh-CN" sz="4000" dirty="0" err="1">
                <a:solidFill>
                  <a:srgbClr val="C00000"/>
                </a:solidFill>
              </a:rPr>
              <a:t>vs</a:t>
            </a:r>
            <a:r>
              <a:rPr lang="en-US" altLang="zh-CN" sz="4000" dirty="0">
                <a:solidFill>
                  <a:srgbClr val="C00000"/>
                </a:solidFill>
              </a:rPr>
              <a:t> Black-box Model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579296" cy="51411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b="1" dirty="0">
                <a:solidFill>
                  <a:srgbClr val="C00000"/>
                </a:solidFill>
              </a:rPr>
              <a:t>White-box model [1]</a:t>
            </a:r>
          </a:p>
          <a:p>
            <a:r>
              <a:rPr lang="en-US" altLang="zh-CN" dirty="0"/>
              <a:t>Use architectural insights</a:t>
            </a:r>
          </a:p>
          <a:p>
            <a:r>
              <a:rPr lang="en-US" altLang="zh-CN" dirty="0"/>
              <a:t>Low hardware cost</a:t>
            </a:r>
          </a:p>
          <a:p>
            <a:r>
              <a:rPr lang="en-US" altLang="zh-CN" dirty="0"/>
              <a:t>Hard to capture overlap effects</a:t>
            </a:r>
          </a:p>
          <a:p>
            <a:pPr marL="0" indent="0">
              <a:buNone/>
            </a:pPr>
            <a:r>
              <a:rPr lang="en-US" altLang="zh-CN" b="1" dirty="0">
                <a:solidFill>
                  <a:srgbClr val="C00000"/>
                </a:solidFill>
              </a:rPr>
              <a:t>Black-box model [2]</a:t>
            </a:r>
          </a:p>
          <a:p>
            <a:r>
              <a:rPr lang="en-US" altLang="zh-CN" dirty="0"/>
              <a:t>Use ML to learn features</a:t>
            </a:r>
          </a:p>
          <a:p>
            <a:r>
              <a:rPr lang="en-US" altLang="zh-CN" dirty="0"/>
              <a:t>High hardware cost</a:t>
            </a:r>
          </a:p>
          <a:p>
            <a:r>
              <a:rPr lang="en-US" altLang="zh-CN" dirty="0"/>
              <a:t>Can capture overlap effects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66</a:t>
            </a:fld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5508104" y="1700808"/>
            <a:ext cx="3528392" cy="158417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5940152" y="1880244"/>
            <a:ext cx="1512168" cy="61929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pipeline</a:t>
            </a:r>
          </a:p>
          <a:p>
            <a:pPr algn="ctr"/>
            <a:r>
              <a:rPr lang="en-US" altLang="zh-CN" dirty="0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stall</a:t>
            </a:r>
            <a:endParaRPr lang="zh-CN" altLang="en-US" dirty="0">
              <a:solidFill>
                <a:schemeClr val="tx1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7092280" y="1880244"/>
            <a:ext cx="1512168" cy="61929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cache</a:t>
            </a:r>
          </a:p>
          <a:p>
            <a:pPr algn="ctr"/>
            <a:r>
              <a:rPr lang="en-US" altLang="zh-CN" dirty="0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miss</a:t>
            </a:r>
            <a:endParaRPr lang="zh-CN" altLang="en-US" dirty="0">
              <a:solidFill>
                <a:schemeClr val="tx1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5580112" y="2449670"/>
            <a:ext cx="1692188" cy="61929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branch</a:t>
            </a:r>
          </a:p>
          <a:p>
            <a:pPr algn="ctr"/>
            <a:r>
              <a:rPr lang="en-US" altLang="zh-CN" dirty="0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prediction</a:t>
            </a:r>
            <a:endParaRPr lang="zh-CN" altLang="en-US" dirty="0">
              <a:solidFill>
                <a:schemeClr val="tx1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7092280" y="2449670"/>
            <a:ext cx="1692188" cy="61929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row conflict</a:t>
            </a:r>
            <a:endParaRPr lang="zh-CN" altLang="en-US" dirty="0">
              <a:solidFill>
                <a:schemeClr val="tx1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6948264" y="3140968"/>
            <a:ext cx="648072" cy="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6180260" y="3327375"/>
            <a:ext cx="24961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400" dirty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White-box model</a:t>
            </a:r>
            <a:endParaRPr lang="zh-CN" altLang="en-US" sz="2400" dirty="0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5479063" y="4293096"/>
            <a:ext cx="3528392" cy="158417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9903" y="4626843"/>
            <a:ext cx="2666711" cy="9166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矩形 17"/>
          <p:cNvSpPr/>
          <p:nvPr/>
        </p:nvSpPr>
        <p:spPr>
          <a:xfrm>
            <a:off x="6221054" y="5885155"/>
            <a:ext cx="246253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400" dirty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Black-box model</a:t>
            </a:r>
            <a:endParaRPr lang="zh-CN" altLang="en-US" sz="2400" dirty="0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7" name="Google Shape;153;p15"/>
          <p:cNvSpPr txBox="1"/>
          <p:nvPr/>
        </p:nvSpPr>
        <p:spPr>
          <a:xfrm>
            <a:off x="-36512" y="6381328"/>
            <a:ext cx="8784976" cy="6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zh-CN" sz="1100" dirty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[1] Hu et al. Run-Time Performance Estimation and Fairness-Oriented Scheduling Policy for Concurrent GPGPU Applications, ICPP2016. [2] Zhao et al.</a:t>
            </a:r>
            <a:r>
              <a:rPr lang="en-US" altLang="zh-CN" sz="1100" b="1" dirty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 </a:t>
            </a:r>
            <a:r>
              <a:rPr lang="en-US" altLang="zh-CN" sz="1100" dirty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Themis: Predicting and Reining in Application-Level Slowdown on Spatial Multitasking GPUs, IPDPS2019.</a:t>
            </a:r>
            <a:endParaRPr lang="en-US" sz="1100" b="1" dirty="0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18332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5" grpId="0"/>
      <p:bldP spid="16" grpId="0" animBg="1"/>
      <p:bldP spid="18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-180528" y="274638"/>
            <a:ext cx="9540552" cy="1143000"/>
          </a:xfrm>
        </p:spPr>
        <p:txBody>
          <a:bodyPr>
            <a:noAutofit/>
          </a:bodyPr>
          <a:lstStyle/>
          <a:p>
            <a:r>
              <a:rPr lang="en-US" altLang="zh-CN" sz="4000" dirty="0">
                <a:solidFill>
                  <a:srgbClr val="C00000"/>
                </a:solidFill>
              </a:rPr>
              <a:t>Hybrid Slowdown Model (HSM)</a:t>
            </a:r>
            <a:br>
              <a:rPr lang="en-US" altLang="zh-CN" sz="4000" dirty="0">
                <a:solidFill>
                  <a:srgbClr val="C00000"/>
                </a:solidFill>
              </a:rPr>
            </a:br>
            <a:r>
              <a:rPr lang="en-US" altLang="zh-CN" sz="4000" dirty="0">
                <a:solidFill>
                  <a:srgbClr val="C00000"/>
                </a:solidFill>
              </a:rPr>
              <a:t>Benefits From Both Worlds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579296" cy="51411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b="1" dirty="0">
                <a:solidFill>
                  <a:srgbClr val="C00000"/>
                </a:solidFill>
              </a:rPr>
              <a:t>Lessons from white-box model</a:t>
            </a:r>
          </a:p>
          <a:p>
            <a:r>
              <a:rPr lang="en-US" altLang="zh-CN" dirty="0"/>
              <a:t>Using architectural insights to reduce cost</a:t>
            </a:r>
          </a:p>
          <a:p>
            <a:pPr marL="0" indent="0">
              <a:buNone/>
            </a:pPr>
            <a:r>
              <a:rPr lang="en-US" altLang="zh-CN" b="1" dirty="0">
                <a:solidFill>
                  <a:srgbClr val="C00000"/>
                </a:solidFill>
              </a:rPr>
              <a:t>Lessons from black-box model</a:t>
            </a:r>
          </a:p>
          <a:p>
            <a:r>
              <a:rPr lang="en-US" altLang="zh-CN" dirty="0"/>
              <a:t>Using ML to model non-trivial overlaps</a:t>
            </a:r>
            <a:endParaRPr lang="en-US" altLang="zh-CN" dirty="0">
              <a:solidFill>
                <a:schemeClr val="bg1">
                  <a:lumMod val="75000"/>
                </a:schemeClr>
              </a:solidFill>
            </a:endParaRPr>
          </a:p>
          <a:p>
            <a:endParaRPr lang="zh-CN" alt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67</a:t>
            </a:fld>
            <a:endParaRPr lang="zh-CN" altLang="en-US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8303984"/>
              </p:ext>
            </p:extLst>
          </p:nvPr>
        </p:nvGraphicFramePr>
        <p:xfrm>
          <a:off x="539552" y="4221088"/>
          <a:ext cx="7704856" cy="223224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02433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51216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44016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728192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873677"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latin typeface="Arial Unicode MS" pitchFamily="34" charset="-122"/>
                        <a:ea typeface="Arial Unicode MS" pitchFamily="34" charset="-122"/>
                        <a:cs typeface="Arial Unicode MS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tx1"/>
                          </a:solidFill>
                          <a:latin typeface="Arial Unicode MS" pitchFamily="34" charset="-122"/>
                          <a:ea typeface="Arial Unicode MS" pitchFamily="34" charset="-122"/>
                          <a:cs typeface="Arial Unicode MS" pitchFamily="34" charset="-122"/>
                        </a:rPr>
                        <a:t>White-box</a:t>
                      </a:r>
                      <a:endParaRPr lang="zh-CN" altLang="en-US" sz="2800" dirty="0">
                        <a:solidFill>
                          <a:schemeClr val="tx1"/>
                        </a:solidFill>
                        <a:latin typeface="Arial Unicode MS" pitchFamily="34" charset="-122"/>
                        <a:ea typeface="Arial Unicode MS" pitchFamily="34" charset="-122"/>
                        <a:cs typeface="Arial Unicode MS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tx1"/>
                          </a:solidFill>
                          <a:latin typeface="Arial Unicode MS" pitchFamily="34" charset="-122"/>
                          <a:ea typeface="Arial Unicode MS" pitchFamily="34" charset="-122"/>
                          <a:cs typeface="Arial Unicode MS" pitchFamily="34" charset="-122"/>
                        </a:rPr>
                        <a:t>Black-box</a:t>
                      </a:r>
                      <a:endParaRPr lang="zh-CN" altLang="en-US" sz="2800" dirty="0">
                        <a:solidFill>
                          <a:schemeClr val="tx1"/>
                        </a:solidFill>
                        <a:latin typeface="Arial Unicode MS" pitchFamily="34" charset="-122"/>
                        <a:ea typeface="Arial Unicode MS" pitchFamily="34" charset="-122"/>
                        <a:cs typeface="Arial Unicode MS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rgbClr val="C00000"/>
                          </a:solidFill>
                          <a:latin typeface="Arial Unicode MS" pitchFamily="34" charset="-122"/>
                          <a:ea typeface="Arial Unicode MS" pitchFamily="34" charset="-122"/>
                          <a:cs typeface="Arial Unicode MS" pitchFamily="34" charset="-122"/>
                        </a:rPr>
                        <a:t>HSM</a:t>
                      </a:r>
                      <a:endParaRPr lang="zh-CN" altLang="en-US" sz="2800" dirty="0">
                        <a:solidFill>
                          <a:srgbClr val="C00000"/>
                        </a:solidFill>
                        <a:latin typeface="Arial Unicode MS" pitchFamily="34" charset="-122"/>
                        <a:ea typeface="Arial Unicode MS" pitchFamily="34" charset="-122"/>
                        <a:cs typeface="Arial Unicode MS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63929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aseline="0" dirty="0">
                          <a:latin typeface="Arial Unicode MS" pitchFamily="34" charset="-122"/>
                          <a:ea typeface="Arial Unicode MS" pitchFamily="34" charset="-122"/>
                          <a:cs typeface="Arial Unicode MS" pitchFamily="34" charset="-122"/>
                        </a:rPr>
                        <a:t>Overlap modeling</a:t>
                      </a:r>
                      <a:endParaRPr lang="zh-CN" altLang="en-US" sz="2800" dirty="0">
                        <a:latin typeface="Arial Unicode MS" pitchFamily="34" charset="-122"/>
                        <a:ea typeface="Arial Unicode MS" pitchFamily="34" charset="-122"/>
                        <a:cs typeface="Arial Unicode MS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400" b="1" dirty="0">
                          <a:solidFill>
                            <a:srgbClr val="C00000"/>
                          </a:solidFill>
                          <a:latin typeface="Arial Unicode MS" pitchFamily="34" charset="-122"/>
                          <a:ea typeface="Arial Unicode MS" pitchFamily="34" charset="-122"/>
                          <a:cs typeface="Arial Unicode MS" pitchFamily="34" charset="-122"/>
                        </a:rPr>
                        <a:t>✗</a:t>
                      </a:r>
                      <a:endParaRPr lang="zh-CN" altLang="en-US" sz="3400" b="1" dirty="0">
                        <a:solidFill>
                          <a:srgbClr val="00B050"/>
                        </a:solidFill>
                        <a:latin typeface="Arial Unicode MS" pitchFamily="34" charset="-122"/>
                        <a:ea typeface="Arial Unicode MS" pitchFamily="34" charset="-122"/>
                        <a:cs typeface="Arial Unicode MS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400" b="1" dirty="0">
                          <a:solidFill>
                            <a:srgbClr val="00B050"/>
                          </a:solidFill>
                          <a:latin typeface="Arial Unicode MS" pitchFamily="34" charset="-122"/>
                          <a:ea typeface="Arial Unicode MS" pitchFamily="34" charset="-122"/>
                          <a:cs typeface="Arial Unicode MS" pitchFamily="34" charset="-122"/>
                        </a:rPr>
                        <a:t>✓</a:t>
                      </a:r>
                      <a:endParaRPr lang="zh-CN" altLang="en-US" sz="3400" b="1" dirty="0">
                        <a:solidFill>
                          <a:srgbClr val="C00000"/>
                        </a:solidFill>
                        <a:latin typeface="Arial Unicode MS" pitchFamily="34" charset="-122"/>
                        <a:ea typeface="Arial Unicode MS" pitchFamily="34" charset="-122"/>
                        <a:cs typeface="Arial Unicode MS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400" b="1" dirty="0">
                        <a:solidFill>
                          <a:srgbClr val="C00000"/>
                        </a:solidFill>
                        <a:latin typeface="Arial Unicode MS" pitchFamily="34" charset="-122"/>
                        <a:ea typeface="Arial Unicode MS" pitchFamily="34" charset="-122"/>
                        <a:cs typeface="Arial Unicode MS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64807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latin typeface="Arial Unicode MS" pitchFamily="34" charset="-122"/>
                          <a:ea typeface="Arial Unicode MS" pitchFamily="34" charset="-122"/>
                          <a:cs typeface="Arial Unicode MS" pitchFamily="34" charset="-122"/>
                        </a:rPr>
                        <a:t>Cost</a:t>
                      </a:r>
                      <a:endParaRPr lang="zh-CN" altLang="en-US" sz="2800" dirty="0">
                        <a:latin typeface="Arial Unicode MS" pitchFamily="34" charset="-122"/>
                        <a:ea typeface="Arial Unicode MS" pitchFamily="34" charset="-122"/>
                        <a:cs typeface="Arial Unicode MS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3400" b="1" dirty="0">
                          <a:solidFill>
                            <a:srgbClr val="00B050"/>
                          </a:solidFill>
                          <a:latin typeface="Arial Unicode MS" pitchFamily="34" charset="-122"/>
                          <a:ea typeface="Arial Unicode MS" pitchFamily="34" charset="-122"/>
                          <a:cs typeface="Arial Unicode MS" pitchFamily="34" charset="-122"/>
                        </a:rPr>
                        <a:t>✓</a:t>
                      </a:r>
                      <a:endParaRPr lang="zh-CN" altLang="en-US" sz="3400" b="1" dirty="0">
                        <a:solidFill>
                          <a:srgbClr val="00B050"/>
                        </a:solidFill>
                        <a:latin typeface="Arial Unicode MS" pitchFamily="34" charset="-122"/>
                        <a:ea typeface="Arial Unicode MS" pitchFamily="34" charset="-122"/>
                        <a:cs typeface="Arial Unicode MS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3400" b="1" dirty="0">
                          <a:solidFill>
                            <a:srgbClr val="C00000"/>
                          </a:solidFill>
                          <a:latin typeface="Arial Unicode MS" pitchFamily="34" charset="-122"/>
                          <a:ea typeface="Arial Unicode MS" pitchFamily="34" charset="-122"/>
                          <a:cs typeface="Arial Unicode MS" pitchFamily="34" charset="-122"/>
                        </a:rPr>
                        <a:t>✗</a:t>
                      </a:r>
                      <a:endParaRPr lang="zh-CN" altLang="en-US" sz="3400" b="1" dirty="0">
                        <a:solidFill>
                          <a:srgbClr val="00B050"/>
                        </a:solidFill>
                        <a:latin typeface="Arial Unicode MS" pitchFamily="34" charset="-122"/>
                        <a:ea typeface="Arial Unicode MS" pitchFamily="34" charset="-122"/>
                        <a:cs typeface="Arial Unicode MS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3400" b="1" dirty="0">
                        <a:solidFill>
                          <a:srgbClr val="00B050"/>
                        </a:solidFill>
                        <a:latin typeface="Arial Unicode MS" pitchFamily="34" charset="-122"/>
                        <a:ea typeface="Arial Unicode MS" pitchFamily="34" charset="-122"/>
                        <a:cs typeface="Arial Unicode MS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" name="矩形 5"/>
          <p:cNvSpPr/>
          <p:nvPr/>
        </p:nvSpPr>
        <p:spPr>
          <a:xfrm>
            <a:off x="7083054" y="5189711"/>
            <a:ext cx="513282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400" b="1" dirty="0">
                <a:solidFill>
                  <a:srgbClr val="00B050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✓</a:t>
            </a:r>
            <a:endParaRPr lang="zh-CN" altLang="en-US" sz="3400" b="1" dirty="0">
              <a:solidFill>
                <a:srgbClr val="C00000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7092280" y="5805264"/>
            <a:ext cx="513282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400" b="1" dirty="0">
                <a:solidFill>
                  <a:srgbClr val="00B050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✓</a:t>
            </a:r>
            <a:endParaRPr lang="zh-CN" altLang="en-US" sz="3400" b="1" dirty="0">
              <a:solidFill>
                <a:srgbClr val="C00000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5933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-180528" y="274638"/>
            <a:ext cx="9540552" cy="1143000"/>
          </a:xfrm>
        </p:spPr>
        <p:txBody>
          <a:bodyPr>
            <a:normAutofit/>
          </a:bodyPr>
          <a:lstStyle/>
          <a:p>
            <a:r>
              <a:rPr lang="en-US" altLang="zh-CN" sz="4000" dirty="0">
                <a:solidFill>
                  <a:srgbClr val="C00000"/>
                </a:solidFill>
              </a:rPr>
              <a:t>Hybrid Slowdown Model (HSM)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579296" cy="51411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dirty="0"/>
              <a:t>Overview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68</a:t>
            </a:fld>
            <a:endParaRPr lang="zh-CN" altLang="en-US"/>
          </a:p>
        </p:txBody>
      </p:sp>
      <p:sp>
        <p:nvSpPr>
          <p:cNvPr id="6" name="菱形 5"/>
          <p:cNvSpPr/>
          <p:nvPr/>
        </p:nvSpPr>
        <p:spPr>
          <a:xfrm>
            <a:off x="3623482" y="2946648"/>
            <a:ext cx="2160240" cy="1440160"/>
          </a:xfrm>
          <a:prstGeom prst="diamond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>
              <a:solidFill>
                <a:schemeClr val="tx1"/>
              </a:solidFill>
            </a:endParaRPr>
          </a:p>
        </p:txBody>
      </p:sp>
      <p:cxnSp>
        <p:nvCxnSpPr>
          <p:cNvPr id="9" name="直接连接符 8"/>
          <p:cNvCxnSpPr>
            <a:stCxn id="6" idx="3"/>
          </p:cNvCxnSpPr>
          <p:nvPr/>
        </p:nvCxnSpPr>
        <p:spPr>
          <a:xfrm>
            <a:off x="5783722" y="3666728"/>
            <a:ext cx="64807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6431794" y="3666728"/>
            <a:ext cx="0" cy="1224136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 flipH="1">
            <a:off x="2975410" y="3666728"/>
            <a:ext cx="64807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2975410" y="3666728"/>
            <a:ext cx="0" cy="1224136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圆角矩形 18"/>
          <p:cNvSpPr/>
          <p:nvPr/>
        </p:nvSpPr>
        <p:spPr>
          <a:xfrm>
            <a:off x="1967298" y="4879032"/>
            <a:ext cx="2102166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</a:rPr>
              <a:t>Slowdown</a:t>
            </a:r>
          </a:p>
          <a:p>
            <a:pPr algn="ctr"/>
            <a:r>
              <a:rPr lang="en-US" altLang="zh-CN" sz="2800" dirty="0">
                <a:solidFill>
                  <a:schemeClr val="tx1"/>
                </a:solidFill>
              </a:rPr>
              <a:t>prediction</a:t>
            </a:r>
            <a:endParaRPr lang="zh-CN" altLang="en-US" sz="2800" dirty="0">
              <a:solidFill>
                <a:schemeClr val="tx1"/>
              </a:solidFill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395536" y="4449524"/>
            <a:ext cx="258051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/>
              <a:t>Compute-bound</a:t>
            </a:r>
            <a:endParaRPr lang="zh-CN" altLang="en-US" sz="2800" dirty="0"/>
          </a:p>
        </p:txBody>
      </p:sp>
      <p:sp>
        <p:nvSpPr>
          <p:cNvPr id="28" name="圆角矩形 27"/>
          <p:cNvSpPr/>
          <p:nvPr/>
        </p:nvSpPr>
        <p:spPr>
          <a:xfrm>
            <a:off x="5380711" y="4890864"/>
            <a:ext cx="2102166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</a:rPr>
              <a:t>Slowdown</a:t>
            </a:r>
          </a:p>
          <a:p>
            <a:pPr algn="ctr"/>
            <a:r>
              <a:rPr lang="en-US" altLang="zh-CN" sz="2800" dirty="0">
                <a:solidFill>
                  <a:schemeClr val="tx1"/>
                </a:solidFill>
              </a:rPr>
              <a:t>prediction</a:t>
            </a:r>
            <a:endParaRPr lang="zh-CN" altLang="en-US" sz="2800" dirty="0">
              <a:solidFill>
                <a:schemeClr val="tx1"/>
              </a:solidFill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6431794" y="4461356"/>
            <a:ext cx="249151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/>
              <a:t>Memory-bound</a:t>
            </a:r>
            <a:endParaRPr lang="zh-CN" altLang="en-US" sz="2800" dirty="0"/>
          </a:p>
        </p:txBody>
      </p:sp>
      <p:cxnSp>
        <p:nvCxnSpPr>
          <p:cNvPr id="32" name="直接连接符 31"/>
          <p:cNvCxnSpPr/>
          <p:nvPr/>
        </p:nvCxnSpPr>
        <p:spPr>
          <a:xfrm>
            <a:off x="4703602" y="2586608"/>
            <a:ext cx="0" cy="36004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矩形 34"/>
          <p:cNvSpPr/>
          <p:nvPr/>
        </p:nvSpPr>
        <p:spPr>
          <a:xfrm>
            <a:off x="4176133" y="2204864"/>
            <a:ext cx="11159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/>
              <a:t>Kernel</a:t>
            </a:r>
            <a:endParaRPr lang="zh-CN" altLang="en-US" sz="2800" dirty="0"/>
          </a:p>
        </p:txBody>
      </p:sp>
      <p:sp>
        <p:nvSpPr>
          <p:cNvPr id="36" name="矩形 35"/>
          <p:cNvSpPr/>
          <p:nvPr/>
        </p:nvSpPr>
        <p:spPr>
          <a:xfrm>
            <a:off x="3995936" y="3337828"/>
            <a:ext cx="148630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/>
              <a:t>Classifier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97726675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-180528" y="274638"/>
            <a:ext cx="9540552" cy="1143000"/>
          </a:xfrm>
        </p:spPr>
        <p:txBody>
          <a:bodyPr>
            <a:normAutofit/>
          </a:bodyPr>
          <a:lstStyle/>
          <a:p>
            <a:r>
              <a:rPr lang="en-US" altLang="zh-CN" sz="4000" dirty="0">
                <a:solidFill>
                  <a:srgbClr val="C00000"/>
                </a:solidFill>
              </a:rPr>
              <a:t>Hybrid Slowdown Model (HSM)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579296" cy="51411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dirty="0"/>
              <a:t>Overview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69</a:t>
            </a:fld>
            <a:endParaRPr lang="zh-CN" altLang="en-US"/>
          </a:p>
        </p:txBody>
      </p:sp>
      <p:sp>
        <p:nvSpPr>
          <p:cNvPr id="6" name="菱形 5"/>
          <p:cNvSpPr/>
          <p:nvPr/>
        </p:nvSpPr>
        <p:spPr>
          <a:xfrm>
            <a:off x="3623482" y="2946648"/>
            <a:ext cx="2160240" cy="1440160"/>
          </a:xfrm>
          <a:prstGeom prst="diamond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>
              <a:solidFill>
                <a:schemeClr val="tx1"/>
              </a:solidFill>
            </a:endParaRPr>
          </a:p>
        </p:txBody>
      </p:sp>
      <p:cxnSp>
        <p:nvCxnSpPr>
          <p:cNvPr id="9" name="直接连接符 8"/>
          <p:cNvCxnSpPr>
            <a:stCxn id="6" idx="3"/>
          </p:cNvCxnSpPr>
          <p:nvPr/>
        </p:nvCxnSpPr>
        <p:spPr>
          <a:xfrm>
            <a:off x="5783722" y="3666728"/>
            <a:ext cx="64807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6431794" y="3666728"/>
            <a:ext cx="0" cy="1224136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 flipH="1">
            <a:off x="2975410" y="3666728"/>
            <a:ext cx="64807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2975410" y="3666728"/>
            <a:ext cx="0" cy="1224136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圆角矩形 18"/>
          <p:cNvSpPr/>
          <p:nvPr/>
        </p:nvSpPr>
        <p:spPr>
          <a:xfrm>
            <a:off x="1967298" y="4879032"/>
            <a:ext cx="2102166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</a:rPr>
              <a:t>Slowdown</a:t>
            </a:r>
          </a:p>
          <a:p>
            <a:pPr algn="ctr"/>
            <a:r>
              <a:rPr lang="en-US" altLang="zh-CN" sz="2800" dirty="0">
                <a:solidFill>
                  <a:schemeClr val="tx1"/>
                </a:solidFill>
              </a:rPr>
              <a:t>prediction</a:t>
            </a:r>
            <a:endParaRPr lang="zh-CN" altLang="en-US" sz="2800" dirty="0">
              <a:solidFill>
                <a:schemeClr val="tx1"/>
              </a:solidFill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395536" y="4449524"/>
            <a:ext cx="258051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/>
              <a:t>Compute-bound</a:t>
            </a:r>
            <a:endParaRPr lang="zh-CN" altLang="en-US" sz="2800" dirty="0"/>
          </a:p>
        </p:txBody>
      </p:sp>
      <p:sp>
        <p:nvSpPr>
          <p:cNvPr id="28" name="圆角矩形 27"/>
          <p:cNvSpPr/>
          <p:nvPr/>
        </p:nvSpPr>
        <p:spPr>
          <a:xfrm>
            <a:off x="5380711" y="4890864"/>
            <a:ext cx="2102166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</a:rPr>
              <a:t>Slowdown</a:t>
            </a:r>
          </a:p>
          <a:p>
            <a:pPr algn="ctr"/>
            <a:r>
              <a:rPr lang="en-US" altLang="zh-CN" sz="2800" dirty="0">
                <a:solidFill>
                  <a:schemeClr val="tx1"/>
                </a:solidFill>
              </a:rPr>
              <a:t>prediction</a:t>
            </a:r>
            <a:endParaRPr lang="zh-CN" altLang="en-US" sz="2800" dirty="0">
              <a:solidFill>
                <a:schemeClr val="tx1"/>
              </a:solidFill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6431794" y="4461356"/>
            <a:ext cx="249151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/>
              <a:t>Memory-bound</a:t>
            </a:r>
            <a:endParaRPr lang="zh-CN" altLang="en-US" sz="2800" dirty="0"/>
          </a:p>
        </p:txBody>
      </p:sp>
      <p:cxnSp>
        <p:nvCxnSpPr>
          <p:cNvPr id="32" name="直接连接符 31"/>
          <p:cNvCxnSpPr/>
          <p:nvPr/>
        </p:nvCxnSpPr>
        <p:spPr>
          <a:xfrm>
            <a:off x="4703602" y="2586608"/>
            <a:ext cx="0" cy="36004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矩形 34"/>
          <p:cNvSpPr/>
          <p:nvPr/>
        </p:nvSpPr>
        <p:spPr>
          <a:xfrm>
            <a:off x="4176133" y="2204864"/>
            <a:ext cx="11159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/>
              <a:t>Kernel</a:t>
            </a:r>
            <a:endParaRPr lang="zh-CN" altLang="en-US" sz="2800" dirty="0"/>
          </a:p>
        </p:txBody>
      </p:sp>
      <p:sp>
        <p:nvSpPr>
          <p:cNvPr id="36" name="矩形 35"/>
          <p:cNvSpPr/>
          <p:nvPr/>
        </p:nvSpPr>
        <p:spPr>
          <a:xfrm>
            <a:off x="3995936" y="3337828"/>
            <a:ext cx="148630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/>
              <a:t>Classifier</a:t>
            </a:r>
            <a:endParaRPr lang="zh-CN" altLang="en-US" sz="2800" dirty="0"/>
          </a:p>
        </p:txBody>
      </p:sp>
      <p:sp>
        <p:nvSpPr>
          <p:cNvPr id="17" name="Oval 7"/>
          <p:cNvSpPr/>
          <p:nvPr/>
        </p:nvSpPr>
        <p:spPr>
          <a:xfrm>
            <a:off x="1547664" y="4563130"/>
            <a:ext cx="2808312" cy="1530166"/>
          </a:xfrm>
          <a:prstGeom prst="ellipse">
            <a:avLst/>
          </a:prstGeom>
          <a:noFill/>
          <a:ln w="31750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矩形 17"/>
          <p:cNvSpPr/>
          <p:nvPr/>
        </p:nvSpPr>
        <p:spPr>
          <a:xfrm>
            <a:off x="1835696" y="4194041"/>
            <a:ext cx="85151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>
                <a:solidFill>
                  <a:srgbClr val="C00000"/>
                </a:solidFill>
              </a:rPr>
              <a:t>????</a:t>
            </a:r>
            <a:endParaRPr lang="zh-CN" altLang="en-US" sz="28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51020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solidFill>
                  <a:srgbClr val="C00000"/>
                </a:solidFill>
              </a:rPr>
              <a:t>GPU Hardware Architecture</a:t>
            </a:r>
            <a:endParaRPr lang="zh-CN" altLang="en-US" sz="4000" dirty="0">
              <a:solidFill>
                <a:srgbClr val="C0000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4525963"/>
          </a:xfrm>
        </p:spPr>
        <p:txBody>
          <a:bodyPr/>
          <a:lstStyle/>
          <a:p>
            <a:r>
              <a:rPr lang="en-US" altLang="zh-CN" dirty="0"/>
              <a:t>Streaming Multiprocessor (SM) </a:t>
            </a:r>
            <a:r>
              <a:rPr lang="en-US" altLang="zh-CN" dirty="0">
                <a:sym typeface="Wingdings" pitchFamily="2" charset="2"/>
              </a:rPr>
              <a:t> computation resources</a:t>
            </a:r>
          </a:p>
          <a:p>
            <a:r>
              <a:rPr lang="en-US" altLang="zh-CN" dirty="0">
                <a:sym typeface="Wingdings" pitchFamily="2" charset="2"/>
              </a:rPr>
              <a:t>Last Level Cache (LLC) &amp; memory  store data</a:t>
            </a:r>
          </a:p>
          <a:p>
            <a:r>
              <a:rPr lang="en-US" altLang="zh-CN" dirty="0">
                <a:sym typeface="Wingdings" pitchFamily="2" charset="2"/>
              </a:rPr>
              <a:t>Network-on-Chip (</a:t>
            </a:r>
            <a:r>
              <a:rPr lang="en-US" altLang="zh-CN" dirty="0" err="1">
                <a:sym typeface="Wingdings" pitchFamily="2" charset="2"/>
              </a:rPr>
              <a:t>NoC</a:t>
            </a:r>
            <a:r>
              <a:rPr lang="en-US" altLang="zh-CN" dirty="0">
                <a:sym typeface="Wingdings" pitchFamily="2" charset="2"/>
              </a:rPr>
              <a:t>)  comm. infrastructure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7</a:t>
            </a:fld>
            <a:endParaRPr lang="zh-CN" altLang="en-US"/>
          </a:p>
        </p:txBody>
      </p:sp>
      <p:sp>
        <p:nvSpPr>
          <p:cNvPr id="187" name="Google Shape;104;p15"/>
          <p:cNvSpPr/>
          <p:nvPr/>
        </p:nvSpPr>
        <p:spPr>
          <a:xfrm>
            <a:off x="1401913" y="4866609"/>
            <a:ext cx="6147762" cy="294999"/>
          </a:xfrm>
          <a:prstGeom prst="rect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Network-on-Chip (NoC)</a:t>
            </a:r>
            <a:endParaRPr dirty="0"/>
          </a:p>
        </p:txBody>
      </p:sp>
      <p:grpSp>
        <p:nvGrpSpPr>
          <p:cNvPr id="6" name="组合 5"/>
          <p:cNvGrpSpPr/>
          <p:nvPr/>
        </p:nvGrpSpPr>
        <p:grpSpPr>
          <a:xfrm>
            <a:off x="1331640" y="5266674"/>
            <a:ext cx="6287220" cy="954146"/>
            <a:chOff x="1331640" y="4762618"/>
            <a:chExt cx="6287220" cy="954146"/>
          </a:xfrm>
        </p:grpSpPr>
        <p:sp>
          <p:nvSpPr>
            <p:cNvPr id="188" name="Google Shape;105;p15"/>
            <p:cNvSpPr/>
            <p:nvPr/>
          </p:nvSpPr>
          <p:spPr>
            <a:xfrm>
              <a:off x="1401913" y="5250917"/>
              <a:ext cx="1363432" cy="465847"/>
            </a:xfrm>
            <a:prstGeom prst="rect">
              <a:avLst/>
            </a:prstGeom>
            <a:solidFill>
              <a:srgbClr val="6AA84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/>
                <a:t>Memory </a:t>
              </a:r>
              <a:endParaRPr dirty="0"/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/>
                <a:t>Controller</a:t>
              </a:r>
              <a:endParaRPr dirty="0"/>
            </a:p>
          </p:txBody>
        </p:sp>
        <p:cxnSp>
          <p:nvCxnSpPr>
            <p:cNvPr id="189" name="Google Shape;106;p15"/>
            <p:cNvCxnSpPr/>
            <p:nvPr/>
          </p:nvCxnSpPr>
          <p:spPr>
            <a:xfrm rot="10800000" flipH="1">
              <a:off x="1871513" y="4982508"/>
              <a:ext cx="527769" cy="8153"/>
            </a:xfrm>
            <a:prstGeom prst="straightConnector1">
              <a:avLst/>
            </a:prstGeom>
            <a:noFill/>
            <a:ln w="19050" cap="flat" cmpd="sng">
              <a:solidFill>
                <a:srgbClr val="000000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190" name="Google Shape;107;p15"/>
            <p:cNvCxnSpPr/>
            <p:nvPr/>
          </p:nvCxnSpPr>
          <p:spPr>
            <a:xfrm rot="10800000" flipH="1">
              <a:off x="5751476" y="5264907"/>
              <a:ext cx="328180" cy="6300"/>
            </a:xfrm>
            <a:prstGeom prst="straightConnector1">
              <a:avLst/>
            </a:prstGeom>
            <a:noFill/>
            <a:ln w="19050" cap="flat" cmpd="sng">
              <a:solidFill>
                <a:srgbClr val="000000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grpSp>
          <p:nvGrpSpPr>
            <p:cNvPr id="191" name="Google Shape;108;p15"/>
            <p:cNvGrpSpPr/>
            <p:nvPr/>
          </p:nvGrpSpPr>
          <p:grpSpPr>
            <a:xfrm>
              <a:off x="1331640" y="4762618"/>
              <a:ext cx="582828" cy="371467"/>
              <a:chOff x="341325" y="2807850"/>
              <a:chExt cx="482700" cy="300700"/>
            </a:xfrm>
          </p:grpSpPr>
          <p:sp>
            <p:nvSpPr>
              <p:cNvPr id="192" name="Google Shape;109;p15"/>
              <p:cNvSpPr/>
              <p:nvPr/>
            </p:nvSpPr>
            <p:spPr>
              <a:xfrm>
                <a:off x="399525" y="2869750"/>
                <a:ext cx="366300" cy="238800"/>
              </a:xfrm>
              <a:prstGeom prst="rect">
                <a:avLst/>
              </a:prstGeom>
              <a:solidFill>
                <a:srgbClr val="6AA84F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110;p15"/>
              <p:cNvSpPr txBox="1"/>
              <p:nvPr/>
            </p:nvSpPr>
            <p:spPr>
              <a:xfrm>
                <a:off x="341325" y="2807850"/>
                <a:ext cx="482700" cy="214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LLC</a:t>
                </a:r>
                <a:endParaRPr/>
              </a:p>
            </p:txBody>
          </p:sp>
        </p:grpSp>
        <p:grpSp>
          <p:nvGrpSpPr>
            <p:cNvPr id="194" name="Google Shape;111;p15"/>
            <p:cNvGrpSpPr/>
            <p:nvPr/>
          </p:nvGrpSpPr>
          <p:grpSpPr>
            <a:xfrm>
              <a:off x="2251703" y="4762618"/>
              <a:ext cx="582828" cy="371467"/>
              <a:chOff x="341325" y="2807850"/>
              <a:chExt cx="482700" cy="300700"/>
            </a:xfrm>
          </p:grpSpPr>
          <p:sp>
            <p:nvSpPr>
              <p:cNvPr id="195" name="Google Shape;112;p15"/>
              <p:cNvSpPr/>
              <p:nvPr/>
            </p:nvSpPr>
            <p:spPr>
              <a:xfrm>
                <a:off x="399525" y="2869750"/>
                <a:ext cx="366300" cy="238800"/>
              </a:xfrm>
              <a:prstGeom prst="rect">
                <a:avLst/>
              </a:prstGeom>
              <a:solidFill>
                <a:srgbClr val="6AA84F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13;p15"/>
              <p:cNvSpPr txBox="1"/>
              <p:nvPr/>
            </p:nvSpPr>
            <p:spPr>
              <a:xfrm>
                <a:off x="341325" y="2807850"/>
                <a:ext cx="482700" cy="214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LLC</a:t>
                </a:r>
                <a:endParaRPr/>
              </a:p>
            </p:txBody>
          </p:sp>
        </p:grpSp>
        <p:sp>
          <p:nvSpPr>
            <p:cNvPr id="197" name="Google Shape;114;p15"/>
            <p:cNvSpPr/>
            <p:nvPr/>
          </p:nvSpPr>
          <p:spPr>
            <a:xfrm>
              <a:off x="4346115" y="5250917"/>
              <a:ext cx="1363432" cy="465847"/>
            </a:xfrm>
            <a:prstGeom prst="rect">
              <a:avLst/>
            </a:prstGeom>
            <a:solidFill>
              <a:srgbClr val="6AA84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/>
                <a:t>Memory </a:t>
              </a:r>
              <a:endParaRPr dirty="0"/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/>
                <a:t>Controller</a:t>
              </a:r>
              <a:endParaRPr dirty="0"/>
            </a:p>
          </p:txBody>
        </p:sp>
        <p:cxnSp>
          <p:nvCxnSpPr>
            <p:cNvPr id="198" name="Google Shape;115;p15"/>
            <p:cNvCxnSpPr/>
            <p:nvPr/>
          </p:nvCxnSpPr>
          <p:spPr>
            <a:xfrm rot="10800000" flipH="1">
              <a:off x="4815716" y="4982508"/>
              <a:ext cx="527769" cy="8153"/>
            </a:xfrm>
            <a:prstGeom prst="straightConnector1">
              <a:avLst/>
            </a:prstGeom>
            <a:noFill/>
            <a:ln w="19050" cap="flat" cmpd="sng">
              <a:solidFill>
                <a:srgbClr val="000000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grpSp>
          <p:nvGrpSpPr>
            <p:cNvPr id="199" name="Google Shape;116;p15"/>
            <p:cNvGrpSpPr/>
            <p:nvPr/>
          </p:nvGrpSpPr>
          <p:grpSpPr>
            <a:xfrm>
              <a:off x="4275843" y="4762618"/>
              <a:ext cx="582828" cy="371467"/>
              <a:chOff x="341325" y="2807850"/>
              <a:chExt cx="482700" cy="300700"/>
            </a:xfrm>
          </p:grpSpPr>
          <p:sp>
            <p:nvSpPr>
              <p:cNvPr id="200" name="Google Shape;117;p15"/>
              <p:cNvSpPr/>
              <p:nvPr/>
            </p:nvSpPr>
            <p:spPr>
              <a:xfrm>
                <a:off x="399525" y="2869750"/>
                <a:ext cx="366300" cy="238800"/>
              </a:xfrm>
              <a:prstGeom prst="rect">
                <a:avLst/>
              </a:prstGeom>
              <a:solidFill>
                <a:srgbClr val="6AA84F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118;p15"/>
              <p:cNvSpPr txBox="1"/>
              <p:nvPr/>
            </p:nvSpPr>
            <p:spPr>
              <a:xfrm>
                <a:off x="341325" y="2807850"/>
                <a:ext cx="482700" cy="214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LLC</a:t>
                </a:r>
                <a:endParaRPr/>
              </a:p>
            </p:txBody>
          </p:sp>
        </p:grpSp>
        <p:grpSp>
          <p:nvGrpSpPr>
            <p:cNvPr id="202" name="Google Shape;119;p15"/>
            <p:cNvGrpSpPr/>
            <p:nvPr/>
          </p:nvGrpSpPr>
          <p:grpSpPr>
            <a:xfrm>
              <a:off x="5195906" y="4762618"/>
              <a:ext cx="582828" cy="371467"/>
              <a:chOff x="341325" y="2807850"/>
              <a:chExt cx="482700" cy="300700"/>
            </a:xfrm>
          </p:grpSpPr>
          <p:sp>
            <p:nvSpPr>
              <p:cNvPr id="203" name="Google Shape;120;p15"/>
              <p:cNvSpPr/>
              <p:nvPr/>
            </p:nvSpPr>
            <p:spPr>
              <a:xfrm>
                <a:off x="399525" y="2869750"/>
                <a:ext cx="366300" cy="238800"/>
              </a:xfrm>
              <a:prstGeom prst="rect">
                <a:avLst/>
              </a:prstGeom>
              <a:solidFill>
                <a:srgbClr val="6AA84F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" name="Google Shape;121;p15"/>
              <p:cNvSpPr txBox="1"/>
              <p:nvPr/>
            </p:nvSpPr>
            <p:spPr>
              <a:xfrm>
                <a:off x="341325" y="2807850"/>
                <a:ext cx="482700" cy="214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dirty="0"/>
                  <a:t>LLC</a:t>
                </a:r>
                <a:endParaRPr dirty="0"/>
              </a:p>
            </p:txBody>
          </p:sp>
        </p:grpSp>
        <p:sp>
          <p:nvSpPr>
            <p:cNvPr id="205" name="Google Shape;122;p15"/>
            <p:cNvSpPr/>
            <p:nvPr/>
          </p:nvSpPr>
          <p:spPr>
            <a:xfrm>
              <a:off x="2874014" y="5250917"/>
              <a:ext cx="1363432" cy="465847"/>
            </a:xfrm>
            <a:prstGeom prst="rect">
              <a:avLst/>
            </a:prstGeom>
            <a:solidFill>
              <a:srgbClr val="6AA84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Memory </a:t>
              </a:r>
              <a:endParaRPr/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Controller</a:t>
              </a:r>
              <a:endParaRPr/>
            </a:p>
          </p:txBody>
        </p:sp>
        <p:cxnSp>
          <p:nvCxnSpPr>
            <p:cNvPr id="206" name="Google Shape;123;p15"/>
            <p:cNvCxnSpPr/>
            <p:nvPr/>
          </p:nvCxnSpPr>
          <p:spPr>
            <a:xfrm rot="10800000" flipH="1">
              <a:off x="3343614" y="4982508"/>
              <a:ext cx="527769" cy="8153"/>
            </a:xfrm>
            <a:prstGeom prst="straightConnector1">
              <a:avLst/>
            </a:prstGeom>
            <a:noFill/>
            <a:ln w="19050" cap="flat" cmpd="sng">
              <a:solidFill>
                <a:srgbClr val="000000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grpSp>
          <p:nvGrpSpPr>
            <p:cNvPr id="207" name="Google Shape;124;p15"/>
            <p:cNvGrpSpPr/>
            <p:nvPr/>
          </p:nvGrpSpPr>
          <p:grpSpPr>
            <a:xfrm>
              <a:off x="2803741" y="4762618"/>
              <a:ext cx="582828" cy="371467"/>
              <a:chOff x="341325" y="2807850"/>
              <a:chExt cx="482700" cy="300700"/>
            </a:xfrm>
          </p:grpSpPr>
          <p:sp>
            <p:nvSpPr>
              <p:cNvPr id="208" name="Google Shape;125;p15"/>
              <p:cNvSpPr/>
              <p:nvPr/>
            </p:nvSpPr>
            <p:spPr>
              <a:xfrm>
                <a:off x="399525" y="2869750"/>
                <a:ext cx="366300" cy="238800"/>
              </a:xfrm>
              <a:prstGeom prst="rect">
                <a:avLst/>
              </a:prstGeom>
              <a:solidFill>
                <a:srgbClr val="6AA84F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" name="Google Shape;126;p15"/>
              <p:cNvSpPr txBox="1"/>
              <p:nvPr/>
            </p:nvSpPr>
            <p:spPr>
              <a:xfrm>
                <a:off x="341325" y="2807850"/>
                <a:ext cx="482700" cy="214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LLC</a:t>
                </a:r>
                <a:endParaRPr/>
              </a:p>
            </p:txBody>
          </p:sp>
        </p:grpSp>
        <p:grpSp>
          <p:nvGrpSpPr>
            <p:cNvPr id="210" name="Google Shape;127;p15"/>
            <p:cNvGrpSpPr/>
            <p:nvPr/>
          </p:nvGrpSpPr>
          <p:grpSpPr>
            <a:xfrm>
              <a:off x="3723805" y="4762618"/>
              <a:ext cx="582828" cy="371467"/>
              <a:chOff x="341325" y="2807850"/>
              <a:chExt cx="482700" cy="300700"/>
            </a:xfrm>
          </p:grpSpPr>
          <p:sp>
            <p:nvSpPr>
              <p:cNvPr id="211" name="Google Shape;128;p15"/>
              <p:cNvSpPr/>
              <p:nvPr/>
            </p:nvSpPr>
            <p:spPr>
              <a:xfrm>
                <a:off x="399525" y="2869750"/>
                <a:ext cx="366300" cy="238800"/>
              </a:xfrm>
              <a:prstGeom prst="rect">
                <a:avLst/>
              </a:prstGeom>
              <a:solidFill>
                <a:srgbClr val="6AA84F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129;p15"/>
              <p:cNvSpPr txBox="1"/>
              <p:nvPr/>
            </p:nvSpPr>
            <p:spPr>
              <a:xfrm>
                <a:off x="341325" y="2807850"/>
                <a:ext cx="482700" cy="214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LLC</a:t>
                </a:r>
                <a:endParaRPr/>
              </a:p>
            </p:txBody>
          </p:sp>
        </p:grpSp>
        <p:sp>
          <p:nvSpPr>
            <p:cNvPr id="213" name="Google Shape;130;p15"/>
            <p:cNvSpPr/>
            <p:nvPr/>
          </p:nvSpPr>
          <p:spPr>
            <a:xfrm>
              <a:off x="6186242" y="5250917"/>
              <a:ext cx="1363432" cy="465847"/>
            </a:xfrm>
            <a:prstGeom prst="rect">
              <a:avLst/>
            </a:prstGeom>
            <a:solidFill>
              <a:srgbClr val="6AA84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Memory </a:t>
              </a:r>
              <a:endParaRPr/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Controller</a:t>
              </a:r>
              <a:endParaRPr/>
            </a:p>
          </p:txBody>
        </p:sp>
        <p:cxnSp>
          <p:nvCxnSpPr>
            <p:cNvPr id="214" name="Google Shape;131;p15"/>
            <p:cNvCxnSpPr/>
            <p:nvPr/>
          </p:nvCxnSpPr>
          <p:spPr>
            <a:xfrm rot="10800000" flipH="1">
              <a:off x="6655842" y="4982508"/>
              <a:ext cx="527769" cy="8153"/>
            </a:xfrm>
            <a:prstGeom prst="straightConnector1">
              <a:avLst/>
            </a:prstGeom>
            <a:noFill/>
            <a:ln w="19050" cap="flat" cmpd="sng">
              <a:solidFill>
                <a:srgbClr val="000000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grpSp>
          <p:nvGrpSpPr>
            <p:cNvPr id="215" name="Google Shape;132;p15"/>
            <p:cNvGrpSpPr/>
            <p:nvPr/>
          </p:nvGrpSpPr>
          <p:grpSpPr>
            <a:xfrm>
              <a:off x="6115969" y="4762618"/>
              <a:ext cx="582828" cy="371467"/>
              <a:chOff x="341325" y="2807850"/>
              <a:chExt cx="482700" cy="300700"/>
            </a:xfrm>
          </p:grpSpPr>
          <p:sp>
            <p:nvSpPr>
              <p:cNvPr id="216" name="Google Shape;133;p15"/>
              <p:cNvSpPr/>
              <p:nvPr/>
            </p:nvSpPr>
            <p:spPr>
              <a:xfrm>
                <a:off x="399525" y="2869750"/>
                <a:ext cx="366300" cy="238800"/>
              </a:xfrm>
              <a:prstGeom prst="rect">
                <a:avLst/>
              </a:prstGeom>
              <a:solidFill>
                <a:srgbClr val="6AA84F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134;p15"/>
              <p:cNvSpPr txBox="1"/>
              <p:nvPr/>
            </p:nvSpPr>
            <p:spPr>
              <a:xfrm>
                <a:off x="341325" y="2807850"/>
                <a:ext cx="482700" cy="214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LLC</a:t>
                </a:r>
                <a:endParaRPr/>
              </a:p>
            </p:txBody>
          </p:sp>
        </p:grpSp>
        <p:grpSp>
          <p:nvGrpSpPr>
            <p:cNvPr id="218" name="Google Shape;135;p15"/>
            <p:cNvGrpSpPr/>
            <p:nvPr/>
          </p:nvGrpSpPr>
          <p:grpSpPr>
            <a:xfrm>
              <a:off x="7036032" y="4762618"/>
              <a:ext cx="582828" cy="371467"/>
              <a:chOff x="341325" y="2807850"/>
              <a:chExt cx="482700" cy="300700"/>
            </a:xfrm>
          </p:grpSpPr>
          <p:sp>
            <p:nvSpPr>
              <p:cNvPr id="219" name="Google Shape;136;p15"/>
              <p:cNvSpPr/>
              <p:nvPr/>
            </p:nvSpPr>
            <p:spPr>
              <a:xfrm>
                <a:off x="399525" y="2869750"/>
                <a:ext cx="366300" cy="238800"/>
              </a:xfrm>
              <a:prstGeom prst="rect">
                <a:avLst/>
              </a:prstGeom>
              <a:solidFill>
                <a:srgbClr val="6AA84F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" name="Google Shape;137;p15"/>
              <p:cNvSpPr txBox="1"/>
              <p:nvPr/>
            </p:nvSpPr>
            <p:spPr>
              <a:xfrm>
                <a:off x="341325" y="2807850"/>
                <a:ext cx="482700" cy="214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LLC</a:t>
                </a:r>
                <a:endParaRPr/>
              </a:p>
            </p:txBody>
          </p:sp>
        </p:grpSp>
      </p:grpSp>
      <p:grpSp>
        <p:nvGrpSpPr>
          <p:cNvPr id="5" name="组合 4"/>
          <p:cNvGrpSpPr/>
          <p:nvPr/>
        </p:nvGrpSpPr>
        <p:grpSpPr>
          <a:xfrm>
            <a:off x="1401913" y="4365104"/>
            <a:ext cx="6093863" cy="294999"/>
            <a:chOff x="1401913" y="3861048"/>
            <a:chExt cx="6093863" cy="294999"/>
          </a:xfrm>
        </p:grpSpPr>
        <p:sp>
          <p:nvSpPr>
            <p:cNvPr id="183" name="Google Shape;100;p15"/>
            <p:cNvSpPr/>
            <p:nvPr/>
          </p:nvSpPr>
          <p:spPr>
            <a:xfrm>
              <a:off x="1401913" y="3861048"/>
              <a:ext cx="515453" cy="294999"/>
            </a:xfrm>
            <a:prstGeom prst="rect">
              <a:avLst/>
            </a:prstGeom>
            <a:solidFill>
              <a:srgbClr val="D9EA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/>
                <a:t>SM</a:t>
              </a:r>
              <a:endParaRPr dirty="0"/>
            </a:p>
          </p:txBody>
        </p:sp>
        <p:sp>
          <p:nvSpPr>
            <p:cNvPr id="184" name="Google Shape;101;p15"/>
            <p:cNvSpPr/>
            <p:nvPr/>
          </p:nvSpPr>
          <p:spPr>
            <a:xfrm>
              <a:off x="2206863" y="3861048"/>
              <a:ext cx="515453" cy="294999"/>
            </a:xfrm>
            <a:prstGeom prst="rect">
              <a:avLst/>
            </a:prstGeom>
            <a:solidFill>
              <a:srgbClr val="D9EA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/>
                <a:t>SM</a:t>
              </a:r>
              <a:endParaRPr dirty="0"/>
            </a:p>
          </p:txBody>
        </p:sp>
        <p:sp>
          <p:nvSpPr>
            <p:cNvPr id="185" name="Google Shape;102;p15"/>
            <p:cNvSpPr/>
            <p:nvPr/>
          </p:nvSpPr>
          <p:spPr>
            <a:xfrm>
              <a:off x="6980323" y="3861048"/>
              <a:ext cx="515453" cy="294999"/>
            </a:xfrm>
            <a:prstGeom prst="rect">
              <a:avLst/>
            </a:prstGeom>
            <a:solidFill>
              <a:srgbClr val="D9EA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SM</a:t>
              </a:r>
              <a:endParaRPr/>
            </a:p>
          </p:txBody>
        </p:sp>
        <p:cxnSp>
          <p:nvCxnSpPr>
            <p:cNvPr id="186" name="Google Shape;103;p15"/>
            <p:cNvCxnSpPr/>
            <p:nvPr/>
          </p:nvCxnSpPr>
          <p:spPr>
            <a:xfrm>
              <a:off x="6493158" y="3986348"/>
              <a:ext cx="333614" cy="2224"/>
            </a:xfrm>
            <a:prstGeom prst="straightConnector1">
              <a:avLst/>
            </a:prstGeom>
            <a:noFill/>
            <a:ln w="19050" cap="flat" cmpd="sng">
              <a:solidFill>
                <a:srgbClr val="000000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sp>
          <p:nvSpPr>
            <p:cNvPr id="221" name="Google Shape;139;p15"/>
            <p:cNvSpPr/>
            <p:nvPr/>
          </p:nvSpPr>
          <p:spPr>
            <a:xfrm>
              <a:off x="3082356" y="3861048"/>
              <a:ext cx="515453" cy="294999"/>
            </a:xfrm>
            <a:prstGeom prst="rect">
              <a:avLst/>
            </a:prstGeom>
            <a:solidFill>
              <a:srgbClr val="D9EA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SM</a:t>
              </a:r>
              <a:endParaRPr/>
            </a:p>
          </p:txBody>
        </p:sp>
        <p:sp>
          <p:nvSpPr>
            <p:cNvPr id="222" name="Google Shape;140;p15"/>
            <p:cNvSpPr/>
            <p:nvPr/>
          </p:nvSpPr>
          <p:spPr>
            <a:xfrm>
              <a:off x="3978090" y="3861048"/>
              <a:ext cx="515453" cy="294999"/>
            </a:xfrm>
            <a:prstGeom prst="rect">
              <a:avLst/>
            </a:prstGeom>
            <a:solidFill>
              <a:srgbClr val="D9EA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SM</a:t>
              </a:r>
              <a:endParaRPr/>
            </a:p>
          </p:txBody>
        </p:sp>
        <p:sp>
          <p:nvSpPr>
            <p:cNvPr id="223" name="Google Shape;141;p15"/>
            <p:cNvSpPr/>
            <p:nvPr/>
          </p:nvSpPr>
          <p:spPr>
            <a:xfrm>
              <a:off x="4810548" y="3861048"/>
              <a:ext cx="515453" cy="294999"/>
            </a:xfrm>
            <a:prstGeom prst="rect">
              <a:avLst/>
            </a:prstGeom>
            <a:solidFill>
              <a:srgbClr val="D9EA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/>
                <a:t>SM</a:t>
              </a:r>
              <a:endParaRPr dirty="0"/>
            </a:p>
          </p:txBody>
        </p:sp>
        <p:sp>
          <p:nvSpPr>
            <p:cNvPr id="224" name="Google Shape;142;p15"/>
            <p:cNvSpPr/>
            <p:nvPr/>
          </p:nvSpPr>
          <p:spPr>
            <a:xfrm>
              <a:off x="5674644" y="3861048"/>
              <a:ext cx="515453" cy="294999"/>
            </a:xfrm>
            <a:prstGeom prst="rect">
              <a:avLst/>
            </a:prstGeom>
            <a:solidFill>
              <a:srgbClr val="D9EA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/>
                <a:t>SM</a:t>
              </a: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3840788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7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altLang="zh-CN" dirty="0">
                <a:solidFill>
                  <a:srgbClr val="C00000"/>
                </a:solidFill>
              </a:rPr>
              <a:t>Performance of Compute-Bound Kernels Increases Linearly with SM Count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70</a:t>
            </a:fld>
            <a:endParaRPr lang="zh-CN" altLang="en-US"/>
          </a:p>
        </p:txBody>
      </p:sp>
      <p:graphicFrame>
        <p:nvGraphicFramePr>
          <p:cNvPr id="6" name="图表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99577603"/>
              </p:ext>
            </p:extLst>
          </p:nvPr>
        </p:nvGraphicFramePr>
        <p:xfrm>
          <a:off x="1403648" y="2060848"/>
          <a:ext cx="5976664" cy="33123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1331640" y="5534560"/>
            <a:ext cx="6480720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0000"/>
                </a:solidFill>
              </a:rPr>
              <a:t>SM count can be used to predict application slowdown </a:t>
            </a:r>
          </a:p>
        </p:txBody>
      </p:sp>
    </p:spTree>
    <p:extLst>
      <p:ext uri="{BB962C8B-B14F-4D97-AF65-F5344CB8AC3E}">
        <p14:creationId xmlns:p14="http://schemas.microsoft.com/office/powerpoint/2010/main" val="3995037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-180528" y="274638"/>
            <a:ext cx="9540552" cy="1143000"/>
          </a:xfrm>
        </p:spPr>
        <p:txBody>
          <a:bodyPr>
            <a:normAutofit/>
          </a:bodyPr>
          <a:lstStyle/>
          <a:p>
            <a:r>
              <a:rPr lang="en-US" altLang="zh-CN" sz="4000" dirty="0">
                <a:solidFill>
                  <a:srgbClr val="C00000"/>
                </a:solidFill>
              </a:rPr>
              <a:t>Slowdown Prediction Based on SM Count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579296" cy="514116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71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323528" y="3089832"/>
                <a:ext cx="7992888" cy="11714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𝑆𝑙𝑜𝑤𝑑𝑜𝑤𝑛</m:t>
                      </m:r>
                      <m:r>
                        <a:rPr lang="en-US" sz="32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latin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32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𝑆𝑀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_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𝑐𝑜𝑢𝑛𝑡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/>
                                </a:rPr>
                                <m:t>𝑠𝑖𝑛𝑔𝑙𝑒</m:t>
                              </m:r>
                              <m:r>
                                <a:rPr lang="en-US" sz="3200" b="0" i="1" smtClean="0">
                                  <a:latin typeface="Cambria Math"/>
                                </a:rPr>
                                <m:t>_</m:t>
                              </m:r>
                              <m:r>
                                <a:rPr lang="en-US" sz="3200" b="0" i="1" smtClean="0">
                                  <a:latin typeface="Cambria Math"/>
                                </a:rPr>
                                <m:t>𝑡𝑎𝑠𝑘𝑖𝑛𝑔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32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𝑆𝑀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_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𝑐𝑜𝑢𝑛𝑡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/>
                                </a:rPr>
                                <m:t>𝑚𝑢𝑙𝑡𝑖𝑡𝑎𝑠𝑘𝑖𝑛𝑔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3089832"/>
                <a:ext cx="7992888" cy="1171475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直接箭头连接符 8"/>
          <p:cNvCxnSpPr/>
          <p:nvPr/>
        </p:nvCxnSpPr>
        <p:spPr>
          <a:xfrm flipH="1">
            <a:off x="5310166" y="4223825"/>
            <a:ext cx="196812" cy="33930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347864" y="4491117"/>
            <a:ext cx="532859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SM count under multitasking, which is obtained during execution</a:t>
            </a:r>
          </a:p>
        </p:txBody>
      </p:sp>
      <p:cxnSp>
        <p:nvCxnSpPr>
          <p:cNvPr id="11" name="直接箭头连接符 10"/>
          <p:cNvCxnSpPr/>
          <p:nvPr/>
        </p:nvCxnSpPr>
        <p:spPr>
          <a:xfrm flipH="1" flipV="1">
            <a:off x="5310166" y="2906941"/>
            <a:ext cx="269946" cy="288032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347864" y="2024842"/>
            <a:ext cx="468052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SM count under single tasking, i.e., all SMs in the GPU</a:t>
            </a:r>
          </a:p>
        </p:txBody>
      </p:sp>
    </p:spTree>
    <p:extLst>
      <p:ext uri="{BB962C8B-B14F-4D97-AF65-F5344CB8AC3E}">
        <p14:creationId xmlns:p14="http://schemas.microsoft.com/office/powerpoint/2010/main" val="161881051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-180528" y="274638"/>
            <a:ext cx="9540552" cy="1143000"/>
          </a:xfrm>
        </p:spPr>
        <p:txBody>
          <a:bodyPr>
            <a:normAutofit/>
          </a:bodyPr>
          <a:lstStyle/>
          <a:p>
            <a:r>
              <a:rPr lang="en-US" altLang="zh-CN" sz="4000" dirty="0">
                <a:solidFill>
                  <a:srgbClr val="C00000"/>
                </a:solidFill>
              </a:rPr>
              <a:t>Hybrid Slowdown Model (HSM)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579296" cy="51411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dirty="0"/>
              <a:t>Overview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72</a:t>
            </a:fld>
            <a:endParaRPr lang="zh-CN" altLang="en-US"/>
          </a:p>
        </p:txBody>
      </p:sp>
      <p:sp>
        <p:nvSpPr>
          <p:cNvPr id="6" name="菱形 5"/>
          <p:cNvSpPr/>
          <p:nvPr/>
        </p:nvSpPr>
        <p:spPr>
          <a:xfrm>
            <a:off x="3623482" y="2946648"/>
            <a:ext cx="2160240" cy="1440160"/>
          </a:xfrm>
          <a:prstGeom prst="diamond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>
              <a:solidFill>
                <a:schemeClr val="tx1"/>
              </a:solidFill>
            </a:endParaRPr>
          </a:p>
        </p:txBody>
      </p:sp>
      <p:cxnSp>
        <p:nvCxnSpPr>
          <p:cNvPr id="9" name="直接连接符 8"/>
          <p:cNvCxnSpPr>
            <a:stCxn id="6" idx="3"/>
          </p:cNvCxnSpPr>
          <p:nvPr/>
        </p:nvCxnSpPr>
        <p:spPr>
          <a:xfrm>
            <a:off x="5783722" y="3666728"/>
            <a:ext cx="64807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6431794" y="3666728"/>
            <a:ext cx="0" cy="1224136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 flipH="1">
            <a:off x="2975410" y="3666728"/>
            <a:ext cx="64807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2975410" y="3666728"/>
            <a:ext cx="0" cy="1224136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圆角矩形 18"/>
          <p:cNvSpPr/>
          <p:nvPr/>
        </p:nvSpPr>
        <p:spPr>
          <a:xfrm>
            <a:off x="1967298" y="4879032"/>
            <a:ext cx="2102166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</a:rPr>
              <a:t>Slowdown</a:t>
            </a:r>
          </a:p>
          <a:p>
            <a:pPr algn="ctr"/>
            <a:r>
              <a:rPr lang="en-US" altLang="zh-CN" sz="2800" dirty="0">
                <a:solidFill>
                  <a:schemeClr val="tx1"/>
                </a:solidFill>
              </a:rPr>
              <a:t>prediction</a:t>
            </a:r>
            <a:endParaRPr lang="zh-CN" altLang="en-US" sz="2800" dirty="0">
              <a:solidFill>
                <a:schemeClr val="tx1"/>
              </a:solidFill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395536" y="4449524"/>
            <a:ext cx="258051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/>
              <a:t>Compute-bound</a:t>
            </a:r>
            <a:endParaRPr lang="zh-CN" altLang="en-US" sz="2800" dirty="0"/>
          </a:p>
        </p:txBody>
      </p:sp>
      <p:sp>
        <p:nvSpPr>
          <p:cNvPr id="28" name="圆角矩形 27"/>
          <p:cNvSpPr/>
          <p:nvPr/>
        </p:nvSpPr>
        <p:spPr>
          <a:xfrm>
            <a:off x="5380711" y="4890864"/>
            <a:ext cx="2102166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</a:rPr>
              <a:t>Slowdown</a:t>
            </a:r>
          </a:p>
          <a:p>
            <a:pPr algn="ctr"/>
            <a:r>
              <a:rPr lang="en-US" altLang="zh-CN" sz="2800" dirty="0">
                <a:solidFill>
                  <a:schemeClr val="tx1"/>
                </a:solidFill>
              </a:rPr>
              <a:t>prediction</a:t>
            </a:r>
            <a:endParaRPr lang="zh-CN" altLang="en-US" sz="2800" dirty="0">
              <a:solidFill>
                <a:schemeClr val="tx1"/>
              </a:solidFill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6431794" y="4461356"/>
            <a:ext cx="249151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/>
              <a:t>Memory-bound</a:t>
            </a:r>
            <a:endParaRPr lang="zh-CN" altLang="en-US" sz="2800" dirty="0"/>
          </a:p>
        </p:txBody>
      </p:sp>
      <p:cxnSp>
        <p:nvCxnSpPr>
          <p:cNvPr id="32" name="直接连接符 31"/>
          <p:cNvCxnSpPr/>
          <p:nvPr/>
        </p:nvCxnSpPr>
        <p:spPr>
          <a:xfrm>
            <a:off x="4703602" y="2586608"/>
            <a:ext cx="0" cy="36004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矩形 34"/>
          <p:cNvSpPr/>
          <p:nvPr/>
        </p:nvSpPr>
        <p:spPr>
          <a:xfrm>
            <a:off x="4176133" y="2204864"/>
            <a:ext cx="11159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/>
              <a:t>Kernel</a:t>
            </a:r>
            <a:endParaRPr lang="zh-CN" altLang="en-US" sz="2800" dirty="0"/>
          </a:p>
        </p:txBody>
      </p:sp>
      <p:sp>
        <p:nvSpPr>
          <p:cNvPr id="36" name="矩形 35"/>
          <p:cNvSpPr/>
          <p:nvPr/>
        </p:nvSpPr>
        <p:spPr>
          <a:xfrm>
            <a:off x="3995936" y="3337828"/>
            <a:ext cx="148630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/>
              <a:t>Classifier</a:t>
            </a:r>
            <a:endParaRPr lang="zh-CN" altLang="en-US" sz="2800" dirty="0"/>
          </a:p>
        </p:txBody>
      </p:sp>
      <p:sp>
        <p:nvSpPr>
          <p:cNvPr id="17" name="Oval 7"/>
          <p:cNvSpPr/>
          <p:nvPr/>
        </p:nvSpPr>
        <p:spPr>
          <a:xfrm>
            <a:off x="5004048" y="4563130"/>
            <a:ext cx="2808312" cy="1530166"/>
          </a:xfrm>
          <a:prstGeom prst="ellipse">
            <a:avLst/>
          </a:prstGeom>
          <a:noFill/>
          <a:ln w="31750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矩形 17"/>
          <p:cNvSpPr/>
          <p:nvPr/>
        </p:nvSpPr>
        <p:spPr>
          <a:xfrm>
            <a:off x="6960845" y="4125198"/>
            <a:ext cx="85151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>
                <a:solidFill>
                  <a:srgbClr val="C00000"/>
                </a:solidFill>
              </a:rPr>
              <a:t>????</a:t>
            </a:r>
            <a:endParaRPr lang="zh-CN" altLang="en-US" sz="28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756593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>
                <a:solidFill>
                  <a:srgbClr val="C00000"/>
                </a:solidFill>
              </a:rPr>
              <a:t>Performance of Memory-Bound Kernels Correlates with Memory Bandwidth Utilization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73</a:t>
            </a:fld>
            <a:endParaRPr lang="zh-CN" altLang="en-US"/>
          </a:p>
        </p:txBody>
      </p:sp>
      <p:graphicFrame>
        <p:nvGraphicFramePr>
          <p:cNvPr id="7" name="图表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2530120"/>
              </p:ext>
            </p:extLst>
          </p:nvPr>
        </p:nvGraphicFramePr>
        <p:xfrm>
          <a:off x="35497" y="1988840"/>
          <a:ext cx="4464496" cy="3312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35496" y="5517232"/>
            <a:ext cx="9145015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0000"/>
                </a:solidFill>
              </a:rPr>
              <a:t>Memory bandwidth utilization </a:t>
            </a:r>
          </a:p>
          <a:p>
            <a:pPr algn="ctr"/>
            <a:r>
              <a:rPr lang="en-US" sz="3600" dirty="0">
                <a:solidFill>
                  <a:srgbClr val="FF0000"/>
                </a:solidFill>
              </a:rPr>
              <a:t>can be used to predict application slowdown </a:t>
            </a:r>
          </a:p>
        </p:txBody>
      </p:sp>
      <p:graphicFrame>
        <p:nvGraphicFramePr>
          <p:cNvPr id="10" name="图表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365833"/>
              </p:ext>
            </p:extLst>
          </p:nvPr>
        </p:nvGraphicFramePr>
        <p:xfrm>
          <a:off x="4355976" y="1988840"/>
          <a:ext cx="4464000" cy="3312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383188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>
                <a:solidFill>
                  <a:srgbClr val="C00000"/>
                </a:solidFill>
              </a:rPr>
              <a:t>Slowdown Prediction Based on Memory Bandwidth Utilization</a:t>
            </a:r>
            <a:endParaRPr lang="zh-CN" altLang="en-US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51520" y="3152029"/>
                <a:ext cx="8352928" cy="11812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𝑆𝑙𝑜𝑤𝑑𝑜𝑤𝑛</m:t>
                      </m:r>
                      <m:r>
                        <a:rPr lang="en-US" sz="32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latin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32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𝐵𝑊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_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𝑢𝑡𝑖𝑙𝑖𝑧𝑎𝑡𝑖𝑜𝑛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/>
                                </a:rPr>
                                <m:t>𝑠𝑖𝑛𝑔𝑙𝑒</m:t>
                              </m:r>
                              <m:r>
                                <a:rPr lang="en-US" sz="3200" b="0" i="1" smtClean="0">
                                  <a:latin typeface="Cambria Math"/>
                                </a:rPr>
                                <m:t>_</m:t>
                              </m:r>
                              <m:r>
                                <a:rPr lang="en-US" sz="3200" b="0" i="1" smtClean="0">
                                  <a:latin typeface="Cambria Math"/>
                                </a:rPr>
                                <m:t>𝑡𝑎𝑠𝑘𝑖𝑛𝑔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32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𝐵𝑊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_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𝑢𝑡𝑖𝑙𝑖𝑧𝑎𝑡𝑖𝑜𝑛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/>
                                </a:rPr>
                                <m:t>𝑚𝑢𝑙𝑡𝑖𝑡𝑎𝑠𝑘𝑖𝑛𝑔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3152029"/>
                <a:ext cx="8352928" cy="1181285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74</a:t>
            </a:fld>
            <a:endParaRPr lang="zh-CN" altLang="en-US"/>
          </a:p>
        </p:txBody>
      </p:sp>
      <p:cxnSp>
        <p:nvCxnSpPr>
          <p:cNvPr id="6" name="直接箭头连接符 5"/>
          <p:cNvCxnSpPr/>
          <p:nvPr/>
        </p:nvCxnSpPr>
        <p:spPr>
          <a:xfrm flipH="1">
            <a:off x="5310166" y="4223825"/>
            <a:ext cx="196812" cy="33930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771800" y="4491117"/>
            <a:ext cx="583264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Bandwidth utilization under multitasking is obtained during execution</a:t>
            </a:r>
          </a:p>
        </p:txBody>
      </p:sp>
      <p:cxnSp>
        <p:nvCxnSpPr>
          <p:cNvPr id="8" name="直接箭头连接符 7"/>
          <p:cNvCxnSpPr/>
          <p:nvPr/>
        </p:nvCxnSpPr>
        <p:spPr>
          <a:xfrm flipH="1" flipV="1">
            <a:off x="5310166" y="2906941"/>
            <a:ext cx="269946" cy="288032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347864" y="2024842"/>
            <a:ext cx="5400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Bandwidth utilization under single tasking (</a:t>
            </a:r>
            <a:r>
              <a:rPr lang="en-US" sz="2800" b="1" dirty="0">
                <a:solidFill>
                  <a:srgbClr val="FF0000"/>
                </a:solidFill>
              </a:rPr>
              <a:t>unknown</a:t>
            </a:r>
            <a:r>
              <a:rPr lang="en-US" sz="28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1809561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32"/>
          <p:cNvSpPr/>
          <p:nvPr/>
        </p:nvSpPr>
        <p:spPr>
          <a:xfrm>
            <a:off x="251521" y="3356992"/>
            <a:ext cx="3600399" cy="2088232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altLang="zh-CN" dirty="0">
                <a:solidFill>
                  <a:srgbClr val="C00000"/>
                </a:solidFill>
              </a:rPr>
              <a:t>Row Buffer Hit Rate (RBH) Determines Memory Bandwidth Utilization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Bank-level parallelism is maximized in GPUs</a:t>
            </a:r>
          </a:p>
          <a:p>
            <a:r>
              <a:rPr lang="en-US" altLang="zh-CN" dirty="0"/>
              <a:t>RBH determines idle time of banks in DRAM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75</a:t>
            </a:fld>
            <a:endParaRPr lang="zh-CN" altLang="en-US"/>
          </a:p>
        </p:txBody>
      </p:sp>
      <p:grpSp>
        <p:nvGrpSpPr>
          <p:cNvPr id="10" name="组合 9"/>
          <p:cNvGrpSpPr/>
          <p:nvPr/>
        </p:nvGrpSpPr>
        <p:grpSpPr>
          <a:xfrm>
            <a:off x="3851920" y="3068960"/>
            <a:ext cx="5040560" cy="2952328"/>
            <a:chOff x="1480800" y="3284984"/>
            <a:chExt cx="6264696" cy="3230510"/>
          </a:xfrm>
        </p:grpSpPr>
        <p:graphicFrame>
          <p:nvGraphicFramePr>
            <p:cNvPr id="6" name="图表 5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116347279"/>
                </p:ext>
              </p:extLst>
            </p:nvPr>
          </p:nvGraphicFramePr>
          <p:xfrm>
            <a:off x="1480800" y="3284984"/>
            <a:ext cx="6264696" cy="323051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cxnSp>
          <p:nvCxnSpPr>
            <p:cNvPr id="7" name="直接连接符 6"/>
            <p:cNvCxnSpPr/>
            <p:nvPr/>
          </p:nvCxnSpPr>
          <p:spPr>
            <a:xfrm flipV="1">
              <a:off x="2733739" y="3861048"/>
              <a:ext cx="4574564" cy="1004381"/>
            </a:xfrm>
            <a:prstGeom prst="line">
              <a:avLst/>
            </a:prstGeom>
            <a:ln w="19050">
              <a:solidFill>
                <a:srgbClr val="1764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矩形 4"/>
          <p:cNvSpPr/>
          <p:nvPr/>
        </p:nvSpPr>
        <p:spPr>
          <a:xfrm>
            <a:off x="436971" y="3789040"/>
            <a:ext cx="720080" cy="1152128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440769" y="3410753"/>
            <a:ext cx="82266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Bank 1</a:t>
            </a:r>
            <a:endParaRPr lang="zh-CN" altLang="en-US" sz="1600" dirty="0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356520" y="3789040"/>
            <a:ext cx="720080" cy="1152128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1360318" y="3410753"/>
            <a:ext cx="82266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Bank 2</a:t>
            </a:r>
            <a:endParaRPr lang="zh-CN" altLang="en-US" sz="1600" dirty="0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2910182" y="3780085"/>
            <a:ext cx="720080" cy="1152128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2885243" y="3401798"/>
            <a:ext cx="82266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Bank n</a:t>
            </a:r>
            <a:endParaRPr lang="zh-CN" altLang="en-US" sz="1600" dirty="0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436971" y="3941440"/>
            <a:ext cx="720080" cy="279648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Row X</a:t>
            </a:r>
            <a:endParaRPr lang="zh-CN" altLang="en-US" sz="1400" dirty="0">
              <a:solidFill>
                <a:schemeClr val="tx1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440769" y="4373488"/>
            <a:ext cx="720080" cy="279648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Row Y</a:t>
            </a:r>
            <a:endParaRPr lang="zh-CN" altLang="en-US" sz="1400" dirty="0">
              <a:solidFill>
                <a:schemeClr val="tx1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cxnSp>
        <p:nvCxnSpPr>
          <p:cNvPr id="21" name="直接连接符 20"/>
          <p:cNvCxnSpPr/>
          <p:nvPr/>
        </p:nvCxnSpPr>
        <p:spPr>
          <a:xfrm>
            <a:off x="2182979" y="4356149"/>
            <a:ext cx="558248" cy="0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/>
          <p:cNvSpPr/>
          <p:nvPr/>
        </p:nvSpPr>
        <p:spPr>
          <a:xfrm>
            <a:off x="436971" y="5013176"/>
            <a:ext cx="720080" cy="279648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Row Y</a:t>
            </a:r>
            <a:endParaRPr lang="zh-CN" altLang="en-US" sz="1400" dirty="0">
              <a:solidFill>
                <a:schemeClr val="tx1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1360318" y="5013176"/>
            <a:ext cx="720080" cy="279648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>
              <a:solidFill>
                <a:schemeClr val="tx1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2910182" y="5025752"/>
            <a:ext cx="720080" cy="279648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>
              <a:solidFill>
                <a:schemeClr val="tx1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9173" y="5589240"/>
            <a:ext cx="204254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Access Row Y: Hit</a:t>
            </a:r>
          </a:p>
          <a:p>
            <a:r>
              <a:rPr lang="en-US" altLang="zh-CN" sz="1600" dirty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Access Row Y: Hit</a:t>
            </a:r>
          </a:p>
          <a:p>
            <a:r>
              <a:rPr lang="en-US" altLang="zh-CN" sz="1600" dirty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Access Row X: Miss</a:t>
            </a:r>
            <a:endParaRPr lang="zh-CN" altLang="en-US" sz="1600" dirty="0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cxnSp>
        <p:nvCxnSpPr>
          <p:cNvPr id="26" name="直接连接符 25"/>
          <p:cNvCxnSpPr/>
          <p:nvPr/>
        </p:nvCxnSpPr>
        <p:spPr>
          <a:xfrm>
            <a:off x="2080398" y="5165576"/>
            <a:ext cx="228781" cy="0"/>
          </a:xfrm>
          <a:prstGeom prst="line">
            <a:avLst/>
          </a:prstGeom>
          <a:ln w="28575">
            <a:solidFill>
              <a:schemeClr val="tx1"/>
            </a:solidFill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>
            <a:off x="2669275" y="5165576"/>
            <a:ext cx="228781" cy="0"/>
          </a:xfrm>
          <a:prstGeom prst="line">
            <a:avLst/>
          </a:prstGeom>
          <a:ln w="28575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矩形 29"/>
          <p:cNvSpPr/>
          <p:nvPr/>
        </p:nvSpPr>
        <p:spPr>
          <a:xfrm>
            <a:off x="2195736" y="4869160"/>
            <a:ext cx="73289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Row</a:t>
            </a:r>
          </a:p>
          <a:p>
            <a:r>
              <a:rPr lang="en-US" altLang="zh-CN" sz="1600" dirty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Buffer</a:t>
            </a:r>
            <a:endParaRPr lang="zh-CN" altLang="en-US" sz="1600" dirty="0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cxnSp>
        <p:nvCxnSpPr>
          <p:cNvPr id="32" name="直接箭头连接符 31"/>
          <p:cNvCxnSpPr/>
          <p:nvPr/>
        </p:nvCxnSpPr>
        <p:spPr>
          <a:xfrm flipV="1">
            <a:off x="797011" y="5373216"/>
            <a:ext cx="0" cy="21602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矩形 33"/>
          <p:cNvSpPr/>
          <p:nvPr/>
        </p:nvSpPr>
        <p:spPr>
          <a:xfrm>
            <a:off x="179512" y="3018438"/>
            <a:ext cx="31486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Organization of an HBM channel</a:t>
            </a:r>
            <a:endParaRPr lang="zh-CN" altLang="en-US" sz="1600" dirty="0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8065002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altLang="zh-CN" dirty="0">
                <a:solidFill>
                  <a:srgbClr val="C00000"/>
                </a:solidFill>
              </a:rPr>
              <a:t>Row Buffer Hit Rate is Similar under  </a:t>
            </a:r>
            <a:br>
              <a:rPr lang="en-US" altLang="zh-CN" dirty="0">
                <a:solidFill>
                  <a:srgbClr val="C00000"/>
                </a:solidFill>
              </a:rPr>
            </a:br>
            <a:r>
              <a:rPr lang="en-US" altLang="zh-CN" dirty="0">
                <a:solidFill>
                  <a:srgbClr val="C00000"/>
                </a:solidFill>
              </a:rPr>
              <a:t>Single Tasking as Multitasking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Reason: FR-FCFS prioritizes row-hit requests from the same application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76</a:t>
            </a:fld>
            <a:endParaRPr lang="zh-CN" altLang="en-US"/>
          </a:p>
        </p:txBody>
      </p:sp>
      <p:graphicFrame>
        <p:nvGraphicFramePr>
          <p:cNvPr id="11" name="图表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76909943"/>
              </p:ext>
            </p:extLst>
          </p:nvPr>
        </p:nvGraphicFramePr>
        <p:xfrm>
          <a:off x="1547664" y="3068960"/>
          <a:ext cx="6264000" cy="3229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69967326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sz="4000" dirty="0">
                <a:solidFill>
                  <a:srgbClr val="C00000"/>
                </a:solidFill>
              </a:rPr>
              <a:t>Slowdown Prediction Based on </a:t>
            </a:r>
            <a:br>
              <a:rPr lang="en-US" altLang="zh-CN" sz="4000" dirty="0">
                <a:solidFill>
                  <a:srgbClr val="C00000"/>
                </a:solidFill>
              </a:rPr>
            </a:br>
            <a:r>
              <a:rPr lang="en-US" altLang="zh-CN" sz="4000" dirty="0">
                <a:solidFill>
                  <a:srgbClr val="C00000"/>
                </a:solidFill>
              </a:rPr>
              <a:t>Memory Bandwidth Utilization</a:t>
            </a:r>
            <a:endParaRPr lang="zh-CN" altLang="en-US" sz="4000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8795320" cy="4525963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/>
                          </a:rPr>
                          <m:t>𝐶</m:t>
                        </m:r>
                      </m:e>
                      <m:sub>
                        <m:r>
                          <a:rPr lang="en-US" altLang="zh-CN" i="1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/>
                          </a:rPr>
                          <m:t>𝐶</m:t>
                        </m:r>
                      </m:e>
                      <m:sub>
                        <m:r>
                          <a:rPr lang="en-US" altLang="zh-CN" b="0" i="1" smtClean="0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dirty="0"/>
                  <a:t> are obtained through offline profiling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/>
                          </a:rPr>
                          <m:t>𝑅𝐵𝐻</m:t>
                        </m:r>
                      </m:e>
                      <m:sub>
                        <m:r>
                          <a:rPr lang="en-US" altLang="zh-CN" b="0" i="1" smtClean="0">
                            <a:latin typeface="Cambria Math"/>
                          </a:rPr>
                          <m:t>𝑚𝑢𝑙𝑡𝑖𝑡𝑎𝑠𝑘𝑖𝑛𝑔</m:t>
                        </m:r>
                      </m:sub>
                    </m:sSub>
                  </m:oMath>
                </a14:m>
                <a:r>
                  <a:rPr lang="en-US" altLang="zh-CN" dirty="0"/>
                  <a:t> is obtained during the execution</a:t>
                </a:r>
              </a:p>
              <a:p>
                <a:pPr lvl="1"/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795320" cy="4525963"/>
              </a:xfrm>
              <a:blipFill rotWithShape="1">
                <a:blip r:embed="rId3"/>
                <a:stretch>
                  <a:fillRect t="-16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-270" y="3320570"/>
                <a:ext cx="8865300" cy="38744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𝑆𝑙𝑜𝑤𝑑𝑜𝑤𝑛</m:t>
                      </m:r>
                      <m:r>
                        <a:rPr lang="en-US" sz="32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altLang="zh-CN" sz="3200" i="1">
                              <a:latin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32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𝐵𝑊</m:t>
                              </m:r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_</m:t>
                              </m:r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𝑢𝑡𝑖𝑙𝑖𝑧𝑎𝑡𝑖𝑜𝑛</m:t>
                              </m:r>
                            </m:e>
                            <m:sub>
                              <m:r>
                                <a:rPr lang="en-US" altLang="zh-CN" sz="3200" i="1">
                                  <a:latin typeface="Cambria Math"/>
                                </a:rPr>
                                <m:t>𝑠𝑖𝑛𝑔𝑙𝑒</m:t>
                              </m:r>
                              <m:r>
                                <a:rPr lang="en-US" altLang="zh-CN" sz="3200" i="1">
                                  <a:latin typeface="Cambria Math"/>
                                </a:rPr>
                                <m:t>_</m:t>
                              </m:r>
                              <m:r>
                                <a:rPr lang="en-US" altLang="zh-CN" sz="3200" i="1">
                                  <a:latin typeface="Cambria Math"/>
                                </a:rPr>
                                <m:t>𝑡𝑎𝑠𝑘𝑖𝑛𝑔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CN" sz="32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𝐵𝑊</m:t>
                              </m:r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_</m:t>
                              </m:r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𝑢𝑡𝑖𝑙𝑖𝑧𝑎𝑡𝑖𝑜𝑛</m:t>
                              </m:r>
                            </m:e>
                            <m:sub>
                              <m:r>
                                <a:rPr lang="en-US" altLang="zh-CN" sz="3200" i="1">
                                  <a:latin typeface="Cambria Math"/>
                                </a:rPr>
                                <m:t>𝑚𝑢𝑙𝑡𝑖𝑡𝑎𝑠𝑘𝑖𝑛𝑔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3200" b="0" i="1" dirty="0"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/>
                        </a:rPr>
                        <m:t>                    =</m:t>
                      </m:r>
                      <m:f>
                        <m:fPr>
                          <m:ctrlPr>
                            <a:rPr lang="en-US" sz="3200" b="0" i="1" smtClean="0">
                              <a:latin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32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200" i="1">
                              <a:latin typeface="Cambria Math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200" b="0" i="1" smtClean="0">
                              <a:latin typeface="Cambria Math"/>
                            </a:rPr>
                            <m:t>𝑅𝐵</m:t>
                          </m:r>
                          <m:sSub>
                            <m:sSubPr>
                              <m:ctrlPr>
                                <a:rPr lang="en-US" sz="32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/>
                                </a:rPr>
                                <m:t>𝑠𝑖𝑛𝑔𝑙𝑒</m:t>
                              </m:r>
                              <m:r>
                                <a:rPr lang="en-US" sz="3200" b="0" i="1" smtClean="0">
                                  <a:latin typeface="Cambria Math"/>
                                </a:rPr>
                                <m:t>_</m:t>
                              </m:r>
                              <m:r>
                                <a:rPr lang="en-US" sz="3200" b="0" i="1" smtClean="0">
                                  <a:latin typeface="Cambria Math"/>
                                </a:rPr>
                                <m:t>𝑡𝑎𝑠𝑘𝑖𝑛𝑔</m:t>
                              </m:r>
                            </m:sub>
                          </m:sSub>
                          <m:r>
                            <a:rPr lang="en-US" sz="3200" b="0" i="1" smtClean="0">
                              <a:latin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32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32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𝐵𝑊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_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𝑢𝑡𝑖𝑙𝑖𝑧𝑎𝑡𝑖𝑜𝑛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/>
                                </a:rPr>
                                <m:t>𝑚𝑢𝑙𝑡𝑖𝑡𝑎𝑠𝑘𝑖𝑛𝑔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32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0" i="1" smtClean="0">
                          <a:latin typeface="Cambria Math"/>
                        </a:rPr>
                        <m:t>                    </m:t>
                      </m:r>
                      <m:r>
                        <a:rPr lang="en-US" altLang="zh-CN" sz="320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altLang="zh-CN" sz="3200" i="1">
                              <a:latin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32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sz="3200" i="1">
                                  <a:latin typeface="Cambria Math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altLang="zh-CN" sz="3200" i="1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3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3200" i="1">
                              <a:latin typeface="Cambria Math"/>
                            </a:rPr>
                            <m:t>𝑅𝐵</m:t>
                          </m:r>
                          <m:sSub>
                            <m:sSubPr>
                              <m:ctrlPr>
                                <a:rPr lang="en-US" altLang="zh-CN" sz="32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sz="3200" b="0" i="1" smtClean="0">
                                  <a:latin typeface="Cambria Math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altLang="zh-CN" sz="3200" i="1">
                                  <a:latin typeface="Cambria Math"/>
                                </a:rPr>
                                <m:t>𝑚𝑢𝑙𝑡𝑖𝑡𝑎𝑠𝑘𝑖𝑛𝑔</m:t>
                              </m:r>
                            </m:sub>
                          </m:sSub>
                          <m:r>
                            <a:rPr lang="en-US" altLang="zh-CN" sz="3200" i="1">
                              <a:latin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32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sz="3200" i="1">
                                  <a:latin typeface="Cambria Math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altLang="zh-CN" sz="3200" i="1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CN" sz="32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𝐵𝑊</m:t>
                              </m:r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_</m:t>
                              </m:r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𝑢𝑡𝑖𝑙𝑖𝑧𝑎𝑡𝑖𝑜𝑛</m:t>
                              </m:r>
                            </m:e>
                            <m:sub>
                              <m:r>
                                <a:rPr lang="en-US" altLang="zh-CN" sz="3200" i="1">
                                  <a:latin typeface="Cambria Math"/>
                                </a:rPr>
                                <m:t>𝑚𝑢𝑙𝑡𝑖𝑡𝑎𝑠𝑘𝑖𝑛𝑔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altLang="zh-CN" sz="3200" dirty="0"/>
              </a:p>
              <a:p>
                <a:endParaRPr lang="en-US" sz="32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70" y="3320570"/>
                <a:ext cx="8865300" cy="387445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77</a:t>
            </a:fld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2699792" y="4453086"/>
            <a:ext cx="5616624" cy="11361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2734817" y="5517232"/>
            <a:ext cx="5509591" cy="11361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9518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-180528" y="274638"/>
            <a:ext cx="9540552" cy="1143000"/>
          </a:xfrm>
        </p:spPr>
        <p:txBody>
          <a:bodyPr>
            <a:normAutofit/>
          </a:bodyPr>
          <a:lstStyle/>
          <a:p>
            <a:r>
              <a:rPr lang="en-US" altLang="zh-CN" sz="4000" dirty="0">
                <a:solidFill>
                  <a:srgbClr val="C00000"/>
                </a:solidFill>
              </a:rPr>
              <a:t>Hybrid Slowdown Model (HSM)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579296" cy="51411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dirty="0"/>
              <a:t>Overview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78</a:t>
            </a:fld>
            <a:endParaRPr lang="zh-CN" altLang="en-US"/>
          </a:p>
        </p:txBody>
      </p:sp>
      <p:sp>
        <p:nvSpPr>
          <p:cNvPr id="6" name="菱形 5"/>
          <p:cNvSpPr/>
          <p:nvPr/>
        </p:nvSpPr>
        <p:spPr>
          <a:xfrm>
            <a:off x="3623482" y="2946648"/>
            <a:ext cx="2160240" cy="1440160"/>
          </a:xfrm>
          <a:prstGeom prst="diamond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>
              <a:solidFill>
                <a:schemeClr val="tx1"/>
              </a:solidFill>
            </a:endParaRPr>
          </a:p>
        </p:txBody>
      </p:sp>
      <p:cxnSp>
        <p:nvCxnSpPr>
          <p:cNvPr id="9" name="直接连接符 8"/>
          <p:cNvCxnSpPr>
            <a:stCxn id="6" idx="3"/>
          </p:cNvCxnSpPr>
          <p:nvPr/>
        </p:nvCxnSpPr>
        <p:spPr>
          <a:xfrm>
            <a:off x="5783722" y="3666728"/>
            <a:ext cx="64807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6431794" y="3666728"/>
            <a:ext cx="0" cy="1224136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 flipH="1">
            <a:off x="2975410" y="3666728"/>
            <a:ext cx="64807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2975410" y="3666728"/>
            <a:ext cx="0" cy="1224136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圆角矩形 18"/>
          <p:cNvSpPr/>
          <p:nvPr/>
        </p:nvSpPr>
        <p:spPr>
          <a:xfrm>
            <a:off x="1967298" y="4879032"/>
            <a:ext cx="2102166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</a:rPr>
              <a:t>Slowdown</a:t>
            </a:r>
          </a:p>
          <a:p>
            <a:pPr algn="ctr"/>
            <a:r>
              <a:rPr lang="en-US" altLang="zh-CN" sz="2800" dirty="0">
                <a:solidFill>
                  <a:schemeClr val="tx1"/>
                </a:solidFill>
              </a:rPr>
              <a:t>prediction</a:t>
            </a:r>
            <a:endParaRPr lang="zh-CN" altLang="en-US" sz="2800" dirty="0">
              <a:solidFill>
                <a:schemeClr val="tx1"/>
              </a:solidFill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395536" y="4449524"/>
            <a:ext cx="258051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/>
              <a:t>Compute-bound</a:t>
            </a:r>
            <a:endParaRPr lang="zh-CN" altLang="en-US" sz="2800" dirty="0"/>
          </a:p>
        </p:txBody>
      </p:sp>
      <p:sp>
        <p:nvSpPr>
          <p:cNvPr id="28" name="圆角矩形 27"/>
          <p:cNvSpPr/>
          <p:nvPr/>
        </p:nvSpPr>
        <p:spPr>
          <a:xfrm>
            <a:off x="5380711" y="4890864"/>
            <a:ext cx="2102166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</a:rPr>
              <a:t>Slowdown</a:t>
            </a:r>
          </a:p>
          <a:p>
            <a:pPr algn="ctr"/>
            <a:r>
              <a:rPr lang="en-US" altLang="zh-CN" sz="2800" dirty="0">
                <a:solidFill>
                  <a:schemeClr val="tx1"/>
                </a:solidFill>
              </a:rPr>
              <a:t>prediction</a:t>
            </a:r>
            <a:endParaRPr lang="zh-CN" altLang="en-US" sz="2800" dirty="0">
              <a:solidFill>
                <a:schemeClr val="tx1"/>
              </a:solidFill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6431794" y="4461356"/>
            <a:ext cx="249151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/>
              <a:t>Memory-bound</a:t>
            </a:r>
            <a:endParaRPr lang="zh-CN" altLang="en-US" sz="2800" dirty="0"/>
          </a:p>
        </p:txBody>
      </p:sp>
      <p:cxnSp>
        <p:nvCxnSpPr>
          <p:cNvPr id="32" name="直接连接符 31"/>
          <p:cNvCxnSpPr/>
          <p:nvPr/>
        </p:nvCxnSpPr>
        <p:spPr>
          <a:xfrm>
            <a:off x="4703602" y="2586608"/>
            <a:ext cx="0" cy="36004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矩形 34"/>
          <p:cNvSpPr/>
          <p:nvPr/>
        </p:nvSpPr>
        <p:spPr>
          <a:xfrm>
            <a:off x="4176133" y="2204864"/>
            <a:ext cx="11159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/>
              <a:t>Kernel</a:t>
            </a:r>
            <a:endParaRPr lang="zh-CN" altLang="en-US" sz="2800" dirty="0"/>
          </a:p>
        </p:txBody>
      </p:sp>
      <p:sp>
        <p:nvSpPr>
          <p:cNvPr id="36" name="矩形 35"/>
          <p:cNvSpPr/>
          <p:nvPr/>
        </p:nvSpPr>
        <p:spPr>
          <a:xfrm>
            <a:off x="3995936" y="3337828"/>
            <a:ext cx="148630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/>
              <a:t>Classifier</a:t>
            </a:r>
            <a:endParaRPr lang="zh-CN" altLang="en-US" sz="2800" dirty="0"/>
          </a:p>
        </p:txBody>
      </p:sp>
      <p:sp>
        <p:nvSpPr>
          <p:cNvPr id="17" name="Oval 7"/>
          <p:cNvSpPr/>
          <p:nvPr/>
        </p:nvSpPr>
        <p:spPr>
          <a:xfrm>
            <a:off x="3276236" y="2872606"/>
            <a:ext cx="2808312" cy="1530166"/>
          </a:xfrm>
          <a:prstGeom prst="ellipse">
            <a:avLst/>
          </a:prstGeom>
          <a:noFill/>
          <a:ln w="31750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矩形 4"/>
          <p:cNvSpPr/>
          <p:nvPr/>
        </p:nvSpPr>
        <p:spPr>
          <a:xfrm>
            <a:off x="5724128" y="2708920"/>
            <a:ext cx="85151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>
                <a:solidFill>
                  <a:srgbClr val="C00000"/>
                </a:solidFill>
              </a:rPr>
              <a:t>????</a:t>
            </a:r>
            <a:endParaRPr lang="zh-CN" altLang="en-US" sz="28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216386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44624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altLang="zh-CN" dirty="0">
                <a:solidFill>
                  <a:srgbClr val="C00000"/>
                </a:solidFill>
              </a:rPr>
              <a:t>Compute- versus Memory-Bound Classifier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23528" y="1124744"/>
            <a:ext cx="8686800" cy="2908920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altLang="zh-CN" b="1" dirty="0">
                <a:solidFill>
                  <a:srgbClr val="C00000"/>
                </a:solidFill>
              </a:rPr>
              <a:t>Bandwidth demand</a:t>
            </a:r>
          </a:p>
          <a:p>
            <a:r>
              <a:rPr lang="en-US" altLang="zh-CN" dirty="0"/>
              <a:t>Executed instructions</a:t>
            </a:r>
          </a:p>
          <a:p>
            <a:r>
              <a:rPr lang="en-US" altLang="zh-CN" dirty="0"/>
              <a:t>Memory accesses</a:t>
            </a:r>
          </a:p>
          <a:p>
            <a:r>
              <a:rPr lang="en-US" altLang="zh-CN" dirty="0"/>
              <a:t>Operating frequency</a:t>
            </a:r>
          </a:p>
          <a:p>
            <a:pPr marL="0" indent="0">
              <a:buNone/>
            </a:pPr>
            <a:r>
              <a:rPr lang="en-US" altLang="zh-CN" b="1" dirty="0">
                <a:solidFill>
                  <a:srgbClr val="C00000"/>
                </a:solidFill>
              </a:rPr>
              <a:t>Bandwidth utilization potential</a:t>
            </a:r>
          </a:p>
          <a:p>
            <a:r>
              <a:rPr lang="en-US" altLang="zh-CN" dirty="0"/>
              <a:t>Theoretical bandwidth (e.g., 900GB/s)</a:t>
            </a:r>
          </a:p>
          <a:p>
            <a:r>
              <a:rPr lang="en-US" altLang="zh-CN" dirty="0"/>
              <a:t>Row buffer hit rate</a:t>
            </a:r>
          </a:p>
          <a:p>
            <a:pPr marL="0" indent="0">
              <a:buNone/>
            </a:pP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79</a:t>
            </a:fld>
            <a:endParaRPr lang="zh-CN" altLang="en-US"/>
          </a:p>
        </p:txBody>
      </p:sp>
      <p:sp>
        <p:nvSpPr>
          <p:cNvPr id="7" name="How to find the most effective…"/>
          <p:cNvSpPr txBox="1"/>
          <p:nvPr/>
        </p:nvSpPr>
        <p:spPr>
          <a:xfrm>
            <a:off x="377890" y="4077072"/>
            <a:ext cx="8435280" cy="96436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112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rPr lang="en-US" sz="2800" dirty="0">
                <a:solidFill>
                  <a:srgbClr val="FF0000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Bandwidth demand &gt; Bandwidth utilization </a:t>
            </a:r>
            <a:r>
              <a:rPr lang="en-US" sz="2800" dirty="0">
                <a:solidFill>
                  <a:srgbClr val="FF0000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  <a:sym typeface="Wingdings" pitchFamily="2" charset="2"/>
              </a:rPr>
              <a:t> memory-bound kernel</a:t>
            </a:r>
            <a:endParaRPr sz="2800" dirty="0">
              <a:solidFill>
                <a:srgbClr val="FF0000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8" name="How to find the most effective…"/>
          <p:cNvSpPr txBox="1"/>
          <p:nvPr/>
        </p:nvSpPr>
        <p:spPr>
          <a:xfrm>
            <a:off x="377890" y="5164549"/>
            <a:ext cx="8435280" cy="96436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112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rPr lang="en-US" sz="2800" dirty="0">
                <a:solidFill>
                  <a:srgbClr val="FF0000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Bandwidth demand &lt; Bandwidth utilization </a:t>
            </a:r>
            <a:r>
              <a:rPr lang="en-US" sz="2800" dirty="0">
                <a:solidFill>
                  <a:srgbClr val="FF0000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  <a:sym typeface="Wingdings" pitchFamily="2" charset="2"/>
              </a:rPr>
              <a:t> compute-bound kernel</a:t>
            </a:r>
            <a:endParaRPr sz="2800" dirty="0">
              <a:solidFill>
                <a:srgbClr val="FF0000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9" name="How to find the most effective…"/>
          <p:cNvSpPr txBox="1"/>
          <p:nvPr/>
        </p:nvSpPr>
        <p:spPr>
          <a:xfrm>
            <a:off x="107504" y="6341452"/>
            <a:ext cx="8964488" cy="47192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112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rPr lang="en-US" sz="2400" dirty="0">
                <a:solidFill>
                  <a:srgbClr val="FF0000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Total hardware cost of the model and the classifier equals </a:t>
            </a:r>
            <a:r>
              <a:rPr lang="en-US" altLang="zh-CN" sz="2400" dirty="0">
                <a:solidFill>
                  <a:srgbClr val="FF0000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0.8 KB</a:t>
            </a:r>
            <a:endParaRPr sz="2400" dirty="0">
              <a:solidFill>
                <a:srgbClr val="FF0000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78318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7504" y="274638"/>
            <a:ext cx="8856984" cy="1143000"/>
          </a:xfrm>
        </p:spPr>
        <p:txBody>
          <a:bodyPr>
            <a:normAutofit/>
          </a:bodyPr>
          <a:lstStyle/>
          <a:p>
            <a:r>
              <a:rPr lang="en-US" altLang="zh-CN" sz="4000" dirty="0">
                <a:solidFill>
                  <a:srgbClr val="C00000"/>
                </a:solidFill>
              </a:rPr>
              <a:t>Map GPU Software to Hardware</a:t>
            </a:r>
            <a:endParaRPr lang="zh-CN" altLang="en-US" sz="4000" dirty="0">
              <a:solidFill>
                <a:srgbClr val="C0000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579296" cy="4525963"/>
          </a:xfrm>
        </p:spPr>
        <p:txBody>
          <a:bodyPr/>
          <a:lstStyle/>
          <a:p>
            <a:r>
              <a:rPr lang="en-US" altLang="zh-CN" dirty="0"/>
              <a:t>Blocks within a GPU kernel are scheduled to SMs in a round-robin way</a:t>
            </a:r>
          </a:p>
          <a:p>
            <a:r>
              <a:rPr lang="en-US" altLang="zh-CN" dirty="0"/>
              <a:t>GPU cores within an SM execute the threads within a thread block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8</a:t>
            </a:fld>
            <a:endParaRPr lang="zh-CN" altLang="en-US"/>
          </a:p>
        </p:txBody>
      </p:sp>
      <p:sp>
        <p:nvSpPr>
          <p:cNvPr id="127" name="Google Shape;100;p15"/>
          <p:cNvSpPr/>
          <p:nvPr/>
        </p:nvSpPr>
        <p:spPr>
          <a:xfrm>
            <a:off x="299269" y="4669628"/>
            <a:ext cx="515453" cy="294999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SM</a:t>
            </a:r>
            <a:endParaRPr dirty="0"/>
          </a:p>
        </p:txBody>
      </p:sp>
      <p:sp>
        <p:nvSpPr>
          <p:cNvPr id="128" name="Google Shape;101;p15"/>
          <p:cNvSpPr/>
          <p:nvPr/>
        </p:nvSpPr>
        <p:spPr>
          <a:xfrm>
            <a:off x="1104219" y="4669628"/>
            <a:ext cx="515453" cy="294999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SM</a:t>
            </a:r>
            <a:endParaRPr dirty="0"/>
          </a:p>
        </p:txBody>
      </p:sp>
      <p:sp>
        <p:nvSpPr>
          <p:cNvPr id="129" name="Google Shape;102;p15"/>
          <p:cNvSpPr/>
          <p:nvPr/>
        </p:nvSpPr>
        <p:spPr>
          <a:xfrm>
            <a:off x="5877679" y="4669628"/>
            <a:ext cx="515453" cy="294999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SM</a:t>
            </a:r>
            <a:endParaRPr/>
          </a:p>
        </p:txBody>
      </p:sp>
      <p:cxnSp>
        <p:nvCxnSpPr>
          <p:cNvPr id="130" name="Google Shape;103;p15"/>
          <p:cNvCxnSpPr/>
          <p:nvPr/>
        </p:nvCxnSpPr>
        <p:spPr>
          <a:xfrm>
            <a:off x="5390514" y="4794928"/>
            <a:ext cx="333614" cy="2224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131" name="Google Shape;104;p15"/>
          <p:cNvSpPr/>
          <p:nvPr/>
        </p:nvSpPr>
        <p:spPr>
          <a:xfrm>
            <a:off x="299269" y="5171133"/>
            <a:ext cx="6147762" cy="294999"/>
          </a:xfrm>
          <a:prstGeom prst="rect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Network-on-Chip (NoC)</a:t>
            </a:r>
            <a:endParaRPr/>
          </a:p>
        </p:txBody>
      </p:sp>
      <p:sp>
        <p:nvSpPr>
          <p:cNvPr id="132" name="Google Shape;105;p15"/>
          <p:cNvSpPr/>
          <p:nvPr/>
        </p:nvSpPr>
        <p:spPr>
          <a:xfrm>
            <a:off x="299269" y="6059497"/>
            <a:ext cx="1363432" cy="465847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Memory 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Controller</a:t>
            </a:r>
            <a:endParaRPr/>
          </a:p>
        </p:txBody>
      </p:sp>
      <p:cxnSp>
        <p:nvCxnSpPr>
          <p:cNvPr id="133" name="Google Shape;106;p15"/>
          <p:cNvCxnSpPr/>
          <p:nvPr/>
        </p:nvCxnSpPr>
        <p:spPr>
          <a:xfrm rot="10800000" flipH="1">
            <a:off x="768869" y="5791088"/>
            <a:ext cx="527769" cy="8153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134" name="Google Shape;107;p15"/>
          <p:cNvCxnSpPr/>
          <p:nvPr/>
        </p:nvCxnSpPr>
        <p:spPr>
          <a:xfrm rot="10800000" flipH="1">
            <a:off x="4648832" y="6073487"/>
            <a:ext cx="328180" cy="63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dot"/>
            <a:round/>
            <a:headEnd type="none" w="med" len="med"/>
            <a:tailEnd type="none" w="med" len="med"/>
          </a:ln>
        </p:spPr>
      </p:cxnSp>
      <p:grpSp>
        <p:nvGrpSpPr>
          <p:cNvPr id="135" name="Google Shape;108;p15"/>
          <p:cNvGrpSpPr/>
          <p:nvPr/>
        </p:nvGrpSpPr>
        <p:grpSpPr>
          <a:xfrm>
            <a:off x="228996" y="5571198"/>
            <a:ext cx="582828" cy="371467"/>
            <a:chOff x="341325" y="2807850"/>
            <a:chExt cx="482700" cy="300700"/>
          </a:xfrm>
        </p:grpSpPr>
        <p:sp>
          <p:nvSpPr>
            <p:cNvPr id="136" name="Google Shape;109;p15"/>
            <p:cNvSpPr/>
            <p:nvPr/>
          </p:nvSpPr>
          <p:spPr>
            <a:xfrm>
              <a:off x="399525" y="2869750"/>
              <a:ext cx="366300" cy="238800"/>
            </a:xfrm>
            <a:prstGeom prst="rect">
              <a:avLst/>
            </a:prstGeom>
            <a:solidFill>
              <a:srgbClr val="6AA84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10;p15"/>
            <p:cNvSpPr txBox="1"/>
            <p:nvPr/>
          </p:nvSpPr>
          <p:spPr>
            <a:xfrm>
              <a:off x="341325" y="2807850"/>
              <a:ext cx="482700" cy="214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LLC</a:t>
              </a:r>
              <a:endParaRPr/>
            </a:p>
          </p:txBody>
        </p:sp>
      </p:grpSp>
      <p:grpSp>
        <p:nvGrpSpPr>
          <p:cNvPr id="138" name="Google Shape;111;p15"/>
          <p:cNvGrpSpPr/>
          <p:nvPr/>
        </p:nvGrpSpPr>
        <p:grpSpPr>
          <a:xfrm>
            <a:off x="1149059" y="5571198"/>
            <a:ext cx="582828" cy="371467"/>
            <a:chOff x="341325" y="2807850"/>
            <a:chExt cx="482700" cy="300700"/>
          </a:xfrm>
        </p:grpSpPr>
        <p:sp>
          <p:nvSpPr>
            <p:cNvPr id="139" name="Google Shape;112;p15"/>
            <p:cNvSpPr/>
            <p:nvPr/>
          </p:nvSpPr>
          <p:spPr>
            <a:xfrm>
              <a:off x="399525" y="2869750"/>
              <a:ext cx="366300" cy="238800"/>
            </a:xfrm>
            <a:prstGeom prst="rect">
              <a:avLst/>
            </a:prstGeom>
            <a:solidFill>
              <a:srgbClr val="6AA84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13;p15"/>
            <p:cNvSpPr txBox="1"/>
            <p:nvPr/>
          </p:nvSpPr>
          <p:spPr>
            <a:xfrm>
              <a:off x="341325" y="2807850"/>
              <a:ext cx="482700" cy="214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LLC</a:t>
              </a:r>
              <a:endParaRPr/>
            </a:p>
          </p:txBody>
        </p:sp>
      </p:grpSp>
      <p:sp>
        <p:nvSpPr>
          <p:cNvPr id="141" name="Google Shape;114;p15"/>
          <p:cNvSpPr/>
          <p:nvPr/>
        </p:nvSpPr>
        <p:spPr>
          <a:xfrm>
            <a:off x="3243471" y="6059497"/>
            <a:ext cx="1363432" cy="465847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Memory 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Controller</a:t>
            </a:r>
            <a:endParaRPr dirty="0"/>
          </a:p>
        </p:txBody>
      </p:sp>
      <p:cxnSp>
        <p:nvCxnSpPr>
          <p:cNvPr id="142" name="Google Shape;115;p15"/>
          <p:cNvCxnSpPr/>
          <p:nvPr/>
        </p:nvCxnSpPr>
        <p:spPr>
          <a:xfrm rot="10800000" flipH="1">
            <a:off x="3713072" y="5791088"/>
            <a:ext cx="527769" cy="8153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dot"/>
            <a:round/>
            <a:headEnd type="none" w="med" len="med"/>
            <a:tailEnd type="none" w="med" len="med"/>
          </a:ln>
        </p:spPr>
      </p:cxnSp>
      <p:grpSp>
        <p:nvGrpSpPr>
          <p:cNvPr id="143" name="Google Shape;116;p15"/>
          <p:cNvGrpSpPr/>
          <p:nvPr/>
        </p:nvGrpSpPr>
        <p:grpSpPr>
          <a:xfrm>
            <a:off x="3173199" y="5571198"/>
            <a:ext cx="582828" cy="371467"/>
            <a:chOff x="341325" y="2807850"/>
            <a:chExt cx="482700" cy="300700"/>
          </a:xfrm>
        </p:grpSpPr>
        <p:sp>
          <p:nvSpPr>
            <p:cNvPr id="144" name="Google Shape;117;p15"/>
            <p:cNvSpPr/>
            <p:nvPr/>
          </p:nvSpPr>
          <p:spPr>
            <a:xfrm>
              <a:off x="399525" y="2869750"/>
              <a:ext cx="366300" cy="238800"/>
            </a:xfrm>
            <a:prstGeom prst="rect">
              <a:avLst/>
            </a:prstGeom>
            <a:solidFill>
              <a:srgbClr val="6AA84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18;p15"/>
            <p:cNvSpPr txBox="1"/>
            <p:nvPr/>
          </p:nvSpPr>
          <p:spPr>
            <a:xfrm>
              <a:off x="341325" y="2807850"/>
              <a:ext cx="482700" cy="214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LLC</a:t>
              </a:r>
              <a:endParaRPr/>
            </a:p>
          </p:txBody>
        </p:sp>
      </p:grpSp>
      <p:grpSp>
        <p:nvGrpSpPr>
          <p:cNvPr id="146" name="Google Shape;119;p15"/>
          <p:cNvGrpSpPr/>
          <p:nvPr/>
        </p:nvGrpSpPr>
        <p:grpSpPr>
          <a:xfrm>
            <a:off x="4093262" y="5571198"/>
            <a:ext cx="582828" cy="371467"/>
            <a:chOff x="341325" y="2807850"/>
            <a:chExt cx="482700" cy="300700"/>
          </a:xfrm>
        </p:grpSpPr>
        <p:sp>
          <p:nvSpPr>
            <p:cNvPr id="147" name="Google Shape;120;p15"/>
            <p:cNvSpPr/>
            <p:nvPr/>
          </p:nvSpPr>
          <p:spPr>
            <a:xfrm>
              <a:off x="399525" y="2869750"/>
              <a:ext cx="366300" cy="238800"/>
            </a:xfrm>
            <a:prstGeom prst="rect">
              <a:avLst/>
            </a:prstGeom>
            <a:solidFill>
              <a:srgbClr val="6AA84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21;p15"/>
            <p:cNvSpPr txBox="1"/>
            <p:nvPr/>
          </p:nvSpPr>
          <p:spPr>
            <a:xfrm>
              <a:off x="341325" y="2807850"/>
              <a:ext cx="482700" cy="214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/>
                <a:t>LLC</a:t>
              </a:r>
              <a:endParaRPr dirty="0"/>
            </a:p>
          </p:txBody>
        </p:sp>
      </p:grpSp>
      <p:sp>
        <p:nvSpPr>
          <p:cNvPr id="149" name="Google Shape;122;p15"/>
          <p:cNvSpPr/>
          <p:nvPr/>
        </p:nvSpPr>
        <p:spPr>
          <a:xfrm>
            <a:off x="1771370" y="6059497"/>
            <a:ext cx="1363432" cy="465847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Memory 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Controller</a:t>
            </a:r>
            <a:endParaRPr/>
          </a:p>
        </p:txBody>
      </p:sp>
      <p:cxnSp>
        <p:nvCxnSpPr>
          <p:cNvPr id="150" name="Google Shape;123;p15"/>
          <p:cNvCxnSpPr/>
          <p:nvPr/>
        </p:nvCxnSpPr>
        <p:spPr>
          <a:xfrm rot="10800000" flipH="1">
            <a:off x="2240970" y="5791088"/>
            <a:ext cx="527769" cy="8153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dot"/>
            <a:round/>
            <a:headEnd type="none" w="med" len="med"/>
            <a:tailEnd type="none" w="med" len="med"/>
          </a:ln>
        </p:spPr>
      </p:cxnSp>
      <p:grpSp>
        <p:nvGrpSpPr>
          <p:cNvPr id="151" name="Google Shape;124;p15"/>
          <p:cNvGrpSpPr/>
          <p:nvPr/>
        </p:nvGrpSpPr>
        <p:grpSpPr>
          <a:xfrm>
            <a:off x="1701097" y="5571198"/>
            <a:ext cx="582828" cy="371467"/>
            <a:chOff x="341325" y="2807850"/>
            <a:chExt cx="482700" cy="300700"/>
          </a:xfrm>
        </p:grpSpPr>
        <p:sp>
          <p:nvSpPr>
            <p:cNvPr id="152" name="Google Shape;125;p15"/>
            <p:cNvSpPr/>
            <p:nvPr/>
          </p:nvSpPr>
          <p:spPr>
            <a:xfrm>
              <a:off x="399525" y="2869750"/>
              <a:ext cx="366300" cy="238800"/>
            </a:xfrm>
            <a:prstGeom prst="rect">
              <a:avLst/>
            </a:prstGeom>
            <a:solidFill>
              <a:srgbClr val="6AA84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26;p15"/>
            <p:cNvSpPr txBox="1"/>
            <p:nvPr/>
          </p:nvSpPr>
          <p:spPr>
            <a:xfrm>
              <a:off x="341325" y="2807850"/>
              <a:ext cx="482700" cy="214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LLC</a:t>
              </a:r>
              <a:endParaRPr/>
            </a:p>
          </p:txBody>
        </p:sp>
      </p:grpSp>
      <p:grpSp>
        <p:nvGrpSpPr>
          <p:cNvPr id="154" name="Google Shape;127;p15"/>
          <p:cNvGrpSpPr/>
          <p:nvPr/>
        </p:nvGrpSpPr>
        <p:grpSpPr>
          <a:xfrm>
            <a:off x="2621161" y="5571198"/>
            <a:ext cx="582828" cy="371467"/>
            <a:chOff x="341325" y="2807850"/>
            <a:chExt cx="482700" cy="300700"/>
          </a:xfrm>
        </p:grpSpPr>
        <p:sp>
          <p:nvSpPr>
            <p:cNvPr id="155" name="Google Shape;128;p15"/>
            <p:cNvSpPr/>
            <p:nvPr/>
          </p:nvSpPr>
          <p:spPr>
            <a:xfrm>
              <a:off x="399525" y="2869750"/>
              <a:ext cx="366300" cy="238800"/>
            </a:xfrm>
            <a:prstGeom prst="rect">
              <a:avLst/>
            </a:prstGeom>
            <a:solidFill>
              <a:srgbClr val="6AA84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29;p15"/>
            <p:cNvSpPr txBox="1"/>
            <p:nvPr/>
          </p:nvSpPr>
          <p:spPr>
            <a:xfrm>
              <a:off x="341325" y="2807850"/>
              <a:ext cx="482700" cy="214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LLC</a:t>
              </a:r>
              <a:endParaRPr/>
            </a:p>
          </p:txBody>
        </p:sp>
      </p:grpSp>
      <p:sp>
        <p:nvSpPr>
          <p:cNvPr id="157" name="Google Shape;130;p15"/>
          <p:cNvSpPr/>
          <p:nvPr/>
        </p:nvSpPr>
        <p:spPr>
          <a:xfrm>
            <a:off x="5083598" y="6059497"/>
            <a:ext cx="1363432" cy="465847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Memory 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Controller</a:t>
            </a:r>
            <a:endParaRPr/>
          </a:p>
        </p:txBody>
      </p:sp>
      <p:cxnSp>
        <p:nvCxnSpPr>
          <p:cNvPr id="158" name="Google Shape;131;p15"/>
          <p:cNvCxnSpPr/>
          <p:nvPr/>
        </p:nvCxnSpPr>
        <p:spPr>
          <a:xfrm rot="10800000" flipH="1">
            <a:off x="5553198" y="5791088"/>
            <a:ext cx="527769" cy="8153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dot"/>
            <a:round/>
            <a:headEnd type="none" w="med" len="med"/>
            <a:tailEnd type="none" w="med" len="med"/>
          </a:ln>
        </p:spPr>
      </p:cxnSp>
      <p:grpSp>
        <p:nvGrpSpPr>
          <p:cNvPr id="159" name="Google Shape;132;p15"/>
          <p:cNvGrpSpPr/>
          <p:nvPr/>
        </p:nvGrpSpPr>
        <p:grpSpPr>
          <a:xfrm>
            <a:off x="5013325" y="5571198"/>
            <a:ext cx="582828" cy="371467"/>
            <a:chOff x="341325" y="2807850"/>
            <a:chExt cx="482700" cy="300700"/>
          </a:xfrm>
        </p:grpSpPr>
        <p:sp>
          <p:nvSpPr>
            <p:cNvPr id="160" name="Google Shape;133;p15"/>
            <p:cNvSpPr/>
            <p:nvPr/>
          </p:nvSpPr>
          <p:spPr>
            <a:xfrm>
              <a:off x="399525" y="2869750"/>
              <a:ext cx="366300" cy="238800"/>
            </a:xfrm>
            <a:prstGeom prst="rect">
              <a:avLst/>
            </a:prstGeom>
            <a:solidFill>
              <a:srgbClr val="6AA84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34;p15"/>
            <p:cNvSpPr txBox="1"/>
            <p:nvPr/>
          </p:nvSpPr>
          <p:spPr>
            <a:xfrm>
              <a:off x="341325" y="2807850"/>
              <a:ext cx="482700" cy="214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LLC</a:t>
              </a:r>
              <a:endParaRPr/>
            </a:p>
          </p:txBody>
        </p:sp>
      </p:grpSp>
      <p:grpSp>
        <p:nvGrpSpPr>
          <p:cNvPr id="162" name="Google Shape;135;p15"/>
          <p:cNvGrpSpPr/>
          <p:nvPr/>
        </p:nvGrpSpPr>
        <p:grpSpPr>
          <a:xfrm>
            <a:off x="5933388" y="5571198"/>
            <a:ext cx="582828" cy="371467"/>
            <a:chOff x="341325" y="2807850"/>
            <a:chExt cx="482700" cy="300700"/>
          </a:xfrm>
        </p:grpSpPr>
        <p:sp>
          <p:nvSpPr>
            <p:cNvPr id="163" name="Google Shape;136;p15"/>
            <p:cNvSpPr/>
            <p:nvPr/>
          </p:nvSpPr>
          <p:spPr>
            <a:xfrm>
              <a:off x="399525" y="2869750"/>
              <a:ext cx="366300" cy="238800"/>
            </a:xfrm>
            <a:prstGeom prst="rect">
              <a:avLst/>
            </a:prstGeom>
            <a:solidFill>
              <a:srgbClr val="6AA84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37;p15"/>
            <p:cNvSpPr txBox="1"/>
            <p:nvPr/>
          </p:nvSpPr>
          <p:spPr>
            <a:xfrm>
              <a:off x="341325" y="2807850"/>
              <a:ext cx="482700" cy="214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LLC</a:t>
              </a:r>
              <a:endParaRPr/>
            </a:p>
          </p:txBody>
        </p:sp>
      </p:grpSp>
      <p:sp>
        <p:nvSpPr>
          <p:cNvPr id="166" name="Google Shape;139;p15"/>
          <p:cNvSpPr/>
          <p:nvPr/>
        </p:nvSpPr>
        <p:spPr>
          <a:xfrm>
            <a:off x="1979712" y="4669628"/>
            <a:ext cx="515453" cy="294999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SM</a:t>
            </a:r>
            <a:endParaRPr/>
          </a:p>
        </p:txBody>
      </p:sp>
      <p:sp>
        <p:nvSpPr>
          <p:cNvPr id="167" name="Google Shape;140;p15"/>
          <p:cNvSpPr/>
          <p:nvPr/>
        </p:nvSpPr>
        <p:spPr>
          <a:xfrm>
            <a:off x="2875446" y="4669628"/>
            <a:ext cx="515453" cy="294999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SM</a:t>
            </a:r>
            <a:endParaRPr/>
          </a:p>
        </p:txBody>
      </p:sp>
      <p:sp>
        <p:nvSpPr>
          <p:cNvPr id="168" name="Google Shape;141;p15"/>
          <p:cNvSpPr/>
          <p:nvPr/>
        </p:nvSpPr>
        <p:spPr>
          <a:xfrm>
            <a:off x="3707904" y="4669628"/>
            <a:ext cx="515453" cy="294999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SM</a:t>
            </a:r>
            <a:endParaRPr dirty="0"/>
          </a:p>
        </p:txBody>
      </p:sp>
      <p:sp>
        <p:nvSpPr>
          <p:cNvPr id="169" name="Google Shape;142;p15"/>
          <p:cNvSpPr/>
          <p:nvPr/>
        </p:nvSpPr>
        <p:spPr>
          <a:xfrm>
            <a:off x="4572000" y="4669628"/>
            <a:ext cx="515453" cy="294999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SM</a:t>
            </a:r>
            <a:endParaRPr dirty="0"/>
          </a:p>
        </p:txBody>
      </p:sp>
      <p:sp>
        <p:nvSpPr>
          <p:cNvPr id="49" name="TextBox 48"/>
          <p:cNvSpPr txBox="1"/>
          <p:nvPr/>
        </p:nvSpPr>
        <p:spPr>
          <a:xfrm>
            <a:off x="107504" y="3933056"/>
            <a:ext cx="792088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Block</a:t>
            </a:r>
          </a:p>
          <a:p>
            <a:pPr algn="ctr"/>
            <a:r>
              <a:rPr lang="en-US" altLang="zh-CN" dirty="0"/>
              <a:t>(0,0)</a:t>
            </a:r>
            <a:endParaRPr lang="zh-CN" alt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971600" y="3933056"/>
            <a:ext cx="792088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Block</a:t>
            </a:r>
          </a:p>
          <a:p>
            <a:pPr algn="ctr"/>
            <a:r>
              <a:rPr lang="en-US" altLang="zh-CN" dirty="0"/>
              <a:t>(0,1)</a:t>
            </a:r>
            <a:endParaRPr lang="zh-CN" alt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1835696" y="3933056"/>
            <a:ext cx="792088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Block</a:t>
            </a:r>
          </a:p>
          <a:p>
            <a:pPr algn="ctr"/>
            <a:r>
              <a:rPr lang="en-US" altLang="zh-CN" dirty="0"/>
              <a:t>(0,2)</a:t>
            </a:r>
            <a:endParaRPr lang="zh-CN" alt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2699792" y="3933056"/>
            <a:ext cx="792088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Block</a:t>
            </a:r>
          </a:p>
          <a:p>
            <a:pPr algn="ctr"/>
            <a:r>
              <a:rPr lang="en-US" altLang="zh-CN" dirty="0"/>
              <a:t>(1,0)</a:t>
            </a:r>
            <a:endParaRPr lang="zh-CN" altLang="en-US" dirty="0"/>
          </a:p>
        </p:txBody>
      </p:sp>
      <p:sp>
        <p:nvSpPr>
          <p:cNvPr id="54" name="TextBox 53"/>
          <p:cNvSpPr txBox="1"/>
          <p:nvPr/>
        </p:nvSpPr>
        <p:spPr>
          <a:xfrm>
            <a:off x="3563888" y="3933056"/>
            <a:ext cx="792088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Block</a:t>
            </a:r>
          </a:p>
          <a:p>
            <a:pPr algn="ctr"/>
            <a:r>
              <a:rPr lang="en-US" altLang="zh-CN" dirty="0"/>
              <a:t>(1,1)</a:t>
            </a:r>
            <a:endParaRPr lang="zh-CN" alt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4427984" y="3933056"/>
            <a:ext cx="792088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Block</a:t>
            </a:r>
          </a:p>
          <a:p>
            <a:pPr algn="ctr"/>
            <a:r>
              <a:rPr lang="en-US" altLang="zh-CN" dirty="0"/>
              <a:t>(1,2)</a:t>
            </a:r>
            <a:endParaRPr lang="zh-CN" altLang="en-US" dirty="0"/>
          </a:p>
        </p:txBody>
      </p:sp>
      <p:cxnSp>
        <p:nvCxnSpPr>
          <p:cNvPr id="56" name="Google Shape;103;p15"/>
          <p:cNvCxnSpPr/>
          <p:nvPr/>
        </p:nvCxnSpPr>
        <p:spPr>
          <a:xfrm>
            <a:off x="5436096" y="4221088"/>
            <a:ext cx="333614" cy="2224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dot"/>
            <a:round/>
            <a:headEnd type="none" w="med" len="med"/>
            <a:tailEnd type="none" w="med" len="med"/>
          </a:ln>
        </p:spPr>
      </p:cxnSp>
      <p:grpSp>
        <p:nvGrpSpPr>
          <p:cNvPr id="9" name="组合 8"/>
          <p:cNvGrpSpPr/>
          <p:nvPr/>
        </p:nvGrpSpPr>
        <p:grpSpPr>
          <a:xfrm>
            <a:off x="6876256" y="3244334"/>
            <a:ext cx="1656184" cy="3209002"/>
            <a:chOff x="6876256" y="3244334"/>
            <a:chExt cx="1656184" cy="3209002"/>
          </a:xfrm>
        </p:grpSpPr>
        <p:sp>
          <p:nvSpPr>
            <p:cNvPr id="57" name="Google Shape;102;p15"/>
            <p:cNvSpPr/>
            <p:nvPr/>
          </p:nvSpPr>
          <p:spPr>
            <a:xfrm>
              <a:off x="6876256" y="3717032"/>
              <a:ext cx="1656184" cy="2736304"/>
            </a:xfrm>
            <a:prstGeom prst="rect">
              <a:avLst/>
            </a:prstGeom>
            <a:solidFill>
              <a:srgbClr val="D9EA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58" name="Google Shape;135;p15"/>
            <p:cNvGrpSpPr/>
            <p:nvPr/>
          </p:nvGrpSpPr>
          <p:grpSpPr>
            <a:xfrm>
              <a:off x="6948264" y="3789040"/>
              <a:ext cx="798852" cy="371467"/>
              <a:chOff x="341325" y="2807850"/>
              <a:chExt cx="482700" cy="300700"/>
            </a:xfrm>
          </p:grpSpPr>
          <p:sp>
            <p:nvSpPr>
              <p:cNvPr id="59" name="Google Shape;136;p15"/>
              <p:cNvSpPr/>
              <p:nvPr/>
            </p:nvSpPr>
            <p:spPr>
              <a:xfrm>
                <a:off x="399525" y="2869750"/>
                <a:ext cx="366300" cy="23880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137;p15"/>
              <p:cNvSpPr txBox="1"/>
              <p:nvPr/>
            </p:nvSpPr>
            <p:spPr>
              <a:xfrm>
                <a:off x="341325" y="2807850"/>
                <a:ext cx="482700" cy="214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dirty="0"/>
                  <a:t>Core</a:t>
                </a:r>
                <a:endParaRPr dirty="0"/>
              </a:p>
            </p:txBody>
          </p:sp>
        </p:grpSp>
        <p:grpSp>
          <p:nvGrpSpPr>
            <p:cNvPr id="61" name="Google Shape;135;p15"/>
            <p:cNvGrpSpPr/>
            <p:nvPr/>
          </p:nvGrpSpPr>
          <p:grpSpPr>
            <a:xfrm>
              <a:off x="6948264" y="4149080"/>
              <a:ext cx="798852" cy="371467"/>
              <a:chOff x="341325" y="2807850"/>
              <a:chExt cx="482700" cy="300700"/>
            </a:xfrm>
          </p:grpSpPr>
          <p:sp>
            <p:nvSpPr>
              <p:cNvPr id="62" name="Google Shape;136;p15"/>
              <p:cNvSpPr/>
              <p:nvPr/>
            </p:nvSpPr>
            <p:spPr>
              <a:xfrm>
                <a:off x="399525" y="2869750"/>
                <a:ext cx="366300" cy="23880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137;p15"/>
              <p:cNvSpPr txBox="1"/>
              <p:nvPr/>
            </p:nvSpPr>
            <p:spPr>
              <a:xfrm>
                <a:off x="341325" y="2807850"/>
                <a:ext cx="482700" cy="214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dirty="0"/>
                  <a:t>Core</a:t>
                </a:r>
                <a:endParaRPr dirty="0"/>
              </a:p>
            </p:txBody>
          </p:sp>
        </p:grpSp>
        <p:grpSp>
          <p:nvGrpSpPr>
            <p:cNvPr id="64" name="Google Shape;135;p15"/>
            <p:cNvGrpSpPr/>
            <p:nvPr/>
          </p:nvGrpSpPr>
          <p:grpSpPr>
            <a:xfrm>
              <a:off x="6948264" y="4509120"/>
              <a:ext cx="798852" cy="371467"/>
              <a:chOff x="341325" y="2807850"/>
              <a:chExt cx="482700" cy="300700"/>
            </a:xfrm>
          </p:grpSpPr>
          <p:sp>
            <p:nvSpPr>
              <p:cNvPr id="65" name="Google Shape;136;p15"/>
              <p:cNvSpPr/>
              <p:nvPr/>
            </p:nvSpPr>
            <p:spPr>
              <a:xfrm>
                <a:off x="399525" y="2869750"/>
                <a:ext cx="366300" cy="23880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137;p15"/>
              <p:cNvSpPr txBox="1"/>
              <p:nvPr/>
            </p:nvSpPr>
            <p:spPr>
              <a:xfrm>
                <a:off x="341325" y="2807850"/>
                <a:ext cx="482700" cy="214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dirty="0"/>
                  <a:t>Core</a:t>
                </a:r>
                <a:endParaRPr dirty="0"/>
              </a:p>
            </p:txBody>
          </p:sp>
        </p:grpSp>
        <p:grpSp>
          <p:nvGrpSpPr>
            <p:cNvPr id="67" name="Google Shape;135;p15"/>
            <p:cNvGrpSpPr/>
            <p:nvPr/>
          </p:nvGrpSpPr>
          <p:grpSpPr>
            <a:xfrm>
              <a:off x="6948264" y="4869160"/>
              <a:ext cx="798852" cy="371467"/>
              <a:chOff x="341325" y="2807850"/>
              <a:chExt cx="482700" cy="300700"/>
            </a:xfrm>
          </p:grpSpPr>
          <p:sp>
            <p:nvSpPr>
              <p:cNvPr id="68" name="Google Shape;136;p15"/>
              <p:cNvSpPr/>
              <p:nvPr/>
            </p:nvSpPr>
            <p:spPr>
              <a:xfrm>
                <a:off x="399525" y="2869750"/>
                <a:ext cx="366300" cy="23880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137;p15"/>
              <p:cNvSpPr txBox="1"/>
              <p:nvPr/>
            </p:nvSpPr>
            <p:spPr>
              <a:xfrm>
                <a:off x="341325" y="2807850"/>
                <a:ext cx="482700" cy="214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dirty="0"/>
                  <a:t>Core</a:t>
                </a:r>
                <a:endParaRPr dirty="0"/>
              </a:p>
            </p:txBody>
          </p:sp>
        </p:grpSp>
        <p:grpSp>
          <p:nvGrpSpPr>
            <p:cNvPr id="70" name="Google Shape;135;p15"/>
            <p:cNvGrpSpPr/>
            <p:nvPr/>
          </p:nvGrpSpPr>
          <p:grpSpPr>
            <a:xfrm>
              <a:off x="6948264" y="5229200"/>
              <a:ext cx="798852" cy="371467"/>
              <a:chOff x="341325" y="2807850"/>
              <a:chExt cx="482700" cy="300700"/>
            </a:xfrm>
          </p:grpSpPr>
          <p:sp>
            <p:nvSpPr>
              <p:cNvPr id="71" name="Google Shape;136;p15"/>
              <p:cNvSpPr/>
              <p:nvPr/>
            </p:nvSpPr>
            <p:spPr>
              <a:xfrm>
                <a:off x="399525" y="2869750"/>
                <a:ext cx="366300" cy="23880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137;p15"/>
              <p:cNvSpPr txBox="1"/>
              <p:nvPr/>
            </p:nvSpPr>
            <p:spPr>
              <a:xfrm>
                <a:off x="341325" y="2807850"/>
                <a:ext cx="482700" cy="214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dirty="0"/>
                  <a:t>Core</a:t>
                </a:r>
                <a:endParaRPr dirty="0"/>
              </a:p>
            </p:txBody>
          </p:sp>
        </p:grpSp>
        <p:grpSp>
          <p:nvGrpSpPr>
            <p:cNvPr id="73" name="Google Shape;135;p15"/>
            <p:cNvGrpSpPr/>
            <p:nvPr/>
          </p:nvGrpSpPr>
          <p:grpSpPr>
            <a:xfrm>
              <a:off x="6948264" y="5577813"/>
              <a:ext cx="798852" cy="371467"/>
              <a:chOff x="341325" y="2807850"/>
              <a:chExt cx="482700" cy="300700"/>
            </a:xfrm>
          </p:grpSpPr>
          <p:sp>
            <p:nvSpPr>
              <p:cNvPr id="74" name="Google Shape;136;p15"/>
              <p:cNvSpPr/>
              <p:nvPr/>
            </p:nvSpPr>
            <p:spPr>
              <a:xfrm>
                <a:off x="399525" y="2869750"/>
                <a:ext cx="366300" cy="23880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137;p15"/>
              <p:cNvSpPr txBox="1"/>
              <p:nvPr/>
            </p:nvSpPr>
            <p:spPr>
              <a:xfrm>
                <a:off x="341325" y="2807850"/>
                <a:ext cx="482700" cy="214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dirty="0"/>
                  <a:t>Core</a:t>
                </a:r>
                <a:endParaRPr dirty="0"/>
              </a:p>
            </p:txBody>
          </p:sp>
        </p:grpSp>
        <p:grpSp>
          <p:nvGrpSpPr>
            <p:cNvPr id="76" name="Google Shape;135;p15"/>
            <p:cNvGrpSpPr/>
            <p:nvPr/>
          </p:nvGrpSpPr>
          <p:grpSpPr>
            <a:xfrm>
              <a:off x="6948264" y="5937853"/>
              <a:ext cx="798852" cy="371467"/>
              <a:chOff x="341325" y="2807850"/>
              <a:chExt cx="482700" cy="300700"/>
            </a:xfrm>
          </p:grpSpPr>
          <p:sp>
            <p:nvSpPr>
              <p:cNvPr id="77" name="Google Shape;136;p15"/>
              <p:cNvSpPr/>
              <p:nvPr/>
            </p:nvSpPr>
            <p:spPr>
              <a:xfrm>
                <a:off x="399525" y="2869750"/>
                <a:ext cx="366300" cy="23880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137;p15"/>
              <p:cNvSpPr txBox="1"/>
              <p:nvPr/>
            </p:nvSpPr>
            <p:spPr>
              <a:xfrm>
                <a:off x="341325" y="2807850"/>
                <a:ext cx="482700" cy="214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dirty="0"/>
                  <a:t>Core</a:t>
                </a:r>
                <a:endParaRPr dirty="0"/>
              </a:p>
            </p:txBody>
          </p:sp>
        </p:grpSp>
        <p:grpSp>
          <p:nvGrpSpPr>
            <p:cNvPr id="79" name="Google Shape;135;p15"/>
            <p:cNvGrpSpPr/>
            <p:nvPr/>
          </p:nvGrpSpPr>
          <p:grpSpPr>
            <a:xfrm>
              <a:off x="7661580" y="3789040"/>
              <a:ext cx="798852" cy="371467"/>
              <a:chOff x="341325" y="2807850"/>
              <a:chExt cx="482700" cy="300700"/>
            </a:xfrm>
          </p:grpSpPr>
          <p:sp>
            <p:nvSpPr>
              <p:cNvPr id="80" name="Google Shape;136;p15"/>
              <p:cNvSpPr/>
              <p:nvPr/>
            </p:nvSpPr>
            <p:spPr>
              <a:xfrm>
                <a:off x="399525" y="2869750"/>
                <a:ext cx="366300" cy="23880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137;p15"/>
              <p:cNvSpPr txBox="1"/>
              <p:nvPr/>
            </p:nvSpPr>
            <p:spPr>
              <a:xfrm>
                <a:off x="341325" y="2807850"/>
                <a:ext cx="482700" cy="214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dirty="0"/>
                  <a:t>Core</a:t>
                </a:r>
                <a:endParaRPr dirty="0"/>
              </a:p>
            </p:txBody>
          </p:sp>
        </p:grpSp>
        <p:grpSp>
          <p:nvGrpSpPr>
            <p:cNvPr id="82" name="Google Shape;135;p15"/>
            <p:cNvGrpSpPr/>
            <p:nvPr/>
          </p:nvGrpSpPr>
          <p:grpSpPr>
            <a:xfrm>
              <a:off x="7661580" y="4149080"/>
              <a:ext cx="798852" cy="371467"/>
              <a:chOff x="341325" y="2807850"/>
              <a:chExt cx="482700" cy="300700"/>
            </a:xfrm>
          </p:grpSpPr>
          <p:sp>
            <p:nvSpPr>
              <p:cNvPr id="83" name="Google Shape;136;p15"/>
              <p:cNvSpPr/>
              <p:nvPr/>
            </p:nvSpPr>
            <p:spPr>
              <a:xfrm>
                <a:off x="399525" y="2869750"/>
                <a:ext cx="366300" cy="23880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137;p15"/>
              <p:cNvSpPr txBox="1"/>
              <p:nvPr/>
            </p:nvSpPr>
            <p:spPr>
              <a:xfrm>
                <a:off x="341325" y="2807850"/>
                <a:ext cx="482700" cy="214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dirty="0"/>
                  <a:t>Core</a:t>
                </a:r>
                <a:endParaRPr dirty="0"/>
              </a:p>
            </p:txBody>
          </p:sp>
        </p:grpSp>
        <p:grpSp>
          <p:nvGrpSpPr>
            <p:cNvPr id="85" name="Google Shape;135;p15"/>
            <p:cNvGrpSpPr/>
            <p:nvPr/>
          </p:nvGrpSpPr>
          <p:grpSpPr>
            <a:xfrm>
              <a:off x="7661580" y="4509120"/>
              <a:ext cx="798852" cy="371467"/>
              <a:chOff x="341325" y="2807850"/>
              <a:chExt cx="482700" cy="300700"/>
            </a:xfrm>
          </p:grpSpPr>
          <p:sp>
            <p:nvSpPr>
              <p:cNvPr id="86" name="Google Shape;136;p15"/>
              <p:cNvSpPr/>
              <p:nvPr/>
            </p:nvSpPr>
            <p:spPr>
              <a:xfrm>
                <a:off x="399525" y="2869750"/>
                <a:ext cx="366300" cy="23880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137;p15"/>
              <p:cNvSpPr txBox="1"/>
              <p:nvPr/>
            </p:nvSpPr>
            <p:spPr>
              <a:xfrm>
                <a:off x="341325" y="2807850"/>
                <a:ext cx="482700" cy="214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dirty="0"/>
                  <a:t>Core</a:t>
                </a:r>
                <a:endParaRPr dirty="0"/>
              </a:p>
            </p:txBody>
          </p:sp>
        </p:grpSp>
        <p:grpSp>
          <p:nvGrpSpPr>
            <p:cNvPr id="88" name="Google Shape;135;p15"/>
            <p:cNvGrpSpPr/>
            <p:nvPr/>
          </p:nvGrpSpPr>
          <p:grpSpPr>
            <a:xfrm>
              <a:off x="7661580" y="4869160"/>
              <a:ext cx="798852" cy="371467"/>
              <a:chOff x="341325" y="2807850"/>
              <a:chExt cx="482700" cy="300700"/>
            </a:xfrm>
          </p:grpSpPr>
          <p:sp>
            <p:nvSpPr>
              <p:cNvPr id="89" name="Google Shape;136;p15"/>
              <p:cNvSpPr/>
              <p:nvPr/>
            </p:nvSpPr>
            <p:spPr>
              <a:xfrm>
                <a:off x="399525" y="2869750"/>
                <a:ext cx="366300" cy="23880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137;p15"/>
              <p:cNvSpPr txBox="1"/>
              <p:nvPr/>
            </p:nvSpPr>
            <p:spPr>
              <a:xfrm>
                <a:off x="341325" y="2807850"/>
                <a:ext cx="482700" cy="214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dirty="0"/>
                  <a:t>Core</a:t>
                </a:r>
                <a:endParaRPr dirty="0"/>
              </a:p>
            </p:txBody>
          </p:sp>
        </p:grpSp>
        <p:grpSp>
          <p:nvGrpSpPr>
            <p:cNvPr id="91" name="Google Shape;135;p15"/>
            <p:cNvGrpSpPr/>
            <p:nvPr/>
          </p:nvGrpSpPr>
          <p:grpSpPr>
            <a:xfrm>
              <a:off x="7661580" y="5229200"/>
              <a:ext cx="798852" cy="371467"/>
              <a:chOff x="341325" y="2807850"/>
              <a:chExt cx="482700" cy="300700"/>
            </a:xfrm>
          </p:grpSpPr>
          <p:sp>
            <p:nvSpPr>
              <p:cNvPr id="92" name="Google Shape;136;p15"/>
              <p:cNvSpPr/>
              <p:nvPr/>
            </p:nvSpPr>
            <p:spPr>
              <a:xfrm>
                <a:off x="399525" y="2869750"/>
                <a:ext cx="366300" cy="23880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137;p15"/>
              <p:cNvSpPr txBox="1"/>
              <p:nvPr/>
            </p:nvSpPr>
            <p:spPr>
              <a:xfrm>
                <a:off x="341325" y="2807850"/>
                <a:ext cx="482700" cy="214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dirty="0"/>
                  <a:t>Core</a:t>
                </a:r>
                <a:endParaRPr dirty="0"/>
              </a:p>
            </p:txBody>
          </p:sp>
        </p:grpSp>
        <p:grpSp>
          <p:nvGrpSpPr>
            <p:cNvPr id="94" name="Google Shape;135;p15"/>
            <p:cNvGrpSpPr/>
            <p:nvPr/>
          </p:nvGrpSpPr>
          <p:grpSpPr>
            <a:xfrm>
              <a:off x="7661580" y="5577813"/>
              <a:ext cx="798852" cy="371467"/>
              <a:chOff x="341325" y="2807850"/>
              <a:chExt cx="482700" cy="300700"/>
            </a:xfrm>
          </p:grpSpPr>
          <p:sp>
            <p:nvSpPr>
              <p:cNvPr id="95" name="Google Shape;136;p15"/>
              <p:cNvSpPr/>
              <p:nvPr/>
            </p:nvSpPr>
            <p:spPr>
              <a:xfrm>
                <a:off x="399525" y="2869750"/>
                <a:ext cx="366300" cy="23880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137;p15"/>
              <p:cNvSpPr txBox="1"/>
              <p:nvPr/>
            </p:nvSpPr>
            <p:spPr>
              <a:xfrm>
                <a:off x="341325" y="2807850"/>
                <a:ext cx="482700" cy="214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dirty="0"/>
                  <a:t>Core</a:t>
                </a:r>
                <a:endParaRPr dirty="0"/>
              </a:p>
            </p:txBody>
          </p:sp>
        </p:grpSp>
        <p:grpSp>
          <p:nvGrpSpPr>
            <p:cNvPr id="97" name="Google Shape;135;p15"/>
            <p:cNvGrpSpPr/>
            <p:nvPr/>
          </p:nvGrpSpPr>
          <p:grpSpPr>
            <a:xfrm>
              <a:off x="7661580" y="5937853"/>
              <a:ext cx="798852" cy="371467"/>
              <a:chOff x="341325" y="2807850"/>
              <a:chExt cx="482700" cy="300700"/>
            </a:xfrm>
          </p:grpSpPr>
          <p:sp>
            <p:nvSpPr>
              <p:cNvPr id="98" name="Google Shape;136;p15"/>
              <p:cNvSpPr/>
              <p:nvPr/>
            </p:nvSpPr>
            <p:spPr>
              <a:xfrm>
                <a:off x="399525" y="2869750"/>
                <a:ext cx="366300" cy="23880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137;p15"/>
              <p:cNvSpPr txBox="1"/>
              <p:nvPr/>
            </p:nvSpPr>
            <p:spPr>
              <a:xfrm>
                <a:off x="341325" y="2807850"/>
                <a:ext cx="482700" cy="214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dirty="0"/>
                  <a:t>Core</a:t>
                </a:r>
                <a:endParaRPr dirty="0"/>
              </a:p>
            </p:txBody>
          </p:sp>
        </p:grpSp>
        <p:sp>
          <p:nvSpPr>
            <p:cNvPr id="5" name="矩形 4"/>
            <p:cNvSpPr/>
            <p:nvPr/>
          </p:nvSpPr>
          <p:spPr>
            <a:xfrm>
              <a:off x="7308304" y="3244334"/>
              <a:ext cx="65755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dirty="0"/>
                <a:t>SM</a:t>
              </a:r>
              <a:endParaRPr lang="zh-CN" altLang="en-US" sz="2800" dirty="0"/>
            </a:p>
          </p:txBody>
        </p:sp>
      </p:grpSp>
      <p:cxnSp>
        <p:nvCxnSpPr>
          <p:cNvPr id="7" name="直接箭头连接符 6"/>
          <p:cNvCxnSpPr/>
          <p:nvPr/>
        </p:nvCxnSpPr>
        <p:spPr>
          <a:xfrm flipV="1">
            <a:off x="6207414" y="4276604"/>
            <a:ext cx="596834" cy="44854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/>
        </p:nvGrpSpPr>
        <p:grpSpPr>
          <a:xfrm>
            <a:off x="7069420" y="3901983"/>
            <a:ext cx="785230" cy="2407337"/>
            <a:chOff x="7069420" y="3901983"/>
            <a:chExt cx="785230" cy="2407337"/>
          </a:xfrm>
        </p:grpSpPr>
        <p:grpSp>
          <p:nvGrpSpPr>
            <p:cNvPr id="6" name="组合 5"/>
            <p:cNvGrpSpPr/>
            <p:nvPr/>
          </p:nvGrpSpPr>
          <p:grpSpPr>
            <a:xfrm>
              <a:off x="7069420" y="3901983"/>
              <a:ext cx="762370" cy="252802"/>
              <a:chOff x="7069420" y="3901983"/>
              <a:chExt cx="762370" cy="252802"/>
            </a:xfrm>
          </p:grpSpPr>
          <p:sp>
            <p:nvSpPr>
              <p:cNvPr id="100" name="Freeform 5">
                <a:extLst>
                  <a:ext uri="{FF2B5EF4-FFF2-40B4-BE49-F238E27FC236}">
                    <a16:creationId xmlns="" xmlns:a16="http://schemas.microsoft.com/office/drawing/2014/main" id="{E1943E0B-149A-1F48-82E4-C90543FF66B0}"/>
                  </a:ext>
                </a:extLst>
              </p:cNvPr>
              <p:cNvSpPr/>
              <p:nvPr/>
            </p:nvSpPr>
            <p:spPr>
              <a:xfrm>
                <a:off x="7069420" y="3901983"/>
                <a:ext cx="45719" cy="247836"/>
              </a:xfrm>
              <a:custGeom>
                <a:avLst/>
                <a:gdLst>
                  <a:gd name="connsiteX0" fmla="*/ 10135 w 375932"/>
                  <a:gd name="connsiteY0" fmla="*/ 0 h 2103120"/>
                  <a:gd name="connsiteX1" fmla="*/ 375895 w 375932"/>
                  <a:gd name="connsiteY1" fmla="*/ 845820 h 2103120"/>
                  <a:gd name="connsiteX2" fmla="*/ 32995 w 375932"/>
                  <a:gd name="connsiteY2" fmla="*/ 1188720 h 2103120"/>
                  <a:gd name="connsiteX3" fmla="*/ 32995 w 375932"/>
                  <a:gd name="connsiteY3" fmla="*/ 2103120 h 2103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75932" h="2103120">
                    <a:moveTo>
                      <a:pt x="10135" y="0"/>
                    </a:moveTo>
                    <a:cubicBezTo>
                      <a:pt x="191110" y="323850"/>
                      <a:pt x="372085" y="647700"/>
                      <a:pt x="375895" y="845820"/>
                    </a:cubicBezTo>
                    <a:cubicBezTo>
                      <a:pt x="379705" y="1043940"/>
                      <a:pt x="90145" y="979170"/>
                      <a:pt x="32995" y="1188720"/>
                    </a:cubicBezTo>
                    <a:cubicBezTo>
                      <a:pt x="-24155" y="1398270"/>
                      <a:pt x="4420" y="1750695"/>
                      <a:pt x="32995" y="2103120"/>
                    </a:cubicBezTo>
                  </a:path>
                </a:pathLst>
              </a:custGeom>
              <a:noFill/>
              <a:ln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Freeform 5">
                <a:extLst>
                  <a:ext uri="{FF2B5EF4-FFF2-40B4-BE49-F238E27FC236}">
                    <a16:creationId xmlns="" xmlns:a16="http://schemas.microsoft.com/office/drawing/2014/main" id="{E1943E0B-149A-1F48-82E4-C90543FF66B0}"/>
                  </a:ext>
                </a:extLst>
              </p:cNvPr>
              <p:cNvSpPr/>
              <p:nvPr/>
            </p:nvSpPr>
            <p:spPr>
              <a:xfrm>
                <a:off x="7786071" y="3906949"/>
                <a:ext cx="45719" cy="247836"/>
              </a:xfrm>
              <a:custGeom>
                <a:avLst/>
                <a:gdLst>
                  <a:gd name="connsiteX0" fmla="*/ 10135 w 375932"/>
                  <a:gd name="connsiteY0" fmla="*/ 0 h 2103120"/>
                  <a:gd name="connsiteX1" fmla="*/ 375895 w 375932"/>
                  <a:gd name="connsiteY1" fmla="*/ 845820 h 2103120"/>
                  <a:gd name="connsiteX2" fmla="*/ 32995 w 375932"/>
                  <a:gd name="connsiteY2" fmla="*/ 1188720 h 2103120"/>
                  <a:gd name="connsiteX3" fmla="*/ 32995 w 375932"/>
                  <a:gd name="connsiteY3" fmla="*/ 2103120 h 2103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75932" h="2103120">
                    <a:moveTo>
                      <a:pt x="10135" y="0"/>
                    </a:moveTo>
                    <a:cubicBezTo>
                      <a:pt x="191110" y="323850"/>
                      <a:pt x="372085" y="647700"/>
                      <a:pt x="375895" y="845820"/>
                    </a:cubicBezTo>
                    <a:cubicBezTo>
                      <a:pt x="379705" y="1043940"/>
                      <a:pt x="90145" y="979170"/>
                      <a:pt x="32995" y="1188720"/>
                    </a:cubicBezTo>
                    <a:cubicBezTo>
                      <a:pt x="-24155" y="1398270"/>
                      <a:pt x="4420" y="1750695"/>
                      <a:pt x="32995" y="2103120"/>
                    </a:cubicBezTo>
                  </a:path>
                </a:pathLst>
              </a:custGeom>
              <a:noFill/>
              <a:ln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2" name="组合 101"/>
            <p:cNvGrpSpPr/>
            <p:nvPr/>
          </p:nvGrpSpPr>
          <p:grpSpPr>
            <a:xfrm>
              <a:off x="7069420" y="4258801"/>
              <a:ext cx="762370" cy="252802"/>
              <a:chOff x="7069420" y="3901983"/>
              <a:chExt cx="762370" cy="252802"/>
            </a:xfrm>
          </p:grpSpPr>
          <p:sp>
            <p:nvSpPr>
              <p:cNvPr id="103" name="Freeform 5">
                <a:extLst>
                  <a:ext uri="{FF2B5EF4-FFF2-40B4-BE49-F238E27FC236}">
                    <a16:creationId xmlns="" xmlns:a16="http://schemas.microsoft.com/office/drawing/2014/main" id="{E1943E0B-149A-1F48-82E4-C90543FF66B0}"/>
                  </a:ext>
                </a:extLst>
              </p:cNvPr>
              <p:cNvSpPr/>
              <p:nvPr/>
            </p:nvSpPr>
            <p:spPr>
              <a:xfrm>
                <a:off x="7069420" y="3901983"/>
                <a:ext cx="45719" cy="247836"/>
              </a:xfrm>
              <a:custGeom>
                <a:avLst/>
                <a:gdLst>
                  <a:gd name="connsiteX0" fmla="*/ 10135 w 375932"/>
                  <a:gd name="connsiteY0" fmla="*/ 0 h 2103120"/>
                  <a:gd name="connsiteX1" fmla="*/ 375895 w 375932"/>
                  <a:gd name="connsiteY1" fmla="*/ 845820 h 2103120"/>
                  <a:gd name="connsiteX2" fmla="*/ 32995 w 375932"/>
                  <a:gd name="connsiteY2" fmla="*/ 1188720 h 2103120"/>
                  <a:gd name="connsiteX3" fmla="*/ 32995 w 375932"/>
                  <a:gd name="connsiteY3" fmla="*/ 2103120 h 2103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75932" h="2103120">
                    <a:moveTo>
                      <a:pt x="10135" y="0"/>
                    </a:moveTo>
                    <a:cubicBezTo>
                      <a:pt x="191110" y="323850"/>
                      <a:pt x="372085" y="647700"/>
                      <a:pt x="375895" y="845820"/>
                    </a:cubicBezTo>
                    <a:cubicBezTo>
                      <a:pt x="379705" y="1043940"/>
                      <a:pt x="90145" y="979170"/>
                      <a:pt x="32995" y="1188720"/>
                    </a:cubicBezTo>
                    <a:cubicBezTo>
                      <a:pt x="-24155" y="1398270"/>
                      <a:pt x="4420" y="1750695"/>
                      <a:pt x="32995" y="2103120"/>
                    </a:cubicBezTo>
                  </a:path>
                </a:pathLst>
              </a:custGeom>
              <a:noFill/>
              <a:ln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Freeform 5">
                <a:extLst>
                  <a:ext uri="{FF2B5EF4-FFF2-40B4-BE49-F238E27FC236}">
                    <a16:creationId xmlns="" xmlns:a16="http://schemas.microsoft.com/office/drawing/2014/main" id="{E1943E0B-149A-1F48-82E4-C90543FF66B0}"/>
                  </a:ext>
                </a:extLst>
              </p:cNvPr>
              <p:cNvSpPr/>
              <p:nvPr/>
            </p:nvSpPr>
            <p:spPr>
              <a:xfrm>
                <a:off x="7786071" y="3906949"/>
                <a:ext cx="45719" cy="247836"/>
              </a:xfrm>
              <a:custGeom>
                <a:avLst/>
                <a:gdLst>
                  <a:gd name="connsiteX0" fmla="*/ 10135 w 375932"/>
                  <a:gd name="connsiteY0" fmla="*/ 0 h 2103120"/>
                  <a:gd name="connsiteX1" fmla="*/ 375895 w 375932"/>
                  <a:gd name="connsiteY1" fmla="*/ 845820 h 2103120"/>
                  <a:gd name="connsiteX2" fmla="*/ 32995 w 375932"/>
                  <a:gd name="connsiteY2" fmla="*/ 1188720 h 2103120"/>
                  <a:gd name="connsiteX3" fmla="*/ 32995 w 375932"/>
                  <a:gd name="connsiteY3" fmla="*/ 2103120 h 2103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75932" h="2103120">
                    <a:moveTo>
                      <a:pt x="10135" y="0"/>
                    </a:moveTo>
                    <a:cubicBezTo>
                      <a:pt x="191110" y="323850"/>
                      <a:pt x="372085" y="647700"/>
                      <a:pt x="375895" y="845820"/>
                    </a:cubicBezTo>
                    <a:cubicBezTo>
                      <a:pt x="379705" y="1043940"/>
                      <a:pt x="90145" y="979170"/>
                      <a:pt x="32995" y="1188720"/>
                    </a:cubicBezTo>
                    <a:cubicBezTo>
                      <a:pt x="-24155" y="1398270"/>
                      <a:pt x="4420" y="1750695"/>
                      <a:pt x="32995" y="2103120"/>
                    </a:cubicBezTo>
                  </a:path>
                </a:pathLst>
              </a:custGeom>
              <a:noFill/>
              <a:ln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5" name="组合 104"/>
            <p:cNvGrpSpPr/>
            <p:nvPr/>
          </p:nvGrpSpPr>
          <p:grpSpPr>
            <a:xfrm>
              <a:off x="7076682" y="4616358"/>
              <a:ext cx="762370" cy="252802"/>
              <a:chOff x="7069420" y="3901983"/>
              <a:chExt cx="762370" cy="252802"/>
            </a:xfrm>
          </p:grpSpPr>
          <p:sp>
            <p:nvSpPr>
              <p:cNvPr id="106" name="Freeform 5">
                <a:extLst>
                  <a:ext uri="{FF2B5EF4-FFF2-40B4-BE49-F238E27FC236}">
                    <a16:creationId xmlns="" xmlns:a16="http://schemas.microsoft.com/office/drawing/2014/main" id="{E1943E0B-149A-1F48-82E4-C90543FF66B0}"/>
                  </a:ext>
                </a:extLst>
              </p:cNvPr>
              <p:cNvSpPr/>
              <p:nvPr/>
            </p:nvSpPr>
            <p:spPr>
              <a:xfrm>
                <a:off x="7069420" y="3901983"/>
                <a:ext cx="45719" cy="247836"/>
              </a:xfrm>
              <a:custGeom>
                <a:avLst/>
                <a:gdLst>
                  <a:gd name="connsiteX0" fmla="*/ 10135 w 375932"/>
                  <a:gd name="connsiteY0" fmla="*/ 0 h 2103120"/>
                  <a:gd name="connsiteX1" fmla="*/ 375895 w 375932"/>
                  <a:gd name="connsiteY1" fmla="*/ 845820 h 2103120"/>
                  <a:gd name="connsiteX2" fmla="*/ 32995 w 375932"/>
                  <a:gd name="connsiteY2" fmla="*/ 1188720 h 2103120"/>
                  <a:gd name="connsiteX3" fmla="*/ 32995 w 375932"/>
                  <a:gd name="connsiteY3" fmla="*/ 2103120 h 2103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75932" h="2103120">
                    <a:moveTo>
                      <a:pt x="10135" y="0"/>
                    </a:moveTo>
                    <a:cubicBezTo>
                      <a:pt x="191110" y="323850"/>
                      <a:pt x="372085" y="647700"/>
                      <a:pt x="375895" y="845820"/>
                    </a:cubicBezTo>
                    <a:cubicBezTo>
                      <a:pt x="379705" y="1043940"/>
                      <a:pt x="90145" y="979170"/>
                      <a:pt x="32995" y="1188720"/>
                    </a:cubicBezTo>
                    <a:cubicBezTo>
                      <a:pt x="-24155" y="1398270"/>
                      <a:pt x="4420" y="1750695"/>
                      <a:pt x="32995" y="2103120"/>
                    </a:cubicBezTo>
                  </a:path>
                </a:pathLst>
              </a:custGeom>
              <a:noFill/>
              <a:ln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Freeform 5">
                <a:extLst>
                  <a:ext uri="{FF2B5EF4-FFF2-40B4-BE49-F238E27FC236}">
                    <a16:creationId xmlns="" xmlns:a16="http://schemas.microsoft.com/office/drawing/2014/main" id="{E1943E0B-149A-1F48-82E4-C90543FF66B0}"/>
                  </a:ext>
                </a:extLst>
              </p:cNvPr>
              <p:cNvSpPr/>
              <p:nvPr/>
            </p:nvSpPr>
            <p:spPr>
              <a:xfrm>
                <a:off x="7786071" y="3906949"/>
                <a:ext cx="45719" cy="247836"/>
              </a:xfrm>
              <a:custGeom>
                <a:avLst/>
                <a:gdLst>
                  <a:gd name="connsiteX0" fmla="*/ 10135 w 375932"/>
                  <a:gd name="connsiteY0" fmla="*/ 0 h 2103120"/>
                  <a:gd name="connsiteX1" fmla="*/ 375895 w 375932"/>
                  <a:gd name="connsiteY1" fmla="*/ 845820 h 2103120"/>
                  <a:gd name="connsiteX2" fmla="*/ 32995 w 375932"/>
                  <a:gd name="connsiteY2" fmla="*/ 1188720 h 2103120"/>
                  <a:gd name="connsiteX3" fmla="*/ 32995 w 375932"/>
                  <a:gd name="connsiteY3" fmla="*/ 2103120 h 2103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75932" h="2103120">
                    <a:moveTo>
                      <a:pt x="10135" y="0"/>
                    </a:moveTo>
                    <a:cubicBezTo>
                      <a:pt x="191110" y="323850"/>
                      <a:pt x="372085" y="647700"/>
                      <a:pt x="375895" y="845820"/>
                    </a:cubicBezTo>
                    <a:cubicBezTo>
                      <a:pt x="379705" y="1043940"/>
                      <a:pt x="90145" y="979170"/>
                      <a:pt x="32995" y="1188720"/>
                    </a:cubicBezTo>
                    <a:cubicBezTo>
                      <a:pt x="-24155" y="1398270"/>
                      <a:pt x="4420" y="1750695"/>
                      <a:pt x="32995" y="2103120"/>
                    </a:cubicBezTo>
                  </a:path>
                </a:pathLst>
              </a:custGeom>
              <a:noFill/>
              <a:ln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8" name="组合 107"/>
            <p:cNvGrpSpPr/>
            <p:nvPr/>
          </p:nvGrpSpPr>
          <p:grpSpPr>
            <a:xfrm>
              <a:off x="7076682" y="4982103"/>
              <a:ext cx="762370" cy="252802"/>
              <a:chOff x="7069420" y="3901983"/>
              <a:chExt cx="762370" cy="252802"/>
            </a:xfrm>
          </p:grpSpPr>
          <p:sp>
            <p:nvSpPr>
              <p:cNvPr id="109" name="Freeform 5">
                <a:extLst>
                  <a:ext uri="{FF2B5EF4-FFF2-40B4-BE49-F238E27FC236}">
                    <a16:creationId xmlns="" xmlns:a16="http://schemas.microsoft.com/office/drawing/2014/main" id="{E1943E0B-149A-1F48-82E4-C90543FF66B0}"/>
                  </a:ext>
                </a:extLst>
              </p:cNvPr>
              <p:cNvSpPr/>
              <p:nvPr/>
            </p:nvSpPr>
            <p:spPr>
              <a:xfrm>
                <a:off x="7069420" y="3901983"/>
                <a:ext cx="45719" cy="247836"/>
              </a:xfrm>
              <a:custGeom>
                <a:avLst/>
                <a:gdLst>
                  <a:gd name="connsiteX0" fmla="*/ 10135 w 375932"/>
                  <a:gd name="connsiteY0" fmla="*/ 0 h 2103120"/>
                  <a:gd name="connsiteX1" fmla="*/ 375895 w 375932"/>
                  <a:gd name="connsiteY1" fmla="*/ 845820 h 2103120"/>
                  <a:gd name="connsiteX2" fmla="*/ 32995 w 375932"/>
                  <a:gd name="connsiteY2" fmla="*/ 1188720 h 2103120"/>
                  <a:gd name="connsiteX3" fmla="*/ 32995 w 375932"/>
                  <a:gd name="connsiteY3" fmla="*/ 2103120 h 2103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75932" h="2103120">
                    <a:moveTo>
                      <a:pt x="10135" y="0"/>
                    </a:moveTo>
                    <a:cubicBezTo>
                      <a:pt x="191110" y="323850"/>
                      <a:pt x="372085" y="647700"/>
                      <a:pt x="375895" y="845820"/>
                    </a:cubicBezTo>
                    <a:cubicBezTo>
                      <a:pt x="379705" y="1043940"/>
                      <a:pt x="90145" y="979170"/>
                      <a:pt x="32995" y="1188720"/>
                    </a:cubicBezTo>
                    <a:cubicBezTo>
                      <a:pt x="-24155" y="1398270"/>
                      <a:pt x="4420" y="1750695"/>
                      <a:pt x="32995" y="2103120"/>
                    </a:cubicBezTo>
                  </a:path>
                </a:pathLst>
              </a:custGeom>
              <a:noFill/>
              <a:ln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Freeform 5">
                <a:extLst>
                  <a:ext uri="{FF2B5EF4-FFF2-40B4-BE49-F238E27FC236}">
                    <a16:creationId xmlns="" xmlns:a16="http://schemas.microsoft.com/office/drawing/2014/main" id="{E1943E0B-149A-1F48-82E4-C90543FF66B0}"/>
                  </a:ext>
                </a:extLst>
              </p:cNvPr>
              <p:cNvSpPr/>
              <p:nvPr/>
            </p:nvSpPr>
            <p:spPr>
              <a:xfrm>
                <a:off x="7786071" y="3906949"/>
                <a:ext cx="45719" cy="247836"/>
              </a:xfrm>
              <a:custGeom>
                <a:avLst/>
                <a:gdLst>
                  <a:gd name="connsiteX0" fmla="*/ 10135 w 375932"/>
                  <a:gd name="connsiteY0" fmla="*/ 0 h 2103120"/>
                  <a:gd name="connsiteX1" fmla="*/ 375895 w 375932"/>
                  <a:gd name="connsiteY1" fmla="*/ 845820 h 2103120"/>
                  <a:gd name="connsiteX2" fmla="*/ 32995 w 375932"/>
                  <a:gd name="connsiteY2" fmla="*/ 1188720 h 2103120"/>
                  <a:gd name="connsiteX3" fmla="*/ 32995 w 375932"/>
                  <a:gd name="connsiteY3" fmla="*/ 2103120 h 2103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75932" h="2103120">
                    <a:moveTo>
                      <a:pt x="10135" y="0"/>
                    </a:moveTo>
                    <a:cubicBezTo>
                      <a:pt x="191110" y="323850"/>
                      <a:pt x="372085" y="647700"/>
                      <a:pt x="375895" y="845820"/>
                    </a:cubicBezTo>
                    <a:cubicBezTo>
                      <a:pt x="379705" y="1043940"/>
                      <a:pt x="90145" y="979170"/>
                      <a:pt x="32995" y="1188720"/>
                    </a:cubicBezTo>
                    <a:cubicBezTo>
                      <a:pt x="-24155" y="1398270"/>
                      <a:pt x="4420" y="1750695"/>
                      <a:pt x="32995" y="2103120"/>
                    </a:cubicBezTo>
                  </a:path>
                </a:pathLst>
              </a:custGeom>
              <a:noFill/>
              <a:ln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1" name="组合 110"/>
            <p:cNvGrpSpPr/>
            <p:nvPr/>
          </p:nvGrpSpPr>
          <p:grpSpPr>
            <a:xfrm>
              <a:off x="7076682" y="5338921"/>
              <a:ext cx="762370" cy="252802"/>
              <a:chOff x="7069420" y="3901983"/>
              <a:chExt cx="762370" cy="252802"/>
            </a:xfrm>
          </p:grpSpPr>
          <p:sp>
            <p:nvSpPr>
              <p:cNvPr id="112" name="Freeform 5">
                <a:extLst>
                  <a:ext uri="{FF2B5EF4-FFF2-40B4-BE49-F238E27FC236}">
                    <a16:creationId xmlns="" xmlns:a16="http://schemas.microsoft.com/office/drawing/2014/main" id="{E1943E0B-149A-1F48-82E4-C90543FF66B0}"/>
                  </a:ext>
                </a:extLst>
              </p:cNvPr>
              <p:cNvSpPr/>
              <p:nvPr/>
            </p:nvSpPr>
            <p:spPr>
              <a:xfrm>
                <a:off x="7069420" y="3901983"/>
                <a:ext cx="45719" cy="247836"/>
              </a:xfrm>
              <a:custGeom>
                <a:avLst/>
                <a:gdLst>
                  <a:gd name="connsiteX0" fmla="*/ 10135 w 375932"/>
                  <a:gd name="connsiteY0" fmla="*/ 0 h 2103120"/>
                  <a:gd name="connsiteX1" fmla="*/ 375895 w 375932"/>
                  <a:gd name="connsiteY1" fmla="*/ 845820 h 2103120"/>
                  <a:gd name="connsiteX2" fmla="*/ 32995 w 375932"/>
                  <a:gd name="connsiteY2" fmla="*/ 1188720 h 2103120"/>
                  <a:gd name="connsiteX3" fmla="*/ 32995 w 375932"/>
                  <a:gd name="connsiteY3" fmla="*/ 2103120 h 2103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75932" h="2103120">
                    <a:moveTo>
                      <a:pt x="10135" y="0"/>
                    </a:moveTo>
                    <a:cubicBezTo>
                      <a:pt x="191110" y="323850"/>
                      <a:pt x="372085" y="647700"/>
                      <a:pt x="375895" y="845820"/>
                    </a:cubicBezTo>
                    <a:cubicBezTo>
                      <a:pt x="379705" y="1043940"/>
                      <a:pt x="90145" y="979170"/>
                      <a:pt x="32995" y="1188720"/>
                    </a:cubicBezTo>
                    <a:cubicBezTo>
                      <a:pt x="-24155" y="1398270"/>
                      <a:pt x="4420" y="1750695"/>
                      <a:pt x="32995" y="2103120"/>
                    </a:cubicBezTo>
                  </a:path>
                </a:pathLst>
              </a:custGeom>
              <a:noFill/>
              <a:ln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Freeform 5">
                <a:extLst>
                  <a:ext uri="{FF2B5EF4-FFF2-40B4-BE49-F238E27FC236}">
                    <a16:creationId xmlns="" xmlns:a16="http://schemas.microsoft.com/office/drawing/2014/main" id="{E1943E0B-149A-1F48-82E4-C90543FF66B0}"/>
                  </a:ext>
                </a:extLst>
              </p:cNvPr>
              <p:cNvSpPr/>
              <p:nvPr/>
            </p:nvSpPr>
            <p:spPr>
              <a:xfrm>
                <a:off x="7786071" y="3906949"/>
                <a:ext cx="45719" cy="247836"/>
              </a:xfrm>
              <a:custGeom>
                <a:avLst/>
                <a:gdLst>
                  <a:gd name="connsiteX0" fmla="*/ 10135 w 375932"/>
                  <a:gd name="connsiteY0" fmla="*/ 0 h 2103120"/>
                  <a:gd name="connsiteX1" fmla="*/ 375895 w 375932"/>
                  <a:gd name="connsiteY1" fmla="*/ 845820 h 2103120"/>
                  <a:gd name="connsiteX2" fmla="*/ 32995 w 375932"/>
                  <a:gd name="connsiteY2" fmla="*/ 1188720 h 2103120"/>
                  <a:gd name="connsiteX3" fmla="*/ 32995 w 375932"/>
                  <a:gd name="connsiteY3" fmla="*/ 2103120 h 2103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75932" h="2103120">
                    <a:moveTo>
                      <a:pt x="10135" y="0"/>
                    </a:moveTo>
                    <a:cubicBezTo>
                      <a:pt x="191110" y="323850"/>
                      <a:pt x="372085" y="647700"/>
                      <a:pt x="375895" y="845820"/>
                    </a:cubicBezTo>
                    <a:cubicBezTo>
                      <a:pt x="379705" y="1043940"/>
                      <a:pt x="90145" y="979170"/>
                      <a:pt x="32995" y="1188720"/>
                    </a:cubicBezTo>
                    <a:cubicBezTo>
                      <a:pt x="-24155" y="1398270"/>
                      <a:pt x="4420" y="1750695"/>
                      <a:pt x="32995" y="2103120"/>
                    </a:cubicBezTo>
                  </a:path>
                </a:pathLst>
              </a:custGeom>
              <a:noFill/>
              <a:ln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4" name="组合 113"/>
            <p:cNvGrpSpPr/>
            <p:nvPr/>
          </p:nvGrpSpPr>
          <p:grpSpPr>
            <a:xfrm>
              <a:off x="7083944" y="5696478"/>
              <a:ext cx="762370" cy="252802"/>
              <a:chOff x="7069420" y="3901983"/>
              <a:chExt cx="762370" cy="252802"/>
            </a:xfrm>
          </p:grpSpPr>
          <p:sp>
            <p:nvSpPr>
              <p:cNvPr id="115" name="Freeform 5">
                <a:extLst>
                  <a:ext uri="{FF2B5EF4-FFF2-40B4-BE49-F238E27FC236}">
                    <a16:creationId xmlns="" xmlns:a16="http://schemas.microsoft.com/office/drawing/2014/main" id="{E1943E0B-149A-1F48-82E4-C90543FF66B0}"/>
                  </a:ext>
                </a:extLst>
              </p:cNvPr>
              <p:cNvSpPr/>
              <p:nvPr/>
            </p:nvSpPr>
            <p:spPr>
              <a:xfrm>
                <a:off x="7069420" y="3901983"/>
                <a:ext cx="45719" cy="247836"/>
              </a:xfrm>
              <a:custGeom>
                <a:avLst/>
                <a:gdLst>
                  <a:gd name="connsiteX0" fmla="*/ 10135 w 375932"/>
                  <a:gd name="connsiteY0" fmla="*/ 0 h 2103120"/>
                  <a:gd name="connsiteX1" fmla="*/ 375895 w 375932"/>
                  <a:gd name="connsiteY1" fmla="*/ 845820 h 2103120"/>
                  <a:gd name="connsiteX2" fmla="*/ 32995 w 375932"/>
                  <a:gd name="connsiteY2" fmla="*/ 1188720 h 2103120"/>
                  <a:gd name="connsiteX3" fmla="*/ 32995 w 375932"/>
                  <a:gd name="connsiteY3" fmla="*/ 2103120 h 2103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75932" h="2103120">
                    <a:moveTo>
                      <a:pt x="10135" y="0"/>
                    </a:moveTo>
                    <a:cubicBezTo>
                      <a:pt x="191110" y="323850"/>
                      <a:pt x="372085" y="647700"/>
                      <a:pt x="375895" y="845820"/>
                    </a:cubicBezTo>
                    <a:cubicBezTo>
                      <a:pt x="379705" y="1043940"/>
                      <a:pt x="90145" y="979170"/>
                      <a:pt x="32995" y="1188720"/>
                    </a:cubicBezTo>
                    <a:cubicBezTo>
                      <a:pt x="-24155" y="1398270"/>
                      <a:pt x="4420" y="1750695"/>
                      <a:pt x="32995" y="2103120"/>
                    </a:cubicBezTo>
                  </a:path>
                </a:pathLst>
              </a:custGeom>
              <a:noFill/>
              <a:ln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Freeform 5">
                <a:extLst>
                  <a:ext uri="{FF2B5EF4-FFF2-40B4-BE49-F238E27FC236}">
                    <a16:creationId xmlns="" xmlns:a16="http://schemas.microsoft.com/office/drawing/2014/main" id="{E1943E0B-149A-1F48-82E4-C90543FF66B0}"/>
                  </a:ext>
                </a:extLst>
              </p:cNvPr>
              <p:cNvSpPr/>
              <p:nvPr/>
            </p:nvSpPr>
            <p:spPr>
              <a:xfrm>
                <a:off x="7786071" y="3906949"/>
                <a:ext cx="45719" cy="247836"/>
              </a:xfrm>
              <a:custGeom>
                <a:avLst/>
                <a:gdLst>
                  <a:gd name="connsiteX0" fmla="*/ 10135 w 375932"/>
                  <a:gd name="connsiteY0" fmla="*/ 0 h 2103120"/>
                  <a:gd name="connsiteX1" fmla="*/ 375895 w 375932"/>
                  <a:gd name="connsiteY1" fmla="*/ 845820 h 2103120"/>
                  <a:gd name="connsiteX2" fmla="*/ 32995 w 375932"/>
                  <a:gd name="connsiteY2" fmla="*/ 1188720 h 2103120"/>
                  <a:gd name="connsiteX3" fmla="*/ 32995 w 375932"/>
                  <a:gd name="connsiteY3" fmla="*/ 2103120 h 2103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75932" h="2103120">
                    <a:moveTo>
                      <a:pt x="10135" y="0"/>
                    </a:moveTo>
                    <a:cubicBezTo>
                      <a:pt x="191110" y="323850"/>
                      <a:pt x="372085" y="647700"/>
                      <a:pt x="375895" y="845820"/>
                    </a:cubicBezTo>
                    <a:cubicBezTo>
                      <a:pt x="379705" y="1043940"/>
                      <a:pt x="90145" y="979170"/>
                      <a:pt x="32995" y="1188720"/>
                    </a:cubicBezTo>
                    <a:cubicBezTo>
                      <a:pt x="-24155" y="1398270"/>
                      <a:pt x="4420" y="1750695"/>
                      <a:pt x="32995" y="2103120"/>
                    </a:cubicBezTo>
                  </a:path>
                </a:pathLst>
              </a:custGeom>
              <a:noFill/>
              <a:ln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7" name="组合 116"/>
            <p:cNvGrpSpPr/>
            <p:nvPr/>
          </p:nvGrpSpPr>
          <p:grpSpPr>
            <a:xfrm>
              <a:off x="7092280" y="6056518"/>
              <a:ext cx="762370" cy="252802"/>
              <a:chOff x="7069420" y="3901983"/>
              <a:chExt cx="762370" cy="252802"/>
            </a:xfrm>
          </p:grpSpPr>
          <p:sp>
            <p:nvSpPr>
              <p:cNvPr id="118" name="Freeform 5">
                <a:extLst>
                  <a:ext uri="{FF2B5EF4-FFF2-40B4-BE49-F238E27FC236}">
                    <a16:creationId xmlns="" xmlns:a16="http://schemas.microsoft.com/office/drawing/2014/main" id="{E1943E0B-149A-1F48-82E4-C90543FF66B0}"/>
                  </a:ext>
                </a:extLst>
              </p:cNvPr>
              <p:cNvSpPr/>
              <p:nvPr/>
            </p:nvSpPr>
            <p:spPr>
              <a:xfrm>
                <a:off x="7069420" y="3901983"/>
                <a:ext cx="45719" cy="247836"/>
              </a:xfrm>
              <a:custGeom>
                <a:avLst/>
                <a:gdLst>
                  <a:gd name="connsiteX0" fmla="*/ 10135 w 375932"/>
                  <a:gd name="connsiteY0" fmla="*/ 0 h 2103120"/>
                  <a:gd name="connsiteX1" fmla="*/ 375895 w 375932"/>
                  <a:gd name="connsiteY1" fmla="*/ 845820 h 2103120"/>
                  <a:gd name="connsiteX2" fmla="*/ 32995 w 375932"/>
                  <a:gd name="connsiteY2" fmla="*/ 1188720 h 2103120"/>
                  <a:gd name="connsiteX3" fmla="*/ 32995 w 375932"/>
                  <a:gd name="connsiteY3" fmla="*/ 2103120 h 2103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75932" h="2103120">
                    <a:moveTo>
                      <a:pt x="10135" y="0"/>
                    </a:moveTo>
                    <a:cubicBezTo>
                      <a:pt x="191110" y="323850"/>
                      <a:pt x="372085" y="647700"/>
                      <a:pt x="375895" y="845820"/>
                    </a:cubicBezTo>
                    <a:cubicBezTo>
                      <a:pt x="379705" y="1043940"/>
                      <a:pt x="90145" y="979170"/>
                      <a:pt x="32995" y="1188720"/>
                    </a:cubicBezTo>
                    <a:cubicBezTo>
                      <a:pt x="-24155" y="1398270"/>
                      <a:pt x="4420" y="1750695"/>
                      <a:pt x="32995" y="2103120"/>
                    </a:cubicBezTo>
                  </a:path>
                </a:pathLst>
              </a:custGeom>
              <a:noFill/>
              <a:ln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Freeform 5">
                <a:extLst>
                  <a:ext uri="{FF2B5EF4-FFF2-40B4-BE49-F238E27FC236}">
                    <a16:creationId xmlns="" xmlns:a16="http://schemas.microsoft.com/office/drawing/2014/main" id="{E1943E0B-149A-1F48-82E4-C90543FF66B0}"/>
                  </a:ext>
                </a:extLst>
              </p:cNvPr>
              <p:cNvSpPr/>
              <p:nvPr/>
            </p:nvSpPr>
            <p:spPr>
              <a:xfrm>
                <a:off x="7786071" y="3906949"/>
                <a:ext cx="45719" cy="247836"/>
              </a:xfrm>
              <a:custGeom>
                <a:avLst/>
                <a:gdLst>
                  <a:gd name="connsiteX0" fmla="*/ 10135 w 375932"/>
                  <a:gd name="connsiteY0" fmla="*/ 0 h 2103120"/>
                  <a:gd name="connsiteX1" fmla="*/ 375895 w 375932"/>
                  <a:gd name="connsiteY1" fmla="*/ 845820 h 2103120"/>
                  <a:gd name="connsiteX2" fmla="*/ 32995 w 375932"/>
                  <a:gd name="connsiteY2" fmla="*/ 1188720 h 2103120"/>
                  <a:gd name="connsiteX3" fmla="*/ 32995 w 375932"/>
                  <a:gd name="connsiteY3" fmla="*/ 2103120 h 2103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75932" h="2103120">
                    <a:moveTo>
                      <a:pt x="10135" y="0"/>
                    </a:moveTo>
                    <a:cubicBezTo>
                      <a:pt x="191110" y="323850"/>
                      <a:pt x="372085" y="647700"/>
                      <a:pt x="375895" y="845820"/>
                    </a:cubicBezTo>
                    <a:cubicBezTo>
                      <a:pt x="379705" y="1043940"/>
                      <a:pt x="90145" y="979170"/>
                      <a:pt x="32995" y="1188720"/>
                    </a:cubicBezTo>
                    <a:cubicBezTo>
                      <a:pt x="-24155" y="1398270"/>
                      <a:pt x="4420" y="1750695"/>
                      <a:pt x="32995" y="2103120"/>
                    </a:cubicBezTo>
                  </a:path>
                </a:pathLst>
              </a:custGeom>
              <a:noFill/>
              <a:ln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4" name="组合 13"/>
          <p:cNvGrpSpPr/>
          <p:nvPr/>
        </p:nvGrpSpPr>
        <p:grpSpPr>
          <a:xfrm>
            <a:off x="5724128" y="3933056"/>
            <a:ext cx="792088" cy="646331"/>
            <a:chOff x="5724128" y="3789040"/>
            <a:chExt cx="792088" cy="646331"/>
          </a:xfrm>
        </p:grpSpPr>
        <p:sp>
          <p:nvSpPr>
            <p:cNvPr id="122" name="TextBox 121"/>
            <p:cNvSpPr txBox="1"/>
            <p:nvPr/>
          </p:nvSpPr>
          <p:spPr>
            <a:xfrm>
              <a:off x="5724128" y="3789040"/>
              <a:ext cx="792088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/>
                <a:t> </a:t>
              </a:r>
            </a:p>
            <a:p>
              <a:pPr algn="ctr"/>
              <a:endParaRPr lang="zh-CN" altLang="en-US" dirty="0"/>
            </a:p>
          </p:txBody>
        </p:sp>
        <p:grpSp>
          <p:nvGrpSpPr>
            <p:cNvPr id="13" name="组合 12"/>
            <p:cNvGrpSpPr/>
            <p:nvPr/>
          </p:nvGrpSpPr>
          <p:grpSpPr>
            <a:xfrm>
              <a:off x="5773007" y="3867481"/>
              <a:ext cx="676811" cy="495672"/>
              <a:chOff x="5148064" y="3212976"/>
              <a:chExt cx="1210663" cy="1103548"/>
            </a:xfrm>
          </p:grpSpPr>
          <p:sp>
            <p:nvSpPr>
              <p:cNvPr id="195" name="Freeform 5">
                <a:extLst>
                  <a:ext uri="{FF2B5EF4-FFF2-40B4-BE49-F238E27FC236}">
                    <a16:creationId xmlns="" xmlns:a16="http://schemas.microsoft.com/office/drawing/2014/main" id="{E1943E0B-149A-1F48-82E4-C90543FF66B0}"/>
                  </a:ext>
                </a:extLst>
              </p:cNvPr>
              <p:cNvSpPr/>
              <p:nvPr/>
            </p:nvSpPr>
            <p:spPr>
              <a:xfrm>
                <a:off x="5148064" y="3212976"/>
                <a:ext cx="72007" cy="495672"/>
              </a:xfrm>
              <a:custGeom>
                <a:avLst/>
                <a:gdLst>
                  <a:gd name="connsiteX0" fmla="*/ 10135 w 375932"/>
                  <a:gd name="connsiteY0" fmla="*/ 0 h 2103120"/>
                  <a:gd name="connsiteX1" fmla="*/ 375895 w 375932"/>
                  <a:gd name="connsiteY1" fmla="*/ 845820 h 2103120"/>
                  <a:gd name="connsiteX2" fmla="*/ 32995 w 375932"/>
                  <a:gd name="connsiteY2" fmla="*/ 1188720 h 2103120"/>
                  <a:gd name="connsiteX3" fmla="*/ 32995 w 375932"/>
                  <a:gd name="connsiteY3" fmla="*/ 2103120 h 2103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75932" h="2103120">
                    <a:moveTo>
                      <a:pt x="10135" y="0"/>
                    </a:moveTo>
                    <a:cubicBezTo>
                      <a:pt x="191110" y="323850"/>
                      <a:pt x="372085" y="647700"/>
                      <a:pt x="375895" y="845820"/>
                    </a:cubicBezTo>
                    <a:cubicBezTo>
                      <a:pt x="379705" y="1043940"/>
                      <a:pt x="90145" y="979170"/>
                      <a:pt x="32995" y="1188720"/>
                    </a:cubicBezTo>
                    <a:cubicBezTo>
                      <a:pt x="-24155" y="1398270"/>
                      <a:pt x="4420" y="1750695"/>
                      <a:pt x="32995" y="2103120"/>
                    </a:cubicBezTo>
                  </a:path>
                </a:pathLst>
              </a:custGeom>
              <a:noFill/>
              <a:ln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6" name="Freeform 18">
                <a:extLst>
                  <a:ext uri="{FF2B5EF4-FFF2-40B4-BE49-F238E27FC236}">
                    <a16:creationId xmlns="" xmlns:a16="http://schemas.microsoft.com/office/drawing/2014/main" id="{C316E52B-76E6-4E4E-803A-A4A4ABA8D4F7}"/>
                  </a:ext>
                </a:extLst>
              </p:cNvPr>
              <p:cNvSpPr/>
              <p:nvPr/>
            </p:nvSpPr>
            <p:spPr>
              <a:xfrm>
                <a:off x="5333231" y="3212976"/>
                <a:ext cx="72007" cy="495672"/>
              </a:xfrm>
              <a:custGeom>
                <a:avLst/>
                <a:gdLst>
                  <a:gd name="connsiteX0" fmla="*/ 10135 w 375932"/>
                  <a:gd name="connsiteY0" fmla="*/ 0 h 2103120"/>
                  <a:gd name="connsiteX1" fmla="*/ 375895 w 375932"/>
                  <a:gd name="connsiteY1" fmla="*/ 845820 h 2103120"/>
                  <a:gd name="connsiteX2" fmla="*/ 32995 w 375932"/>
                  <a:gd name="connsiteY2" fmla="*/ 1188720 h 2103120"/>
                  <a:gd name="connsiteX3" fmla="*/ 32995 w 375932"/>
                  <a:gd name="connsiteY3" fmla="*/ 2103120 h 2103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75932" h="2103120">
                    <a:moveTo>
                      <a:pt x="10135" y="0"/>
                    </a:moveTo>
                    <a:cubicBezTo>
                      <a:pt x="191110" y="323850"/>
                      <a:pt x="372085" y="647700"/>
                      <a:pt x="375895" y="845820"/>
                    </a:cubicBezTo>
                    <a:cubicBezTo>
                      <a:pt x="379705" y="1043940"/>
                      <a:pt x="90145" y="979170"/>
                      <a:pt x="32995" y="1188720"/>
                    </a:cubicBezTo>
                    <a:cubicBezTo>
                      <a:pt x="-24155" y="1398270"/>
                      <a:pt x="4420" y="1750695"/>
                      <a:pt x="32995" y="2103120"/>
                    </a:cubicBezTo>
                  </a:path>
                </a:pathLst>
              </a:custGeom>
              <a:noFill/>
              <a:ln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7" name="Freeform 19">
                <a:extLst>
                  <a:ext uri="{FF2B5EF4-FFF2-40B4-BE49-F238E27FC236}">
                    <a16:creationId xmlns="" xmlns:a16="http://schemas.microsoft.com/office/drawing/2014/main" id="{602ED600-744E-BC42-9FE2-1469ACD4E4F8}"/>
                  </a:ext>
                </a:extLst>
              </p:cNvPr>
              <p:cNvSpPr/>
              <p:nvPr/>
            </p:nvSpPr>
            <p:spPr>
              <a:xfrm>
                <a:off x="5513992" y="3212976"/>
                <a:ext cx="72007" cy="495672"/>
              </a:xfrm>
              <a:custGeom>
                <a:avLst/>
                <a:gdLst>
                  <a:gd name="connsiteX0" fmla="*/ 10135 w 375932"/>
                  <a:gd name="connsiteY0" fmla="*/ 0 h 2103120"/>
                  <a:gd name="connsiteX1" fmla="*/ 375895 w 375932"/>
                  <a:gd name="connsiteY1" fmla="*/ 845820 h 2103120"/>
                  <a:gd name="connsiteX2" fmla="*/ 32995 w 375932"/>
                  <a:gd name="connsiteY2" fmla="*/ 1188720 h 2103120"/>
                  <a:gd name="connsiteX3" fmla="*/ 32995 w 375932"/>
                  <a:gd name="connsiteY3" fmla="*/ 2103120 h 2103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75932" h="2103120">
                    <a:moveTo>
                      <a:pt x="10135" y="0"/>
                    </a:moveTo>
                    <a:cubicBezTo>
                      <a:pt x="191110" y="323850"/>
                      <a:pt x="372085" y="647700"/>
                      <a:pt x="375895" y="845820"/>
                    </a:cubicBezTo>
                    <a:cubicBezTo>
                      <a:pt x="379705" y="1043940"/>
                      <a:pt x="90145" y="979170"/>
                      <a:pt x="32995" y="1188720"/>
                    </a:cubicBezTo>
                    <a:cubicBezTo>
                      <a:pt x="-24155" y="1398270"/>
                      <a:pt x="4420" y="1750695"/>
                      <a:pt x="32995" y="2103120"/>
                    </a:cubicBezTo>
                  </a:path>
                </a:pathLst>
              </a:custGeom>
              <a:noFill/>
              <a:ln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8" name="Freeform 20">
                <a:extLst>
                  <a:ext uri="{FF2B5EF4-FFF2-40B4-BE49-F238E27FC236}">
                    <a16:creationId xmlns="" xmlns:a16="http://schemas.microsoft.com/office/drawing/2014/main" id="{96122A46-8F94-DC4B-A3E6-65730B6AE25D}"/>
                  </a:ext>
                </a:extLst>
              </p:cNvPr>
              <p:cNvSpPr/>
              <p:nvPr/>
            </p:nvSpPr>
            <p:spPr>
              <a:xfrm>
                <a:off x="5704967" y="3212976"/>
                <a:ext cx="72007" cy="495672"/>
              </a:xfrm>
              <a:custGeom>
                <a:avLst/>
                <a:gdLst>
                  <a:gd name="connsiteX0" fmla="*/ 10135 w 375932"/>
                  <a:gd name="connsiteY0" fmla="*/ 0 h 2103120"/>
                  <a:gd name="connsiteX1" fmla="*/ 375895 w 375932"/>
                  <a:gd name="connsiteY1" fmla="*/ 845820 h 2103120"/>
                  <a:gd name="connsiteX2" fmla="*/ 32995 w 375932"/>
                  <a:gd name="connsiteY2" fmla="*/ 1188720 h 2103120"/>
                  <a:gd name="connsiteX3" fmla="*/ 32995 w 375932"/>
                  <a:gd name="connsiteY3" fmla="*/ 2103120 h 2103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75932" h="2103120">
                    <a:moveTo>
                      <a:pt x="10135" y="0"/>
                    </a:moveTo>
                    <a:cubicBezTo>
                      <a:pt x="191110" y="323850"/>
                      <a:pt x="372085" y="647700"/>
                      <a:pt x="375895" y="845820"/>
                    </a:cubicBezTo>
                    <a:cubicBezTo>
                      <a:pt x="379705" y="1043940"/>
                      <a:pt x="90145" y="979170"/>
                      <a:pt x="32995" y="1188720"/>
                    </a:cubicBezTo>
                    <a:cubicBezTo>
                      <a:pt x="-24155" y="1398270"/>
                      <a:pt x="4420" y="1750695"/>
                      <a:pt x="32995" y="2103120"/>
                    </a:cubicBezTo>
                  </a:path>
                </a:pathLst>
              </a:custGeom>
              <a:noFill/>
              <a:ln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9" name="Freeform 21">
                <a:extLst>
                  <a:ext uri="{FF2B5EF4-FFF2-40B4-BE49-F238E27FC236}">
                    <a16:creationId xmlns="" xmlns:a16="http://schemas.microsoft.com/office/drawing/2014/main" id="{F842AC43-DED6-8049-84CF-CA21B3A531C9}"/>
                  </a:ext>
                </a:extLst>
              </p:cNvPr>
              <p:cNvSpPr/>
              <p:nvPr/>
            </p:nvSpPr>
            <p:spPr>
              <a:xfrm>
                <a:off x="5904149" y="3212976"/>
                <a:ext cx="72007" cy="495672"/>
              </a:xfrm>
              <a:custGeom>
                <a:avLst/>
                <a:gdLst>
                  <a:gd name="connsiteX0" fmla="*/ 10135 w 375932"/>
                  <a:gd name="connsiteY0" fmla="*/ 0 h 2103120"/>
                  <a:gd name="connsiteX1" fmla="*/ 375895 w 375932"/>
                  <a:gd name="connsiteY1" fmla="*/ 845820 h 2103120"/>
                  <a:gd name="connsiteX2" fmla="*/ 32995 w 375932"/>
                  <a:gd name="connsiteY2" fmla="*/ 1188720 h 2103120"/>
                  <a:gd name="connsiteX3" fmla="*/ 32995 w 375932"/>
                  <a:gd name="connsiteY3" fmla="*/ 2103120 h 2103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75932" h="2103120">
                    <a:moveTo>
                      <a:pt x="10135" y="0"/>
                    </a:moveTo>
                    <a:cubicBezTo>
                      <a:pt x="191110" y="323850"/>
                      <a:pt x="372085" y="647700"/>
                      <a:pt x="375895" y="845820"/>
                    </a:cubicBezTo>
                    <a:cubicBezTo>
                      <a:pt x="379705" y="1043940"/>
                      <a:pt x="90145" y="979170"/>
                      <a:pt x="32995" y="1188720"/>
                    </a:cubicBezTo>
                    <a:cubicBezTo>
                      <a:pt x="-24155" y="1398270"/>
                      <a:pt x="4420" y="1750695"/>
                      <a:pt x="32995" y="2103120"/>
                    </a:cubicBezTo>
                  </a:path>
                </a:pathLst>
              </a:custGeom>
              <a:noFill/>
              <a:ln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0" name="Freeform 5">
                <a:extLst>
                  <a:ext uri="{FF2B5EF4-FFF2-40B4-BE49-F238E27FC236}">
                    <a16:creationId xmlns="" xmlns:a16="http://schemas.microsoft.com/office/drawing/2014/main" id="{E1943E0B-149A-1F48-82E4-C90543FF66B0}"/>
                  </a:ext>
                </a:extLst>
              </p:cNvPr>
              <p:cNvSpPr/>
              <p:nvPr/>
            </p:nvSpPr>
            <p:spPr>
              <a:xfrm>
                <a:off x="6101553" y="3212976"/>
                <a:ext cx="72007" cy="495672"/>
              </a:xfrm>
              <a:custGeom>
                <a:avLst/>
                <a:gdLst>
                  <a:gd name="connsiteX0" fmla="*/ 10135 w 375932"/>
                  <a:gd name="connsiteY0" fmla="*/ 0 h 2103120"/>
                  <a:gd name="connsiteX1" fmla="*/ 375895 w 375932"/>
                  <a:gd name="connsiteY1" fmla="*/ 845820 h 2103120"/>
                  <a:gd name="connsiteX2" fmla="*/ 32995 w 375932"/>
                  <a:gd name="connsiteY2" fmla="*/ 1188720 h 2103120"/>
                  <a:gd name="connsiteX3" fmla="*/ 32995 w 375932"/>
                  <a:gd name="connsiteY3" fmla="*/ 2103120 h 2103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75932" h="2103120">
                    <a:moveTo>
                      <a:pt x="10135" y="0"/>
                    </a:moveTo>
                    <a:cubicBezTo>
                      <a:pt x="191110" y="323850"/>
                      <a:pt x="372085" y="647700"/>
                      <a:pt x="375895" y="845820"/>
                    </a:cubicBezTo>
                    <a:cubicBezTo>
                      <a:pt x="379705" y="1043940"/>
                      <a:pt x="90145" y="979170"/>
                      <a:pt x="32995" y="1188720"/>
                    </a:cubicBezTo>
                    <a:cubicBezTo>
                      <a:pt x="-24155" y="1398270"/>
                      <a:pt x="4420" y="1750695"/>
                      <a:pt x="32995" y="2103120"/>
                    </a:cubicBezTo>
                  </a:path>
                </a:pathLst>
              </a:custGeom>
              <a:noFill/>
              <a:ln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1" name="Freeform 18">
                <a:extLst>
                  <a:ext uri="{FF2B5EF4-FFF2-40B4-BE49-F238E27FC236}">
                    <a16:creationId xmlns="" xmlns:a16="http://schemas.microsoft.com/office/drawing/2014/main" id="{C316E52B-76E6-4E4E-803A-A4A4ABA8D4F7}"/>
                  </a:ext>
                </a:extLst>
              </p:cNvPr>
              <p:cNvSpPr/>
              <p:nvPr/>
            </p:nvSpPr>
            <p:spPr>
              <a:xfrm>
                <a:off x="6286720" y="3212976"/>
                <a:ext cx="72007" cy="495672"/>
              </a:xfrm>
              <a:custGeom>
                <a:avLst/>
                <a:gdLst>
                  <a:gd name="connsiteX0" fmla="*/ 10135 w 375932"/>
                  <a:gd name="connsiteY0" fmla="*/ 0 h 2103120"/>
                  <a:gd name="connsiteX1" fmla="*/ 375895 w 375932"/>
                  <a:gd name="connsiteY1" fmla="*/ 845820 h 2103120"/>
                  <a:gd name="connsiteX2" fmla="*/ 32995 w 375932"/>
                  <a:gd name="connsiteY2" fmla="*/ 1188720 h 2103120"/>
                  <a:gd name="connsiteX3" fmla="*/ 32995 w 375932"/>
                  <a:gd name="connsiteY3" fmla="*/ 2103120 h 2103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75932" h="2103120">
                    <a:moveTo>
                      <a:pt x="10135" y="0"/>
                    </a:moveTo>
                    <a:cubicBezTo>
                      <a:pt x="191110" y="323850"/>
                      <a:pt x="372085" y="647700"/>
                      <a:pt x="375895" y="845820"/>
                    </a:cubicBezTo>
                    <a:cubicBezTo>
                      <a:pt x="379705" y="1043940"/>
                      <a:pt x="90145" y="979170"/>
                      <a:pt x="32995" y="1188720"/>
                    </a:cubicBezTo>
                    <a:cubicBezTo>
                      <a:pt x="-24155" y="1398270"/>
                      <a:pt x="4420" y="1750695"/>
                      <a:pt x="32995" y="2103120"/>
                    </a:cubicBezTo>
                  </a:path>
                </a:pathLst>
              </a:custGeom>
              <a:noFill/>
              <a:ln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2" name="Freeform 5">
                <a:extLst>
                  <a:ext uri="{FF2B5EF4-FFF2-40B4-BE49-F238E27FC236}">
                    <a16:creationId xmlns="" xmlns:a16="http://schemas.microsoft.com/office/drawing/2014/main" id="{E1943E0B-149A-1F48-82E4-C90543FF66B0}"/>
                  </a:ext>
                </a:extLst>
              </p:cNvPr>
              <p:cNvSpPr/>
              <p:nvPr/>
            </p:nvSpPr>
            <p:spPr>
              <a:xfrm>
                <a:off x="5148064" y="3820852"/>
                <a:ext cx="72007" cy="495672"/>
              </a:xfrm>
              <a:custGeom>
                <a:avLst/>
                <a:gdLst>
                  <a:gd name="connsiteX0" fmla="*/ 10135 w 375932"/>
                  <a:gd name="connsiteY0" fmla="*/ 0 h 2103120"/>
                  <a:gd name="connsiteX1" fmla="*/ 375895 w 375932"/>
                  <a:gd name="connsiteY1" fmla="*/ 845820 h 2103120"/>
                  <a:gd name="connsiteX2" fmla="*/ 32995 w 375932"/>
                  <a:gd name="connsiteY2" fmla="*/ 1188720 h 2103120"/>
                  <a:gd name="connsiteX3" fmla="*/ 32995 w 375932"/>
                  <a:gd name="connsiteY3" fmla="*/ 2103120 h 2103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75932" h="2103120">
                    <a:moveTo>
                      <a:pt x="10135" y="0"/>
                    </a:moveTo>
                    <a:cubicBezTo>
                      <a:pt x="191110" y="323850"/>
                      <a:pt x="372085" y="647700"/>
                      <a:pt x="375895" y="845820"/>
                    </a:cubicBezTo>
                    <a:cubicBezTo>
                      <a:pt x="379705" y="1043940"/>
                      <a:pt x="90145" y="979170"/>
                      <a:pt x="32995" y="1188720"/>
                    </a:cubicBezTo>
                    <a:cubicBezTo>
                      <a:pt x="-24155" y="1398270"/>
                      <a:pt x="4420" y="1750695"/>
                      <a:pt x="32995" y="2103120"/>
                    </a:cubicBezTo>
                  </a:path>
                </a:pathLst>
              </a:custGeom>
              <a:noFill/>
              <a:ln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3" name="Freeform 18">
                <a:extLst>
                  <a:ext uri="{FF2B5EF4-FFF2-40B4-BE49-F238E27FC236}">
                    <a16:creationId xmlns="" xmlns:a16="http://schemas.microsoft.com/office/drawing/2014/main" id="{C316E52B-76E6-4E4E-803A-A4A4ABA8D4F7}"/>
                  </a:ext>
                </a:extLst>
              </p:cNvPr>
              <p:cNvSpPr/>
              <p:nvPr/>
            </p:nvSpPr>
            <p:spPr>
              <a:xfrm>
                <a:off x="5333231" y="3820852"/>
                <a:ext cx="72007" cy="495672"/>
              </a:xfrm>
              <a:custGeom>
                <a:avLst/>
                <a:gdLst>
                  <a:gd name="connsiteX0" fmla="*/ 10135 w 375932"/>
                  <a:gd name="connsiteY0" fmla="*/ 0 h 2103120"/>
                  <a:gd name="connsiteX1" fmla="*/ 375895 w 375932"/>
                  <a:gd name="connsiteY1" fmla="*/ 845820 h 2103120"/>
                  <a:gd name="connsiteX2" fmla="*/ 32995 w 375932"/>
                  <a:gd name="connsiteY2" fmla="*/ 1188720 h 2103120"/>
                  <a:gd name="connsiteX3" fmla="*/ 32995 w 375932"/>
                  <a:gd name="connsiteY3" fmla="*/ 2103120 h 2103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75932" h="2103120">
                    <a:moveTo>
                      <a:pt x="10135" y="0"/>
                    </a:moveTo>
                    <a:cubicBezTo>
                      <a:pt x="191110" y="323850"/>
                      <a:pt x="372085" y="647700"/>
                      <a:pt x="375895" y="845820"/>
                    </a:cubicBezTo>
                    <a:cubicBezTo>
                      <a:pt x="379705" y="1043940"/>
                      <a:pt x="90145" y="979170"/>
                      <a:pt x="32995" y="1188720"/>
                    </a:cubicBezTo>
                    <a:cubicBezTo>
                      <a:pt x="-24155" y="1398270"/>
                      <a:pt x="4420" y="1750695"/>
                      <a:pt x="32995" y="2103120"/>
                    </a:cubicBezTo>
                  </a:path>
                </a:pathLst>
              </a:custGeom>
              <a:noFill/>
              <a:ln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4" name="Freeform 19">
                <a:extLst>
                  <a:ext uri="{FF2B5EF4-FFF2-40B4-BE49-F238E27FC236}">
                    <a16:creationId xmlns="" xmlns:a16="http://schemas.microsoft.com/office/drawing/2014/main" id="{602ED600-744E-BC42-9FE2-1469ACD4E4F8}"/>
                  </a:ext>
                </a:extLst>
              </p:cNvPr>
              <p:cNvSpPr/>
              <p:nvPr/>
            </p:nvSpPr>
            <p:spPr>
              <a:xfrm>
                <a:off x="5513992" y="3820852"/>
                <a:ext cx="72007" cy="495672"/>
              </a:xfrm>
              <a:custGeom>
                <a:avLst/>
                <a:gdLst>
                  <a:gd name="connsiteX0" fmla="*/ 10135 w 375932"/>
                  <a:gd name="connsiteY0" fmla="*/ 0 h 2103120"/>
                  <a:gd name="connsiteX1" fmla="*/ 375895 w 375932"/>
                  <a:gd name="connsiteY1" fmla="*/ 845820 h 2103120"/>
                  <a:gd name="connsiteX2" fmla="*/ 32995 w 375932"/>
                  <a:gd name="connsiteY2" fmla="*/ 1188720 h 2103120"/>
                  <a:gd name="connsiteX3" fmla="*/ 32995 w 375932"/>
                  <a:gd name="connsiteY3" fmla="*/ 2103120 h 2103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75932" h="2103120">
                    <a:moveTo>
                      <a:pt x="10135" y="0"/>
                    </a:moveTo>
                    <a:cubicBezTo>
                      <a:pt x="191110" y="323850"/>
                      <a:pt x="372085" y="647700"/>
                      <a:pt x="375895" y="845820"/>
                    </a:cubicBezTo>
                    <a:cubicBezTo>
                      <a:pt x="379705" y="1043940"/>
                      <a:pt x="90145" y="979170"/>
                      <a:pt x="32995" y="1188720"/>
                    </a:cubicBezTo>
                    <a:cubicBezTo>
                      <a:pt x="-24155" y="1398270"/>
                      <a:pt x="4420" y="1750695"/>
                      <a:pt x="32995" y="2103120"/>
                    </a:cubicBezTo>
                  </a:path>
                </a:pathLst>
              </a:custGeom>
              <a:noFill/>
              <a:ln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5" name="Freeform 20">
                <a:extLst>
                  <a:ext uri="{FF2B5EF4-FFF2-40B4-BE49-F238E27FC236}">
                    <a16:creationId xmlns="" xmlns:a16="http://schemas.microsoft.com/office/drawing/2014/main" id="{96122A46-8F94-DC4B-A3E6-65730B6AE25D}"/>
                  </a:ext>
                </a:extLst>
              </p:cNvPr>
              <p:cNvSpPr/>
              <p:nvPr/>
            </p:nvSpPr>
            <p:spPr>
              <a:xfrm>
                <a:off x="5704967" y="3820852"/>
                <a:ext cx="72007" cy="495672"/>
              </a:xfrm>
              <a:custGeom>
                <a:avLst/>
                <a:gdLst>
                  <a:gd name="connsiteX0" fmla="*/ 10135 w 375932"/>
                  <a:gd name="connsiteY0" fmla="*/ 0 h 2103120"/>
                  <a:gd name="connsiteX1" fmla="*/ 375895 w 375932"/>
                  <a:gd name="connsiteY1" fmla="*/ 845820 h 2103120"/>
                  <a:gd name="connsiteX2" fmla="*/ 32995 w 375932"/>
                  <a:gd name="connsiteY2" fmla="*/ 1188720 h 2103120"/>
                  <a:gd name="connsiteX3" fmla="*/ 32995 w 375932"/>
                  <a:gd name="connsiteY3" fmla="*/ 2103120 h 2103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75932" h="2103120">
                    <a:moveTo>
                      <a:pt x="10135" y="0"/>
                    </a:moveTo>
                    <a:cubicBezTo>
                      <a:pt x="191110" y="323850"/>
                      <a:pt x="372085" y="647700"/>
                      <a:pt x="375895" y="845820"/>
                    </a:cubicBezTo>
                    <a:cubicBezTo>
                      <a:pt x="379705" y="1043940"/>
                      <a:pt x="90145" y="979170"/>
                      <a:pt x="32995" y="1188720"/>
                    </a:cubicBezTo>
                    <a:cubicBezTo>
                      <a:pt x="-24155" y="1398270"/>
                      <a:pt x="4420" y="1750695"/>
                      <a:pt x="32995" y="2103120"/>
                    </a:cubicBezTo>
                  </a:path>
                </a:pathLst>
              </a:custGeom>
              <a:noFill/>
              <a:ln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6" name="Freeform 21">
                <a:extLst>
                  <a:ext uri="{FF2B5EF4-FFF2-40B4-BE49-F238E27FC236}">
                    <a16:creationId xmlns="" xmlns:a16="http://schemas.microsoft.com/office/drawing/2014/main" id="{F842AC43-DED6-8049-84CF-CA21B3A531C9}"/>
                  </a:ext>
                </a:extLst>
              </p:cNvPr>
              <p:cNvSpPr/>
              <p:nvPr/>
            </p:nvSpPr>
            <p:spPr>
              <a:xfrm>
                <a:off x="5904149" y="3820852"/>
                <a:ext cx="72007" cy="495672"/>
              </a:xfrm>
              <a:custGeom>
                <a:avLst/>
                <a:gdLst>
                  <a:gd name="connsiteX0" fmla="*/ 10135 w 375932"/>
                  <a:gd name="connsiteY0" fmla="*/ 0 h 2103120"/>
                  <a:gd name="connsiteX1" fmla="*/ 375895 w 375932"/>
                  <a:gd name="connsiteY1" fmla="*/ 845820 h 2103120"/>
                  <a:gd name="connsiteX2" fmla="*/ 32995 w 375932"/>
                  <a:gd name="connsiteY2" fmla="*/ 1188720 h 2103120"/>
                  <a:gd name="connsiteX3" fmla="*/ 32995 w 375932"/>
                  <a:gd name="connsiteY3" fmla="*/ 2103120 h 2103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75932" h="2103120">
                    <a:moveTo>
                      <a:pt x="10135" y="0"/>
                    </a:moveTo>
                    <a:cubicBezTo>
                      <a:pt x="191110" y="323850"/>
                      <a:pt x="372085" y="647700"/>
                      <a:pt x="375895" y="845820"/>
                    </a:cubicBezTo>
                    <a:cubicBezTo>
                      <a:pt x="379705" y="1043940"/>
                      <a:pt x="90145" y="979170"/>
                      <a:pt x="32995" y="1188720"/>
                    </a:cubicBezTo>
                    <a:cubicBezTo>
                      <a:pt x="-24155" y="1398270"/>
                      <a:pt x="4420" y="1750695"/>
                      <a:pt x="32995" y="2103120"/>
                    </a:cubicBezTo>
                  </a:path>
                </a:pathLst>
              </a:custGeom>
              <a:noFill/>
              <a:ln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7" name="Freeform 5">
                <a:extLst>
                  <a:ext uri="{FF2B5EF4-FFF2-40B4-BE49-F238E27FC236}">
                    <a16:creationId xmlns="" xmlns:a16="http://schemas.microsoft.com/office/drawing/2014/main" id="{E1943E0B-149A-1F48-82E4-C90543FF66B0}"/>
                  </a:ext>
                </a:extLst>
              </p:cNvPr>
              <p:cNvSpPr/>
              <p:nvPr/>
            </p:nvSpPr>
            <p:spPr>
              <a:xfrm>
                <a:off x="6101553" y="3820852"/>
                <a:ext cx="72007" cy="495672"/>
              </a:xfrm>
              <a:custGeom>
                <a:avLst/>
                <a:gdLst>
                  <a:gd name="connsiteX0" fmla="*/ 10135 w 375932"/>
                  <a:gd name="connsiteY0" fmla="*/ 0 h 2103120"/>
                  <a:gd name="connsiteX1" fmla="*/ 375895 w 375932"/>
                  <a:gd name="connsiteY1" fmla="*/ 845820 h 2103120"/>
                  <a:gd name="connsiteX2" fmla="*/ 32995 w 375932"/>
                  <a:gd name="connsiteY2" fmla="*/ 1188720 h 2103120"/>
                  <a:gd name="connsiteX3" fmla="*/ 32995 w 375932"/>
                  <a:gd name="connsiteY3" fmla="*/ 2103120 h 2103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75932" h="2103120">
                    <a:moveTo>
                      <a:pt x="10135" y="0"/>
                    </a:moveTo>
                    <a:cubicBezTo>
                      <a:pt x="191110" y="323850"/>
                      <a:pt x="372085" y="647700"/>
                      <a:pt x="375895" y="845820"/>
                    </a:cubicBezTo>
                    <a:cubicBezTo>
                      <a:pt x="379705" y="1043940"/>
                      <a:pt x="90145" y="979170"/>
                      <a:pt x="32995" y="1188720"/>
                    </a:cubicBezTo>
                    <a:cubicBezTo>
                      <a:pt x="-24155" y="1398270"/>
                      <a:pt x="4420" y="1750695"/>
                      <a:pt x="32995" y="2103120"/>
                    </a:cubicBezTo>
                  </a:path>
                </a:pathLst>
              </a:custGeom>
              <a:noFill/>
              <a:ln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8" name="Freeform 18">
                <a:extLst>
                  <a:ext uri="{FF2B5EF4-FFF2-40B4-BE49-F238E27FC236}">
                    <a16:creationId xmlns="" xmlns:a16="http://schemas.microsoft.com/office/drawing/2014/main" id="{C316E52B-76E6-4E4E-803A-A4A4ABA8D4F7}"/>
                  </a:ext>
                </a:extLst>
              </p:cNvPr>
              <p:cNvSpPr/>
              <p:nvPr/>
            </p:nvSpPr>
            <p:spPr>
              <a:xfrm>
                <a:off x="6286720" y="3820852"/>
                <a:ext cx="72007" cy="495672"/>
              </a:xfrm>
              <a:custGeom>
                <a:avLst/>
                <a:gdLst>
                  <a:gd name="connsiteX0" fmla="*/ 10135 w 375932"/>
                  <a:gd name="connsiteY0" fmla="*/ 0 h 2103120"/>
                  <a:gd name="connsiteX1" fmla="*/ 375895 w 375932"/>
                  <a:gd name="connsiteY1" fmla="*/ 845820 h 2103120"/>
                  <a:gd name="connsiteX2" fmla="*/ 32995 w 375932"/>
                  <a:gd name="connsiteY2" fmla="*/ 1188720 h 2103120"/>
                  <a:gd name="connsiteX3" fmla="*/ 32995 w 375932"/>
                  <a:gd name="connsiteY3" fmla="*/ 2103120 h 2103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75932" h="2103120">
                    <a:moveTo>
                      <a:pt x="10135" y="0"/>
                    </a:moveTo>
                    <a:cubicBezTo>
                      <a:pt x="191110" y="323850"/>
                      <a:pt x="372085" y="647700"/>
                      <a:pt x="375895" y="845820"/>
                    </a:cubicBezTo>
                    <a:cubicBezTo>
                      <a:pt x="379705" y="1043940"/>
                      <a:pt x="90145" y="979170"/>
                      <a:pt x="32995" y="1188720"/>
                    </a:cubicBezTo>
                    <a:cubicBezTo>
                      <a:pt x="-24155" y="1398270"/>
                      <a:pt x="4420" y="1750695"/>
                      <a:pt x="32995" y="2103120"/>
                    </a:cubicBezTo>
                  </a:path>
                </a:pathLst>
              </a:custGeom>
              <a:noFill/>
              <a:ln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95138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51" grpId="0" animBg="1"/>
      <p:bldP spid="52" grpId="0" animBg="1"/>
      <p:bldP spid="53" grpId="0" animBg="1"/>
      <p:bldP spid="54" grpId="0" animBg="1"/>
      <p:bldP spid="55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/>
        </p:nvSpPr>
        <p:spPr>
          <a:xfrm>
            <a:off x="3347864" y="3933056"/>
            <a:ext cx="2232248" cy="648072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1187624" y="5138028"/>
            <a:ext cx="2160240" cy="864096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solidFill>
                  <a:srgbClr val="C00000"/>
                </a:solidFill>
              </a:rPr>
              <a:t>HSM-based SM Allocation Policies</a:t>
            </a:r>
            <a:endParaRPr lang="zh-CN" altLang="en-US" sz="4000" dirty="0">
              <a:solidFill>
                <a:srgbClr val="C0000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507288" cy="4525963"/>
          </a:xfrm>
        </p:spPr>
        <p:txBody>
          <a:bodyPr/>
          <a:lstStyle/>
          <a:p>
            <a:r>
              <a:rPr lang="en-US" altLang="zh-CN" dirty="0"/>
              <a:t>Divide execution time into epochs (500K cycles)</a:t>
            </a:r>
          </a:p>
          <a:p>
            <a:r>
              <a:rPr lang="en-US" altLang="zh-CN" dirty="0"/>
              <a:t>Reallocate SMs at the end of each epoch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80</a:t>
            </a:fld>
            <a:endParaRPr lang="zh-CN" altLang="en-US"/>
          </a:p>
        </p:txBody>
      </p:sp>
      <p:cxnSp>
        <p:nvCxnSpPr>
          <p:cNvPr id="6" name="直接箭头连接符 5"/>
          <p:cNvCxnSpPr/>
          <p:nvPr/>
        </p:nvCxnSpPr>
        <p:spPr>
          <a:xfrm>
            <a:off x="1187624" y="6434172"/>
            <a:ext cx="5328592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411760" y="6362164"/>
            <a:ext cx="28803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Time (clock cycles)</a:t>
            </a:r>
          </a:p>
        </p:txBody>
      </p:sp>
      <p:sp>
        <p:nvSpPr>
          <p:cNvPr id="7" name="矩形 6"/>
          <p:cNvSpPr/>
          <p:nvPr/>
        </p:nvSpPr>
        <p:spPr>
          <a:xfrm>
            <a:off x="1187624" y="3933056"/>
            <a:ext cx="2160240" cy="1348988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3347864" y="4581128"/>
            <a:ext cx="2232248" cy="1420996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" name="直接连接符 10"/>
          <p:cNvCxnSpPr/>
          <p:nvPr/>
        </p:nvCxnSpPr>
        <p:spPr>
          <a:xfrm>
            <a:off x="5868144" y="5026887"/>
            <a:ext cx="648072" cy="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51520" y="3841884"/>
            <a:ext cx="108012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SM1</a:t>
            </a:r>
          </a:p>
          <a:p>
            <a:r>
              <a:rPr lang="en-US" sz="2800" dirty="0"/>
              <a:t>SM2</a:t>
            </a:r>
          </a:p>
          <a:p>
            <a:r>
              <a:rPr lang="en-US" sz="2800" dirty="0"/>
              <a:t>SM3</a:t>
            </a:r>
          </a:p>
          <a:p>
            <a:r>
              <a:rPr lang="en-US" sz="2800" dirty="0"/>
              <a:t>SM4</a:t>
            </a:r>
          </a:p>
          <a:p>
            <a:r>
              <a:rPr lang="en-US" sz="2800" dirty="0"/>
              <a:t>SM5</a:t>
            </a:r>
          </a:p>
        </p:txBody>
      </p:sp>
      <p:sp>
        <p:nvSpPr>
          <p:cNvPr id="17" name="矩形 16"/>
          <p:cNvSpPr/>
          <p:nvPr/>
        </p:nvSpPr>
        <p:spPr>
          <a:xfrm>
            <a:off x="1896494" y="4417948"/>
            <a:ext cx="103586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/>
              <a:t>App 1</a:t>
            </a:r>
            <a:endParaRPr lang="zh-CN" altLang="en-US" sz="2800" dirty="0"/>
          </a:p>
        </p:txBody>
      </p:sp>
      <p:sp>
        <p:nvSpPr>
          <p:cNvPr id="20" name="矩形 19"/>
          <p:cNvSpPr/>
          <p:nvPr/>
        </p:nvSpPr>
        <p:spPr>
          <a:xfrm>
            <a:off x="1907704" y="5426060"/>
            <a:ext cx="103586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/>
              <a:t>App 2</a:t>
            </a:r>
            <a:endParaRPr lang="zh-CN" altLang="en-US" sz="2800" dirty="0"/>
          </a:p>
        </p:txBody>
      </p:sp>
      <p:sp>
        <p:nvSpPr>
          <p:cNvPr id="21" name="矩形 20"/>
          <p:cNvSpPr/>
          <p:nvPr/>
        </p:nvSpPr>
        <p:spPr>
          <a:xfrm>
            <a:off x="3956977" y="3985900"/>
            <a:ext cx="103586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/>
              <a:t>App 1</a:t>
            </a:r>
            <a:endParaRPr lang="zh-CN" altLang="en-US" sz="2800" dirty="0"/>
          </a:p>
        </p:txBody>
      </p:sp>
      <p:sp>
        <p:nvSpPr>
          <p:cNvPr id="22" name="矩形 21"/>
          <p:cNvSpPr/>
          <p:nvPr/>
        </p:nvSpPr>
        <p:spPr>
          <a:xfrm>
            <a:off x="3968187" y="5210036"/>
            <a:ext cx="103586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/>
              <a:t>App 2</a:t>
            </a:r>
            <a:endParaRPr lang="zh-CN" altLang="en-US" sz="2800" dirty="0"/>
          </a:p>
        </p:txBody>
      </p:sp>
      <p:cxnSp>
        <p:nvCxnSpPr>
          <p:cNvPr id="25" name="直接箭头连接符 24"/>
          <p:cNvCxnSpPr/>
          <p:nvPr/>
        </p:nvCxnSpPr>
        <p:spPr>
          <a:xfrm>
            <a:off x="3347864" y="3675638"/>
            <a:ext cx="0" cy="246638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907704" y="3193812"/>
            <a:ext cx="29744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Predict slowdown  </a:t>
            </a:r>
          </a:p>
        </p:txBody>
      </p:sp>
      <p:cxnSp>
        <p:nvCxnSpPr>
          <p:cNvPr id="29" name="直接箭头连接符 28"/>
          <p:cNvCxnSpPr/>
          <p:nvPr/>
        </p:nvCxnSpPr>
        <p:spPr>
          <a:xfrm flipV="1">
            <a:off x="4641182" y="3167390"/>
            <a:ext cx="351656" cy="288032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4968044" y="2833772"/>
            <a:ext cx="40684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HSM-fair </a:t>
            </a:r>
            <a:r>
              <a:rPr lang="en-US" sz="2800" dirty="0">
                <a:sym typeface="Wingdings" pitchFamily="2" charset="2"/>
              </a:rPr>
              <a:t> fairness target</a:t>
            </a:r>
            <a:endParaRPr lang="en-US" sz="2800" dirty="0"/>
          </a:p>
        </p:txBody>
      </p:sp>
      <p:sp>
        <p:nvSpPr>
          <p:cNvPr id="32" name="TextBox 31"/>
          <p:cNvSpPr txBox="1"/>
          <p:nvPr/>
        </p:nvSpPr>
        <p:spPr>
          <a:xfrm>
            <a:off x="5004048" y="3409836"/>
            <a:ext cx="40684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HSM-</a:t>
            </a:r>
            <a:r>
              <a:rPr lang="en-US" sz="2800" dirty="0" err="1"/>
              <a:t>QoS</a:t>
            </a:r>
            <a:r>
              <a:rPr lang="en-US" sz="2800" dirty="0"/>
              <a:t> </a:t>
            </a:r>
            <a:r>
              <a:rPr lang="en-US" sz="2800" dirty="0">
                <a:sym typeface="Wingdings" pitchFamily="2" charset="2"/>
              </a:rPr>
              <a:t> </a:t>
            </a:r>
            <a:r>
              <a:rPr lang="en-US" sz="2800" dirty="0" err="1">
                <a:sym typeface="Wingdings" pitchFamily="2" charset="2"/>
              </a:rPr>
              <a:t>QoS</a:t>
            </a:r>
            <a:r>
              <a:rPr lang="en-US" sz="2800" dirty="0">
                <a:sym typeface="Wingdings" pitchFamily="2" charset="2"/>
              </a:rPr>
              <a:t> target</a:t>
            </a:r>
            <a:endParaRPr lang="en-US" sz="2800" dirty="0"/>
          </a:p>
        </p:txBody>
      </p:sp>
      <p:cxnSp>
        <p:nvCxnSpPr>
          <p:cNvPr id="33" name="直接箭头连接符 32"/>
          <p:cNvCxnSpPr/>
          <p:nvPr/>
        </p:nvCxnSpPr>
        <p:spPr>
          <a:xfrm>
            <a:off x="4644008" y="3490186"/>
            <a:ext cx="355279" cy="216024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1716620" y="5930116"/>
            <a:ext cx="14872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Epoch n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3635896" y="5930116"/>
            <a:ext cx="19442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Epoch n+1</a:t>
            </a:r>
          </a:p>
        </p:txBody>
      </p:sp>
    </p:spTree>
    <p:extLst>
      <p:ext uri="{BB962C8B-B14F-4D97-AF65-F5344CB8AC3E}">
        <p14:creationId xmlns:p14="http://schemas.microsoft.com/office/powerpoint/2010/main" val="1233654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31" grpId="0"/>
      <p:bldP spid="32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-180528" y="274638"/>
            <a:ext cx="9540552" cy="1143000"/>
          </a:xfrm>
        </p:spPr>
        <p:txBody>
          <a:bodyPr>
            <a:normAutofit fontScale="90000"/>
          </a:bodyPr>
          <a:lstStyle/>
          <a:p>
            <a:r>
              <a:rPr lang="en-US" altLang="zh-CN" dirty="0">
                <a:solidFill>
                  <a:srgbClr val="C00000"/>
                </a:solidFill>
              </a:rPr>
              <a:t>Slowdown Prediction in Multitasking GPUs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579296" cy="5141168"/>
          </a:xfrm>
        </p:spPr>
        <p:txBody>
          <a:bodyPr>
            <a:normAutofit/>
          </a:bodyPr>
          <a:lstStyle/>
          <a:p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Motivation</a:t>
            </a:r>
          </a:p>
          <a:p>
            <a:endParaRPr lang="en-US" altLang="zh-CN" dirty="0"/>
          </a:p>
          <a:p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Hybrid Slowdown Model (HSM)</a:t>
            </a:r>
          </a:p>
          <a:p>
            <a:endParaRPr lang="en-US" altLang="zh-CN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altLang="zh-CN" dirty="0"/>
              <a:t>Experimental Results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81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289708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sz="4000" dirty="0">
                <a:solidFill>
                  <a:srgbClr val="C00000"/>
                </a:solidFill>
              </a:rPr>
              <a:t>Experimental Setup</a:t>
            </a:r>
            <a:endParaRPr lang="zh-CN" altLang="en-US" sz="4000" dirty="0">
              <a:solidFill>
                <a:srgbClr val="C00000"/>
              </a:solidFill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11700" y="1446508"/>
            <a:ext cx="5268412" cy="4645325"/>
          </a:xfrm>
        </p:spPr>
        <p:txBody>
          <a:bodyPr/>
          <a:lstStyle/>
          <a:p>
            <a:pPr marL="114300" indent="0">
              <a:buNone/>
            </a:pPr>
            <a:r>
              <a:rPr lang="en-US" altLang="zh-CN" sz="3200" b="1" dirty="0">
                <a:solidFill>
                  <a:srgbClr val="C00000"/>
                </a:solidFill>
                <a:ea typeface="Arial Unicode MS" pitchFamily="34" charset="-122"/>
                <a:cs typeface="Arial Unicode MS" pitchFamily="34" charset="-122"/>
              </a:rPr>
              <a:t>Performance evaluation</a:t>
            </a:r>
          </a:p>
          <a:p>
            <a:r>
              <a:rPr lang="en-US" altLang="zh-CN" sz="2800" dirty="0">
                <a:solidFill>
                  <a:schemeClr val="tx1"/>
                </a:solidFill>
                <a:ea typeface="Arial Unicode MS" pitchFamily="34" charset="-122"/>
                <a:cs typeface="Arial Unicode MS" pitchFamily="34" charset="-122"/>
              </a:rPr>
              <a:t>GPGPU-</a:t>
            </a:r>
            <a:r>
              <a:rPr lang="en-US" altLang="zh-CN" sz="2800" dirty="0" err="1">
                <a:solidFill>
                  <a:schemeClr val="tx1"/>
                </a:solidFill>
                <a:ea typeface="Arial Unicode MS" pitchFamily="34" charset="-122"/>
                <a:cs typeface="Arial Unicode MS" pitchFamily="34" charset="-122"/>
              </a:rPr>
              <a:t>sim</a:t>
            </a:r>
            <a:r>
              <a:rPr lang="en-US" altLang="zh-CN" sz="2800" dirty="0">
                <a:solidFill>
                  <a:schemeClr val="tx1"/>
                </a:solidFill>
                <a:ea typeface="Arial Unicode MS" pitchFamily="34" charset="-122"/>
                <a:cs typeface="Arial Unicode MS" pitchFamily="34" charset="-122"/>
              </a:rPr>
              <a:t> </a:t>
            </a:r>
            <a:r>
              <a:rPr lang="en-US" altLang="zh-CN" sz="2800" dirty="0">
                <a:solidFill>
                  <a:schemeClr val="tx1"/>
                </a:solidFill>
                <a:ea typeface="Arial Unicode MS" pitchFamily="34" charset="-122"/>
                <a:cs typeface="Arial Unicode MS" pitchFamily="34" charset="-122"/>
                <a:sym typeface="Wingdings" pitchFamily="2" charset="2"/>
              </a:rPr>
              <a:t> GPU</a:t>
            </a:r>
            <a:endParaRPr lang="en-US" altLang="zh-CN" sz="2800" dirty="0">
              <a:ea typeface="Arial Unicode MS" pitchFamily="34" charset="-122"/>
              <a:cs typeface="Arial Unicode MS" pitchFamily="34" charset="-122"/>
            </a:endParaRPr>
          </a:p>
          <a:p>
            <a:r>
              <a:rPr lang="en-US" altLang="zh-CN" sz="2800" dirty="0" err="1">
                <a:solidFill>
                  <a:schemeClr val="tx1"/>
                </a:solidFill>
                <a:ea typeface="Arial Unicode MS" pitchFamily="34" charset="-122"/>
                <a:cs typeface="Arial Unicode MS" pitchFamily="34" charset="-122"/>
              </a:rPr>
              <a:t>Ramulator</a:t>
            </a:r>
            <a:r>
              <a:rPr lang="en-US" altLang="zh-CN" sz="2800" dirty="0">
                <a:solidFill>
                  <a:schemeClr val="tx1"/>
                </a:solidFill>
                <a:ea typeface="Arial Unicode MS" pitchFamily="34" charset="-122"/>
                <a:cs typeface="Arial Unicode MS" pitchFamily="34" charset="-122"/>
              </a:rPr>
              <a:t> </a:t>
            </a:r>
            <a:r>
              <a:rPr lang="en-US" altLang="zh-CN" sz="2800" dirty="0">
                <a:solidFill>
                  <a:schemeClr val="tx1"/>
                </a:solidFill>
                <a:ea typeface="Arial Unicode MS" pitchFamily="34" charset="-122"/>
                <a:cs typeface="Arial Unicode MS" pitchFamily="34" charset="-122"/>
                <a:sym typeface="Wingdings" pitchFamily="2" charset="2"/>
              </a:rPr>
              <a:t> </a:t>
            </a:r>
            <a:r>
              <a:rPr lang="en-US" altLang="zh-CN" sz="2800" dirty="0">
                <a:ea typeface="Arial Unicode MS" pitchFamily="34" charset="-122"/>
                <a:cs typeface="Arial Unicode MS" pitchFamily="34" charset="-122"/>
                <a:sym typeface="Wingdings" pitchFamily="2" charset="2"/>
              </a:rPr>
              <a:t>HBM</a:t>
            </a:r>
          </a:p>
          <a:p>
            <a:pPr marL="114300" indent="0">
              <a:buNone/>
            </a:pPr>
            <a:endParaRPr lang="en-US" altLang="zh-CN" dirty="0">
              <a:ea typeface="Arial Unicode MS" pitchFamily="34" charset="-122"/>
              <a:cs typeface="Arial Unicode MS" pitchFamily="34" charset="-122"/>
              <a:sym typeface="Wingdings" pitchFamily="2" charset="2"/>
            </a:endParaRPr>
          </a:p>
          <a:p>
            <a:pPr marL="114300" indent="0">
              <a:buNone/>
            </a:pPr>
            <a:endParaRPr lang="en-US" altLang="zh-CN" dirty="0">
              <a:ea typeface="Arial Unicode MS" pitchFamily="34" charset="-122"/>
              <a:cs typeface="Arial Unicode MS" pitchFamily="34" charset="-122"/>
              <a:sym typeface="Wingdings" pitchFamily="2" charset="2"/>
            </a:endParaRPr>
          </a:p>
          <a:p>
            <a:pPr marL="114300" indent="0">
              <a:buNone/>
            </a:pPr>
            <a:r>
              <a:rPr lang="en-US" altLang="zh-CN" sz="3200" b="1" dirty="0">
                <a:solidFill>
                  <a:srgbClr val="C00000"/>
                </a:solidFill>
                <a:ea typeface="Arial Unicode MS" pitchFamily="34" charset="-122"/>
                <a:cs typeface="Arial Unicode MS" pitchFamily="34" charset="-122"/>
                <a:sym typeface="Wingdings" pitchFamily="2" charset="2"/>
              </a:rPr>
              <a:t>Volta-like GPU configuration </a:t>
            </a:r>
          </a:p>
          <a:p>
            <a:r>
              <a:rPr lang="en-US" altLang="zh-CN" sz="2800" dirty="0">
                <a:ea typeface="Arial Unicode MS" pitchFamily="34" charset="-122"/>
                <a:cs typeface="Arial Unicode MS" pitchFamily="34" charset="-122"/>
                <a:sym typeface="Wingdings" pitchFamily="2" charset="2"/>
              </a:rPr>
              <a:t>80 SMs with 48KB L1 </a:t>
            </a:r>
          </a:p>
          <a:p>
            <a:r>
              <a:rPr lang="en-US" altLang="zh-CN" sz="2800" dirty="0">
                <a:ea typeface="Arial Unicode MS" pitchFamily="34" charset="-122"/>
                <a:cs typeface="Arial Unicode MS" pitchFamily="34" charset="-122"/>
                <a:sym typeface="Wingdings" pitchFamily="2" charset="2"/>
              </a:rPr>
              <a:t>4 HBM stacks: 900GB/s </a:t>
            </a:r>
          </a:p>
          <a:p>
            <a:r>
              <a:rPr lang="en-US" altLang="zh-CN" sz="2800" dirty="0">
                <a:ea typeface="Arial Unicode MS" pitchFamily="34" charset="-122"/>
                <a:cs typeface="Arial Unicode MS" pitchFamily="34" charset="-122"/>
                <a:sym typeface="Wingdings" pitchFamily="2" charset="2"/>
              </a:rPr>
              <a:t>8 channels per HBM stack </a:t>
            </a:r>
          </a:p>
          <a:p>
            <a:r>
              <a:rPr lang="en-US" altLang="zh-CN" sz="2800" dirty="0">
                <a:ea typeface="Arial Unicode MS" pitchFamily="34" charset="-122"/>
                <a:cs typeface="Arial Unicode MS" pitchFamily="34" charset="-122"/>
                <a:sym typeface="Wingdings" pitchFamily="2" charset="2"/>
              </a:rPr>
              <a:t>6MB LLC</a:t>
            </a:r>
            <a:endParaRPr lang="en-US" altLang="zh-CN" sz="2800" dirty="0">
              <a:solidFill>
                <a:schemeClr val="tx1"/>
              </a:solidFill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82</a:t>
            </a:fld>
            <a:endParaRPr lang="en"/>
          </a:p>
        </p:txBody>
      </p:sp>
      <p:sp>
        <p:nvSpPr>
          <p:cNvPr id="6" name="文本占位符 2"/>
          <p:cNvSpPr txBox="1">
            <a:spLocks/>
          </p:cNvSpPr>
          <p:nvPr/>
        </p:nvSpPr>
        <p:spPr>
          <a:xfrm>
            <a:off x="5580112" y="2420888"/>
            <a:ext cx="3384376" cy="24594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>
              <a:buFont typeface="Arial"/>
              <a:buNone/>
            </a:pPr>
            <a:endParaRPr lang="en-US" altLang="zh-CN" b="1" dirty="0">
              <a:solidFill>
                <a:schemeClr val="tx1"/>
              </a:solidFill>
              <a:latin typeface="+mn-lt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7" name="文本占位符 2"/>
          <p:cNvSpPr txBox="1">
            <a:spLocks/>
          </p:cNvSpPr>
          <p:nvPr/>
        </p:nvSpPr>
        <p:spPr>
          <a:xfrm>
            <a:off x="5436096" y="2420888"/>
            <a:ext cx="3318282" cy="2952328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457200" lvl="0" indent="-342900" algn="l" defTabSz="914400" rtl="0" eaLnBrk="1" latinLnBrk="0" hangingPunct="1">
              <a:spcBef>
                <a:spcPts val="0"/>
              </a:spcBef>
              <a:spcAft>
                <a:spcPts val="0"/>
              </a:spcAft>
              <a:buSzPts val="1800"/>
              <a:buFont typeface="Arial" pitchFamily="34" charset="0"/>
              <a:buChar char="●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lvl="1" indent="-317500" algn="l" defTabSz="914400" rtl="0" eaLnBrk="1" latinLnBrk="0" hangingPunct="1">
              <a:spcBef>
                <a:spcPts val="1600"/>
              </a:spcBef>
              <a:spcAft>
                <a:spcPts val="0"/>
              </a:spcAft>
              <a:buSzPts val="1400"/>
              <a:buFont typeface="Arial" pitchFamily="34" charset="0"/>
              <a:buChar char="○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lvl="2" indent="-317500" algn="l" defTabSz="914400" rtl="0" eaLnBrk="1" latinLnBrk="0" hangingPunct="1">
              <a:spcBef>
                <a:spcPts val="1600"/>
              </a:spcBef>
              <a:spcAft>
                <a:spcPts val="0"/>
              </a:spcAft>
              <a:buSzPts val="1400"/>
              <a:buFont typeface="Arial" pitchFamily="34" charset="0"/>
              <a:buChar char="■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lvl="3" indent="-317500" algn="l" defTabSz="914400" rtl="0" eaLnBrk="1" latinLnBrk="0" hangingPunct="1">
              <a:spcBef>
                <a:spcPts val="1600"/>
              </a:spcBef>
              <a:spcAft>
                <a:spcPts val="0"/>
              </a:spcAft>
              <a:buSzPts val="1400"/>
              <a:buFont typeface="Arial" pitchFamily="34" charset="0"/>
              <a:buChar char="●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lvl="4" indent="-317500" algn="l" defTabSz="914400" rtl="0" eaLnBrk="1" latinLnBrk="0" hangingPunct="1">
              <a:spcBef>
                <a:spcPts val="1600"/>
              </a:spcBef>
              <a:spcAft>
                <a:spcPts val="0"/>
              </a:spcAft>
              <a:buSzPts val="1400"/>
              <a:buFont typeface="Arial" pitchFamily="34" charset="0"/>
              <a:buChar char="○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lvl="5" indent="-317500" algn="l" defTabSz="914400" rtl="0" eaLnBrk="1" latinLnBrk="0" hangingPunct="1">
              <a:spcBef>
                <a:spcPts val="1600"/>
              </a:spcBef>
              <a:spcAft>
                <a:spcPts val="0"/>
              </a:spcAft>
              <a:buSzPts val="1400"/>
              <a:buFont typeface="Arial" pitchFamily="34" charset="0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lvl="6" indent="-317500" algn="l" defTabSz="914400" rtl="0" eaLnBrk="1" latinLnBrk="0" hangingPunct="1">
              <a:spcBef>
                <a:spcPts val="1600"/>
              </a:spcBef>
              <a:spcAft>
                <a:spcPts val="0"/>
              </a:spcAft>
              <a:buSzPts val="1400"/>
              <a:buFont typeface="Arial" pitchFamily="34" charset="0"/>
              <a:buChar char="●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lvl="7" indent="-317500" algn="l" defTabSz="914400" rtl="0" eaLnBrk="1" latinLnBrk="0" hangingPunct="1">
              <a:spcBef>
                <a:spcPts val="1600"/>
              </a:spcBef>
              <a:spcAft>
                <a:spcPts val="0"/>
              </a:spcAft>
              <a:buSzPts val="1400"/>
              <a:buFont typeface="Arial" pitchFamily="34" charset="0"/>
              <a:buChar char="○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lvl="8" indent="-317500" algn="l" defTabSz="914400" rtl="0" eaLnBrk="1" latinLnBrk="0" hangingPunct="1">
              <a:spcBef>
                <a:spcPts val="1600"/>
              </a:spcBef>
              <a:spcAft>
                <a:spcPts val="1600"/>
              </a:spcAft>
              <a:buSzPts val="1400"/>
              <a:buFont typeface="Arial" pitchFamily="34" charset="0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>
              <a:buNone/>
            </a:pPr>
            <a:r>
              <a:rPr lang="en-US" altLang="zh-CN" sz="3200" b="1" dirty="0">
                <a:solidFill>
                  <a:srgbClr val="C00000"/>
                </a:solidFill>
                <a:latin typeface="Calibri"/>
                <a:ea typeface="Arial Unicode MS" pitchFamily="34" charset="-122"/>
                <a:cs typeface="Calibri"/>
              </a:rPr>
              <a:t>15 applications </a:t>
            </a:r>
          </a:p>
          <a:p>
            <a:r>
              <a:rPr lang="en-US" altLang="zh-CN" sz="2800" dirty="0" err="1">
                <a:latin typeface="Calibri"/>
                <a:ea typeface="Arial Unicode MS" pitchFamily="34" charset="-122"/>
                <a:cs typeface="Calibri"/>
              </a:rPr>
              <a:t>Rodinia</a:t>
            </a:r>
            <a:r>
              <a:rPr lang="en-US" altLang="zh-CN" sz="2800" dirty="0">
                <a:latin typeface="Calibri"/>
                <a:ea typeface="Arial Unicode MS" pitchFamily="34" charset="-122"/>
                <a:cs typeface="Calibri"/>
              </a:rPr>
              <a:t> </a:t>
            </a:r>
          </a:p>
          <a:p>
            <a:r>
              <a:rPr lang="en-US" altLang="zh-CN" sz="2800" dirty="0">
                <a:latin typeface="Calibri"/>
                <a:ea typeface="Arial Unicode MS" pitchFamily="34" charset="-122"/>
                <a:cs typeface="Calibri"/>
              </a:rPr>
              <a:t>CUDA SDK </a:t>
            </a:r>
          </a:p>
          <a:p>
            <a:r>
              <a:rPr lang="en-US" altLang="zh-CN" sz="2800" dirty="0">
                <a:latin typeface="Calibri"/>
                <a:ea typeface="Arial Unicode MS" pitchFamily="34" charset="-122"/>
                <a:cs typeface="Calibri"/>
              </a:rPr>
              <a:t>Parboil </a:t>
            </a:r>
          </a:p>
          <a:p>
            <a:r>
              <a:rPr lang="en-US" altLang="zh-CN" sz="2800" dirty="0" err="1">
                <a:latin typeface="Calibri"/>
                <a:ea typeface="Arial Unicode MS" pitchFamily="34" charset="-122"/>
                <a:cs typeface="Calibri"/>
              </a:rPr>
              <a:t>PolyBench</a:t>
            </a:r>
            <a:r>
              <a:rPr lang="en-US" altLang="zh-CN" sz="2800" dirty="0">
                <a:latin typeface="Calibri"/>
                <a:ea typeface="Arial Unicode MS" pitchFamily="34" charset="-122"/>
                <a:cs typeface="Calibri"/>
              </a:rPr>
              <a:t> </a:t>
            </a:r>
          </a:p>
          <a:p>
            <a:r>
              <a:rPr lang="en-US" altLang="zh-CN" sz="2800" dirty="0">
                <a:latin typeface="Calibri"/>
                <a:ea typeface="Arial Unicode MS" pitchFamily="34" charset="-122"/>
                <a:cs typeface="Calibri"/>
              </a:rPr>
              <a:t>Mars</a:t>
            </a:r>
            <a:endParaRPr lang="en-US" altLang="zh-CN" sz="2800" dirty="0">
              <a:latin typeface="Calibri"/>
              <a:ea typeface="Arial Unicode MS" pitchFamily="34" charset="-122"/>
              <a:cs typeface="Calibri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79844163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图表 12">
            <a:extLst>
              <a:ext uri="{FF2B5EF4-FFF2-40B4-BE49-F238E27FC236}">
                <a16:creationId xmlns="" xmlns:a16="http://schemas.microsoft.com/office/drawing/2014/main" id="{00000000-0008-0000-0000-000003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27754193"/>
              </p:ext>
            </p:extLst>
          </p:nvPr>
        </p:nvGraphicFramePr>
        <p:xfrm>
          <a:off x="4669888" y="2132856"/>
          <a:ext cx="4294600" cy="26543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11700" y="386727"/>
            <a:ext cx="8832300" cy="763600"/>
          </a:xfrm>
        </p:spPr>
        <p:txBody>
          <a:bodyPr>
            <a:noAutofit/>
          </a:bodyPr>
          <a:lstStyle/>
          <a:p>
            <a:r>
              <a:rPr lang="en-US" altLang="zh-CN" sz="4000" dirty="0">
                <a:solidFill>
                  <a:srgbClr val="C00000"/>
                </a:solidFill>
              </a:rPr>
              <a:t>High Accuracy of HSM</a:t>
            </a:r>
            <a:endParaRPr lang="zh-CN" altLang="en-US" sz="4000" dirty="0">
              <a:solidFill>
                <a:srgbClr val="C00000"/>
              </a:solidFill>
            </a:endParaRPr>
          </a:p>
        </p:txBody>
      </p:sp>
      <p:sp>
        <p:nvSpPr>
          <p:cNvPr id="5" name="Google Shape;153;p15"/>
          <p:cNvSpPr txBox="1"/>
          <p:nvPr/>
        </p:nvSpPr>
        <p:spPr>
          <a:xfrm>
            <a:off x="611561" y="5692920"/>
            <a:ext cx="8352927" cy="6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zh-CN" sz="2800" dirty="0">
                <a:solidFill>
                  <a:srgbClr val="C00000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6.8% prediction error on average</a:t>
            </a:r>
            <a:endParaRPr lang="en-US" sz="2600" b="1" dirty="0">
              <a:solidFill>
                <a:srgbClr val="C00000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83</a:t>
            </a:fld>
            <a:endParaRPr lang="en"/>
          </a:p>
        </p:txBody>
      </p:sp>
      <p:sp>
        <p:nvSpPr>
          <p:cNvPr id="7" name="Oval 7"/>
          <p:cNvSpPr/>
          <p:nvPr/>
        </p:nvSpPr>
        <p:spPr>
          <a:xfrm>
            <a:off x="5940152" y="3717032"/>
            <a:ext cx="1008112" cy="1070126"/>
          </a:xfrm>
          <a:prstGeom prst="ellipse">
            <a:avLst/>
          </a:prstGeom>
          <a:noFill/>
          <a:ln w="317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Google Shape;153;p15"/>
          <p:cNvSpPr txBox="1"/>
          <p:nvPr/>
        </p:nvSpPr>
        <p:spPr>
          <a:xfrm>
            <a:off x="-36512" y="6381328"/>
            <a:ext cx="8784976" cy="6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zh-CN" sz="1100" dirty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[1] Hu et al. Run-Time Performance Estimation and Fairness-Oriented Scheduling Policy for Concurrent GPGPU Applications, ICPP2016. [2] Zhao et al.</a:t>
            </a:r>
            <a:r>
              <a:rPr lang="en-US" altLang="zh-CN" sz="1100" b="1" dirty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 </a:t>
            </a:r>
            <a:r>
              <a:rPr lang="en-US" altLang="zh-CN" sz="1100" dirty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Themis: Predicting and Reining in Application-Level Slowdown on Spatial Multitasking GPUs, IPDPS2019.</a:t>
            </a:r>
            <a:endParaRPr lang="en-US" sz="1100" b="1" dirty="0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graphicFrame>
        <p:nvGraphicFramePr>
          <p:cNvPr id="12" name="图表 11">
            <a:extLst>
              <a:ext uri="{FF2B5EF4-FFF2-40B4-BE49-F238E27FC236}">
                <a16:creationId xmlns="" xmlns:a16="http://schemas.microsoft.com/office/drawing/2014/main" id="{00000000-0008-0000-0000-000002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67364037"/>
              </p:ext>
            </p:extLst>
          </p:nvPr>
        </p:nvGraphicFramePr>
        <p:xfrm>
          <a:off x="323528" y="2282282"/>
          <a:ext cx="4294600" cy="25814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302299973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图表 9">
            <a:extLst>
              <a:ext uri="{FF2B5EF4-FFF2-40B4-BE49-F238E27FC236}">
                <a16:creationId xmlns="" xmlns:a16="http://schemas.microsoft.com/office/drawing/2014/main" id="{00000000-0008-0000-0000-000004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14844343"/>
              </p:ext>
            </p:extLst>
          </p:nvPr>
        </p:nvGraphicFramePr>
        <p:xfrm>
          <a:off x="939196" y="1844824"/>
          <a:ext cx="6945172" cy="36089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11700" y="386727"/>
            <a:ext cx="8832300" cy="763600"/>
          </a:xfr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r>
              <a:rPr lang="en-US" altLang="zh-CN" sz="4000" dirty="0">
                <a:solidFill>
                  <a:srgbClr val="C00000"/>
                </a:solidFill>
              </a:rPr>
              <a:t>Fairness-Aware SM Allocation</a:t>
            </a:r>
            <a:endParaRPr lang="zh-CN" altLang="en-US" sz="4000" dirty="0">
              <a:solidFill>
                <a:srgbClr val="C0000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84</a:t>
            </a:fld>
            <a:endParaRPr lang="en"/>
          </a:p>
        </p:txBody>
      </p:sp>
      <p:sp>
        <p:nvSpPr>
          <p:cNvPr id="7" name="Google Shape;153;p15"/>
          <p:cNvSpPr txBox="1"/>
          <p:nvPr/>
        </p:nvSpPr>
        <p:spPr>
          <a:xfrm>
            <a:off x="1979712" y="6021288"/>
            <a:ext cx="5760640" cy="6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zh-CN" sz="2800" dirty="0">
                <a:solidFill>
                  <a:srgbClr val="C00000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HSM-Fair achieves 84.1% fairness</a:t>
            </a:r>
          </a:p>
        </p:txBody>
      </p:sp>
      <p:sp>
        <p:nvSpPr>
          <p:cNvPr id="9" name="Oval 8"/>
          <p:cNvSpPr/>
          <p:nvPr/>
        </p:nvSpPr>
        <p:spPr>
          <a:xfrm>
            <a:off x="5652120" y="1772816"/>
            <a:ext cx="1512168" cy="648084"/>
          </a:xfrm>
          <a:prstGeom prst="ellipse">
            <a:avLst/>
          </a:prstGeom>
          <a:noFill/>
          <a:ln w="317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80819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hart 1">
            <a:extLst>
              <a:ext uri="{FF2B5EF4-FFF2-40B4-BE49-F238E27FC236}">
                <a16:creationId xmlns="" xmlns:a16="http://schemas.microsoft.com/office/drawing/2014/main" id="{00000000-0008-0000-0100-000002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37567350"/>
              </p:ext>
            </p:extLst>
          </p:nvPr>
        </p:nvGraphicFramePr>
        <p:xfrm>
          <a:off x="1098000" y="1916832"/>
          <a:ext cx="6948000" cy="36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sz="4000" dirty="0" err="1">
                <a:solidFill>
                  <a:srgbClr val="C00000"/>
                </a:solidFill>
              </a:rPr>
              <a:t>QoS</a:t>
            </a:r>
            <a:r>
              <a:rPr lang="en-US" altLang="zh-CN" sz="4000" dirty="0">
                <a:solidFill>
                  <a:srgbClr val="C00000"/>
                </a:solidFill>
              </a:rPr>
              <a:t>-Aware SM Allocation</a:t>
            </a:r>
            <a:endParaRPr lang="zh-CN" altLang="en-US" sz="4000" dirty="0">
              <a:solidFill>
                <a:srgbClr val="C00000"/>
              </a:solidFill>
            </a:endParaRPr>
          </a:p>
        </p:txBody>
      </p:sp>
      <p:sp>
        <p:nvSpPr>
          <p:cNvPr id="5" name="Google Shape;153;p15"/>
          <p:cNvSpPr txBox="1"/>
          <p:nvPr/>
        </p:nvSpPr>
        <p:spPr>
          <a:xfrm>
            <a:off x="0" y="6052960"/>
            <a:ext cx="9144000" cy="6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sz="2800" dirty="0">
                <a:solidFill>
                  <a:srgbClr val="C00000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HSM-</a:t>
            </a:r>
            <a:r>
              <a:rPr lang="en-US" sz="2800" dirty="0" err="1">
                <a:solidFill>
                  <a:srgbClr val="C00000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QoS</a:t>
            </a:r>
            <a:r>
              <a:rPr lang="en-US" sz="2800" dirty="0">
                <a:solidFill>
                  <a:srgbClr val="C00000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 meets the </a:t>
            </a:r>
            <a:r>
              <a:rPr lang="en-US" sz="2800" dirty="0" err="1">
                <a:solidFill>
                  <a:srgbClr val="C00000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QoS</a:t>
            </a:r>
            <a:r>
              <a:rPr lang="en-US" sz="2800" dirty="0">
                <a:solidFill>
                  <a:srgbClr val="C00000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 target for all workloads 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85</a:t>
            </a:fld>
            <a:endParaRPr lang="en"/>
          </a:p>
        </p:txBody>
      </p:sp>
      <p:sp>
        <p:nvSpPr>
          <p:cNvPr id="11" name="Oval 2"/>
          <p:cNvSpPr/>
          <p:nvPr/>
        </p:nvSpPr>
        <p:spPr>
          <a:xfrm>
            <a:off x="5724128" y="1843770"/>
            <a:ext cx="1944216" cy="613212"/>
          </a:xfrm>
          <a:prstGeom prst="ellipse">
            <a:avLst/>
          </a:prstGeom>
          <a:noFill/>
          <a:ln w="317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矩形 2"/>
          <p:cNvSpPr/>
          <p:nvPr/>
        </p:nvSpPr>
        <p:spPr>
          <a:xfrm>
            <a:off x="4860032" y="2780928"/>
            <a:ext cx="41985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58750" indent="0">
              <a:buFontTx/>
              <a:buNone/>
            </a:pPr>
            <a:r>
              <a:rPr lang="en-US" altLang="zh-CN" b="1" dirty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QoS target = 0.8 normalized progress</a:t>
            </a:r>
            <a:endParaRPr lang="en-US" altLang="zh-CN" b="1" dirty="0"/>
          </a:p>
        </p:txBody>
      </p:sp>
    </p:spTree>
    <p:extLst>
      <p:ext uri="{BB962C8B-B14F-4D97-AF65-F5344CB8AC3E}">
        <p14:creationId xmlns:p14="http://schemas.microsoft.com/office/powerpoint/2010/main" val="64849100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Chart 2">
            <a:extLst>
              <a:ext uri="{FF2B5EF4-FFF2-40B4-BE49-F238E27FC236}">
                <a16:creationId xmlns="" xmlns:a16="http://schemas.microsoft.com/office/drawing/2014/main" id="{00000000-0008-0000-0000-000003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79917886"/>
              </p:ext>
            </p:extLst>
          </p:nvPr>
        </p:nvGraphicFramePr>
        <p:xfrm>
          <a:off x="4572117" y="2276872"/>
          <a:ext cx="4284000" cy="2581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2" name="Chart 3">
            <a:extLst>
              <a:ext uri="{FF2B5EF4-FFF2-40B4-BE49-F238E27FC236}">
                <a16:creationId xmlns="" xmlns:a16="http://schemas.microsoft.com/office/drawing/2014/main" id="{00000000-0008-0000-0000-000004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2511032"/>
              </p:ext>
            </p:extLst>
          </p:nvPr>
        </p:nvGraphicFramePr>
        <p:xfrm>
          <a:off x="179512" y="2276872"/>
          <a:ext cx="4284000" cy="2581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386727"/>
            <a:ext cx="9144000" cy="763600"/>
          </a:xfrm>
        </p:spPr>
        <p:txBody>
          <a:bodyPr>
            <a:noAutofit/>
          </a:bodyPr>
          <a:lstStyle/>
          <a:p>
            <a:r>
              <a:rPr lang="en-US" altLang="zh-CN" sz="4000" dirty="0">
                <a:solidFill>
                  <a:srgbClr val="C00000"/>
                </a:solidFill>
              </a:rPr>
              <a:t>Comparing against Memory Bandwidth Partitioning</a:t>
            </a:r>
            <a:endParaRPr lang="zh-CN" altLang="en-US" sz="4000" dirty="0">
              <a:solidFill>
                <a:srgbClr val="C00000"/>
              </a:solidFill>
            </a:endParaRPr>
          </a:p>
        </p:txBody>
      </p:sp>
      <p:sp>
        <p:nvSpPr>
          <p:cNvPr id="5" name="Google Shape;153;p15"/>
          <p:cNvSpPr txBox="1"/>
          <p:nvPr/>
        </p:nvSpPr>
        <p:spPr>
          <a:xfrm>
            <a:off x="0" y="5373216"/>
            <a:ext cx="9144000" cy="6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sz="2800" dirty="0">
                <a:solidFill>
                  <a:srgbClr val="C00000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HSM-Fair outperforms previous </a:t>
            </a:r>
            <a:r>
              <a:rPr lang="en-US" altLang="zh-CN" sz="2800" dirty="0">
                <a:solidFill>
                  <a:srgbClr val="C00000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approaches </a:t>
            </a:r>
          </a:p>
          <a:p>
            <a:pPr algn="ctr"/>
            <a:r>
              <a:rPr lang="en-US" altLang="zh-CN" sz="2800" dirty="0">
                <a:solidFill>
                  <a:srgbClr val="C00000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based on </a:t>
            </a:r>
            <a:r>
              <a:rPr lang="en-US" sz="2800" dirty="0">
                <a:solidFill>
                  <a:srgbClr val="C00000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bandwidth partitioning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86</a:t>
            </a:fld>
            <a:endParaRPr lang="en"/>
          </a:p>
        </p:txBody>
      </p:sp>
      <p:sp>
        <p:nvSpPr>
          <p:cNvPr id="11" name="Oval 2"/>
          <p:cNvSpPr/>
          <p:nvPr/>
        </p:nvSpPr>
        <p:spPr>
          <a:xfrm>
            <a:off x="2843808" y="2276872"/>
            <a:ext cx="1512168" cy="467963"/>
          </a:xfrm>
          <a:prstGeom prst="ellipse">
            <a:avLst/>
          </a:prstGeom>
          <a:noFill/>
          <a:ln w="317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2"/>
          <p:cNvSpPr/>
          <p:nvPr/>
        </p:nvSpPr>
        <p:spPr>
          <a:xfrm>
            <a:off x="7164405" y="2276872"/>
            <a:ext cx="1512168" cy="467963"/>
          </a:xfrm>
          <a:prstGeom prst="ellipse">
            <a:avLst/>
          </a:prstGeom>
          <a:noFill/>
          <a:ln w="317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Google Shape;153;p15"/>
          <p:cNvSpPr txBox="1"/>
          <p:nvPr/>
        </p:nvSpPr>
        <p:spPr>
          <a:xfrm>
            <a:off x="-36512" y="6575040"/>
            <a:ext cx="8352927" cy="2383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zh-CN" sz="1200" dirty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[1] Jog et al. Anatomy of GPU Memory System for Multi-Application Execution,  MEMSYS2015.</a:t>
            </a:r>
          </a:p>
        </p:txBody>
      </p:sp>
    </p:spTree>
    <p:extLst>
      <p:ext uri="{BB962C8B-B14F-4D97-AF65-F5344CB8AC3E}">
        <p14:creationId xmlns:p14="http://schemas.microsoft.com/office/powerpoint/2010/main" val="311203792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C00000"/>
                </a:solidFill>
              </a:rPr>
              <a:t>Three Contributions of the Talk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64" name="Google Shape;100;p15"/>
          <p:cNvSpPr/>
          <p:nvPr/>
        </p:nvSpPr>
        <p:spPr>
          <a:xfrm>
            <a:off x="1473921" y="3805532"/>
            <a:ext cx="515453" cy="294999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SM</a:t>
            </a:r>
            <a:endParaRPr/>
          </a:p>
        </p:txBody>
      </p:sp>
      <p:sp>
        <p:nvSpPr>
          <p:cNvPr id="65" name="Google Shape;101;p15"/>
          <p:cNvSpPr/>
          <p:nvPr/>
        </p:nvSpPr>
        <p:spPr>
          <a:xfrm>
            <a:off x="2132447" y="3805532"/>
            <a:ext cx="515453" cy="294999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SM</a:t>
            </a:r>
            <a:endParaRPr dirty="0"/>
          </a:p>
        </p:txBody>
      </p:sp>
      <p:sp>
        <p:nvSpPr>
          <p:cNvPr id="66" name="Google Shape;102;p15"/>
          <p:cNvSpPr/>
          <p:nvPr/>
        </p:nvSpPr>
        <p:spPr>
          <a:xfrm>
            <a:off x="7052331" y="3805532"/>
            <a:ext cx="515453" cy="294999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SM</a:t>
            </a:r>
            <a:endParaRPr/>
          </a:p>
        </p:txBody>
      </p:sp>
      <p:cxnSp>
        <p:nvCxnSpPr>
          <p:cNvPr id="67" name="Google Shape;103;p15"/>
          <p:cNvCxnSpPr/>
          <p:nvPr/>
        </p:nvCxnSpPr>
        <p:spPr>
          <a:xfrm>
            <a:off x="6619604" y="3856644"/>
            <a:ext cx="333614" cy="2224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68" name="Google Shape;104;p15"/>
          <p:cNvSpPr/>
          <p:nvPr/>
        </p:nvSpPr>
        <p:spPr>
          <a:xfrm>
            <a:off x="1473921" y="4307037"/>
            <a:ext cx="6147762" cy="294999"/>
          </a:xfrm>
          <a:prstGeom prst="rect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Network-on-Chip (NoC)</a:t>
            </a:r>
            <a:endParaRPr/>
          </a:p>
        </p:txBody>
      </p:sp>
      <p:sp>
        <p:nvSpPr>
          <p:cNvPr id="69" name="Google Shape;105;p15"/>
          <p:cNvSpPr/>
          <p:nvPr/>
        </p:nvSpPr>
        <p:spPr>
          <a:xfrm>
            <a:off x="1473921" y="5195401"/>
            <a:ext cx="1363432" cy="465847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Memory 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Controller</a:t>
            </a:r>
            <a:endParaRPr/>
          </a:p>
        </p:txBody>
      </p:sp>
      <p:cxnSp>
        <p:nvCxnSpPr>
          <p:cNvPr id="70" name="Google Shape;106;p15"/>
          <p:cNvCxnSpPr/>
          <p:nvPr/>
        </p:nvCxnSpPr>
        <p:spPr>
          <a:xfrm rot="10800000" flipH="1">
            <a:off x="1943521" y="4926992"/>
            <a:ext cx="527769" cy="8153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71" name="Google Shape;107;p15"/>
          <p:cNvCxnSpPr/>
          <p:nvPr/>
        </p:nvCxnSpPr>
        <p:spPr>
          <a:xfrm rot="10800000" flipH="1">
            <a:off x="5823484" y="5209391"/>
            <a:ext cx="328180" cy="63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dot"/>
            <a:round/>
            <a:headEnd type="none" w="med" len="med"/>
            <a:tailEnd type="none" w="med" len="med"/>
          </a:ln>
        </p:spPr>
      </p:cxnSp>
      <p:grpSp>
        <p:nvGrpSpPr>
          <p:cNvPr id="72" name="Google Shape;108;p15"/>
          <p:cNvGrpSpPr/>
          <p:nvPr/>
        </p:nvGrpSpPr>
        <p:grpSpPr>
          <a:xfrm>
            <a:off x="1403648" y="4707102"/>
            <a:ext cx="582828" cy="371467"/>
            <a:chOff x="341325" y="2807850"/>
            <a:chExt cx="482700" cy="300700"/>
          </a:xfrm>
        </p:grpSpPr>
        <p:sp>
          <p:nvSpPr>
            <p:cNvPr id="73" name="Google Shape;109;p15"/>
            <p:cNvSpPr/>
            <p:nvPr/>
          </p:nvSpPr>
          <p:spPr>
            <a:xfrm>
              <a:off x="399525" y="2869750"/>
              <a:ext cx="366300" cy="238800"/>
            </a:xfrm>
            <a:prstGeom prst="rect">
              <a:avLst/>
            </a:prstGeom>
            <a:solidFill>
              <a:srgbClr val="6AA84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10;p15"/>
            <p:cNvSpPr txBox="1"/>
            <p:nvPr/>
          </p:nvSpPr>
          <p:spPr>
            <a:xfrm>
              <a:off x="341325" y="2807850"/>
              <a:ext cx="482700" cy="214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LLC</a:t>
              </a:r>
              <a:endParaRPr/>
            </a:p>
          </p:txBody>
        </p:sp>
      </p:grpSp>
      <p:grpSp>
        <p:nvGrpSpPr>
          <p:cNvPr id="75" name="Google Shape;111;p15"/>
          <p:cNvGrpSpPr/>
          <p:nvPr/>
        </p:nvGrpSpPr>
        <p:grpSpPr>
          <a:xfrm>
            <a:off x="2323711" y="4707102"/>
            <a:ext cx="582828" cy="371467"/>
            <a:chOff x="341325" y="2807850"/>
            <a:chExt cx="482700" cy="300700"/>
          </a:xfrm>
        </p:grpSpPr>
        <p:sp>
          <p:nvSpPr>
            <p:cNvPr id="76" name="Google Shape;112;p15"/>
            <p:cNvSpPr/>
            <p:nvPr/>
          </p:nvSpPr>
          <p:spPr>
            <a:xfrm>
              <a:off x="399525" y="2869750"/>
              <a:ext cx="366300" cy="238800"/>
            </a:xfrm>
            <a:prstGeom prst="rect">
              <a:avLst/>
            </a:prstGeom>
            <a:solidFill>
              <a:srgbClr val="6AA84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113;p15"/>
            <p:cNvSpPr txBox="1"/>
            <p:nvPr/>
          </p:nvSpPr>
          <p:spPr>
            <a:xfrm>
              <a:off x="341325" y="2807850"/>
              <a:ext cx="482700" cy="214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LLC</a:t>
              </a:r>
              <a:endParaRPr/>
            </a:p>
          </p:txBody>
        </p:sp>
      </p:grpSp>
      <p:sp>
        <p:nvSpPr>
          <p:cNvPr id="78" name="Google Shape;114;p15"/>
          <p:cNvSpPr/>
          <p:nvPr/>
        </p:nvSpPr>
        <p:spPr>
          <a:xfrm>
            <a:off x="4418123" y="5195401"/>
            <a:ext cx="1363432" cy="465847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Memory 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Controller</a:t>
            </a:r>
            <a:endParaRPr dirty="0"/>
          </a:p>
        </p:txBody>
      </p:sp>
      <p:cxnSp>
        <p:nvCxnSpPr>
          <p:cNvPr id="79" name="Google Shape;115;p15"/>
          <p:cNvCxnSpPr/>
          <p:nvPr/>
        </p:nvCxnSpPr>
        <p:spPr>
          <a:xfrm rot="10800000" flipH="1">
            <a:off x="4887724" y="4926992"/>
            <a:ext cx="527769" cy="8153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dot"/>
            <a:round/>
            <a:headEnd type="none" w="med" len="med"/>
            <a:tailEnd type="none" w="med" len="med"/>
          </a:ln>
        </p:spPr>
      </p:cxnSp>
      <p:grpSp>
        <p:nvGrpSpPr>
          <p:cNvPr id="80" name="Google Shape;116;p15"/>
          <p:cNvGrpSpPr/>
          <p:nvPr/>
        </p:nvGrpSpPr>
        <p:grpSpPr>
          <a:xfrm>
            <a:off x="4347851" y="4707102"/>
            <a:ext cx="582828" cy="371467"/>
            <a:chOff x="341325" y="2807850"/>
            <a:chExt cx="482700" cy="300700"/>
          </a:xfrm>
        </p:grpSpPr>
        <p:sp>
          <p:nvSpPr>
            <p:cNvPr id="81" name="Google Shape;117;p15"/>
            <p:cNvSpPr/>
            <p:nvPr/>
          </p:nvSpPr>
          <p:spPr>
            <a:xfrm>
              <a:off x="399525" y="2869750"/>
              <a:ext cx="366300" cy="238800"/>
            </a:xfrm>
            <a:prstGeom prst="rect">
              <a:avLst/>
            </a:prstGeom>
            <a:solidFill>
              <a:srgbClr val="6AA84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118;p15"/>
            <p:cNvSpPr txBox="1"/>
            <p:nvPr/>
          </p:nvSpPr>
          <p:spPr>
            <a:xfrm>
              <a:off x="341325" y="2807850"/>
              <a:ext cx="482700" cy="214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LLC</a:t>
              </a:r>
              <a:endParaRPr/>
            </a:p>
          </p:txBody>
        </p:sp>
      </p:grpSp>
      <p:grpSp>
        <p:nvGrpSpPr>
          <p:cNvPr id="83" name="Google Shape;119;p15"/>
          <p:cNvGrpSpPr/>
          <p:nvPr/>
        </p:nvGrpSpPr>
        <p:grpSpPr>
          <a:xfrm>
            <a:off x="5267914" y="4707102"/>
            <a:ext cx="582828" cy="371467"/>
            <a:chOff x="341325" y="2807850"/>
            <a:chExt cx="482700" cy="300700"/>
          </a:xfrm>
        </p:grpSpPr>
        <p:sp>
          <p:nvSpPr>
            <p:cNvPr id="84" name="Google Shape;120;p15"/>
            <p:cNvSpPr/>
            <p:nvPr/>
          </p:nvSpPr>
          <p:spPr>
            <a:xfrm>
              <a:off x="399525" y="2869750"/>
              <a:ext cx="366300" cy="238800"/>
            </a:xfrm>
            <a:prstGeom prst="rect">
              <a:avLst/>
            </a:prstGeom>
            <a:solidFill>
              <a:srgbClr val="6AA84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121;p15"/>
            <p:cNvSpPr txBox="1"/>
            <p:nvPr/>
          </p:nvSpPr>
          <p:spPr>
            <a:xfrm>
              <a:off x="341325" y="2807850"/>
              <a:ext cx="482700" cy="214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/>
                <a:t>LLC</a:t>
              </a:r>
              <a:endParaRPr dirty="0"/>
            </a:p>
          </p:txBody>
        </p:sp>
      </p:grpSp>
      <p:sp>
        <p:nvSpPr>
          <p:cNvPr id="86" name="Google Shape;122;p15"/>
          <p:cNvSpPr/>
          <p:nvPr/>
        </p:nvSpPr>
        <p:spPr>
          <a:xfrm>
            <a:off x="2946022" y="5195401"/>
            <a:ext cx="1363432" cy="465847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Memory 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Controller</a:t>
            </a:r>
            <a:endParaRPr/>
          </a:p>
        </p:txBody>
      </p:sp>
      <p:cxnSp>
        <p:nvCxnSpPr>
          <p:cNvPr id="87" name="Google Shape;123;p15"/>
          <p:cNvCxnSpPr/>
          <p:nvPr/>
        </p:nvCxnSpPr>
        <p:spPr>
          <a:xfrm rot="10800000" flipH="1">
            <a:off x="3415622" y="4926992"/>
            <a:ext cx="527769" cy="8153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dot"/>
            <a:round/>
            <a:headEnd type="none" w="med" len="med"/>
            <a:tailEnd type="none" w="med" len="med"/>
          </a:ln>
        </p:spPr>
      </p:cxnSp>
      <p:grpSp>
        <p:nvGrpSpPr>
          <p:cNvPr id="88" name="Google Shape;124;p15"/>
          <p:cNvGrpSpPr/>
          <p:nvPr/>
        </p:nvGrpSpPr>
        <p:grpSpPr>
          <a:xfrm>
            <a:off x="2875749" y="4707102"/>
            <a:ext cx="582828" cy="371467"/>
            <a:chOff x="341325" y="2807850"/>
            <a:chExt cx="482700" cy="300700"/>
          </a:xfrm>
        </p:grpSpPr>
        <p:sp>
          <p:nvSpPr>
            <p:cNvPr id="89" name="Google Shape;125;p15"/>
            <p:cNvSpPr/>
            <p:nvPr/>
          </p:nvSpPr>
          <p:spPr>
            <a:xfrm>
              <a:off x="399525" y="2869750"/>
              <a:ext cx="366300" cy="238800"/>
            </a:xfrm>
            <a:prstGeom prst="rect">
              <a:avLst/>
            </a:prstGeom>
            <a:solidFill>
              <a:srgbClr val="6AA84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126;p15"/>
            <p:cNvSpPr txBox="1"/>
            <p:nvPr/>
          </p:nvSpPr>
          <p:spPr>
            <a:xfrm>
              <a:off x="341325" y="2807850"/>
              <a:ext cx="482700" cy="214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LLC</a:t>
              </a:r>
              <a:endParaRPr/>
            </a:p>
          </p:txBody>
        </p:sp>
      </p:grpSp>
      <p:grpSp>
        <p:nvGrpSpPr>
          <p:cNvPr id="91" name="Google Shape;127;p15"/>
          <p:cNvGrpSpPr/>
          <p:nvPr/>
        </p:nvGrpSpPr>
        <p:grpSpPr>
          <a:xfrm>
            <a:off x="3795813" y="4707102"/>
            <a:ext cx="582828" cy="371467"/>
            <a:chOff x="341325" y="2807850"/>
            <a:chExt cx="482700" cy="300700"/>
          </a:xfrm>
        </p:grpSpPr>
        <p:sp>
          <p:nvSpPr>
            <p:cNvPr id="92" name="Google Shape;128;p15"/>
            <p:cNvSpPr/>
            <p:nvPr/>
          </p:nvSpPr>
          <p:spPr>
            <a:xfrm>
              <a:off x="399525" y="2869750"/>
              <a:ext cx="366300" cy="238800"/>
            </a:xfrm>
            <a:prstGeom prst="rect">
              <a:avLst/>
            </a:prstGeom>
            <a:solidFill>
              <a:srgbClr val="6AA84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129;p15"/>
            <p:cNvSpPr txBox="1"/>
            <p:nvPr/>
          </p:nvSpPr>
          <p:spPr>
            <a:xfrm>
              <a:off x="341325" y="2807850"/>
              <a:ext cx="482700" cy="214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LLC</a:t>
              </a:r>
              <a:endParaRPr/>
            </a:p>
          </p:txBody>
        </p:sp>
      </p:grpSp>
      <p:sp>
        <p:nvSpPr>
          <p:cNvPr id="94" name="Google Shape;130;p15"/>
          <p:cNvSpPr/>
          <p:nvPr/>
        </p:nvSpPr>
        <p:spPr>
          <a:xfrm>
            <a:off x="6258250" y="5195401"/>
            <a:ext cx="1363432" cy="465847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Memory 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Controller</a:t>
            </a:r>
            <a:endParaRPr/>
          </a:p>
        </p:txBody>
      </p:sp>
      <p:cxnSp>
        <p:nvCxnSpPr>
          <p:cNvPr id="95" name="Google Shape;131;p15"/>
          <p:cNvCxnSpPr/>
          <p:nvPr/>
        </p:nvCxnSpPr>
        <p:spPr>
          <a:xfrm rot="10800000" flipH="1">
            <a:off x="6727850" y="4926992"/>
            <a:ext cx="527769" cy="8153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dot"/>
            <a:round/>
            <a:headEnd type="none" w="med" len="med"/>
            <a:tailEnd type="none" w="med" len="med"/>
          </a:ln>
        </p:spPr>
      </p:cxnSp>
      <p:grpSp>
        <p:nvGrpSpPr>
          <p:cNvPr id="96" name="Google Shape;132;p15"/>
          <p:cNvGrpSpPr/>
          <p:nvPr/>
        </p:nvGrpSpPr>
        <p:grpSpPr>
          <a:xfrm>
            <a:off x="6187977" y="4707102"/>
            <a:ext cx="582828" cy="371467"/>
            <a:chOff x="341325" y="2807850"/>
            <a:chExt cx="482700" cy="300700"/>
          </a:xfrm>
        </p:grpSpPr>
        <p:sp>
          <p:nvSpPr>
            <p:cNvPr id="97" name="Google Shape;133;p15"/>
            <p:cNvSpPr/>
            <p:nvPr/>
          </p:nvSpPr>
          <p:spPr>
            <a:xfrm>
              <a:off x="399525" y="2869750"/>
              <a:ext cx="366300" cy="238800"/>
            </a:xfrm>
            <a:prstGeom prst="rect">
              <a:avLst/>
            </a:prstGeom>
            <a:solidFill>
              <a:srgbClr val="6AA84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134;p15"/>
            <p:cNvSpPr txBox="1"/>
            <p:nvPr/>
          </p:nvSpPr>
          <p:spPr>
            <a:xfrm>
              <a:off x="341325" y="2807850"/>
              <a:ext cx="482700" cy="214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LLC</a:t>
              </a:r>
              <a:endParaRPr/>
            </a:p>
          </p:txBody>
        </p:sp>
      </p:grpSp>
      <p:grpSp>
        <p:nvGrpSpPr>
          <p:cNvPr id="99" name="Google Shape;135;p15"/>
          <p:cNvGrpSpPr/>
          <p:nvPr/>
        </p:nvGrpSpPr>
        <p:grpSpPr>
          <a:xfrm>
            <a:off x="7108040" y="4707102"/>
            <a:ext cx="582828" cy="371467"/>
            <a:chOff x="341325" y="2807850"/>
            <a:chExt cx="482700" cy="300700"/>
          </a:xfrm>
        </p:grpSpPr>
        <p:sp>
          <p:nvSpPr>
            <p:cNvPr id="100" name="Google Shape;136;p15"/>
            <p:cNvSpPr/>
            <p:nvPr/>
          </p:nvSpPr>
          <p:spPr>
            <a:xfrm>
              <a:off x="399525" y="2869750"/>
              <a:ext cx="366300" cy="238800"/>
            </a:xfrm>
            <a:prstGeom prst="rect">
              <a:avLst/>
            </a:prstGeom>
            <a:solidFill>
              <a:srgbClr val="6AA84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37;p15"/>
            <p:cNvSpPr txBox="1"/>
            <p:nvPr/>
          </p:nvSpPr>
          <p:spPr>
            <a:xfrm>
              <a:off x="341325" y="2807850"/>
              <a:ext cx="482700" cy="214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LLC</a:t>
              </a:r>
              <a:endParaRPr/>
            </a:p>
          </p:txBody>
        </p:sp>
      </p:grpSp>
      <p:sp>
        <p:nvSpPr>
          <p:cNvPr id="102" name="Google Shape;138;p15"/>
          <p:cNvSpPr/>
          <p:nvPr/>
        </p:nvSpPr>
        <p:spPr>
          <a:xfrm>
            <a:off x="2762009" y="3805532"/>
            <a:ext cx="515453" cy="294999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SM</a:t>
            </a:r>
            <a:endParaRPr/>
          </a:p>
        </p:txBody>
      </p:sp>
      <p:sp>
        <p:nvSpPr>
          <p:cNvPr id="103" name="Google Shape;139;p15"/>
          <p:cNvSpPr/>
          <p:nvPr/>
        </p:nvSpPr>
        <p:spPr>
          <a:xfrm>
            <a:off x="3420535" y="3805532"/>
            <a:ext cx="515453" cy="294999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SM</a:t>
            </a:r>
            <a:endParaRPr/>
          </a:p>
        </p:txBody>
      </p:sp>
      <p:sp>
        <p:nvSpPr>
          <p:cNvPr id="104" name="Google Shape;140;p15"/>
          <p:cNvSpPr/>
          <p:nvPr/>
        </p:nvSpPr>
        <p:spPr>
          <a:xfrm>
            <a:off x="4050098" y="3805532"/>
            <a:ext cx="515453" cy="294999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SM</a:t>
            </a:r>
            <a:endParaRPr/>
          </a:p>
        </p:txBody>
      </p:sp>
      <p:sp>
        <p:nvSpPr>
          <p:cNvPr id="105" name="Google Shape;141;p15"/>
          <p:cNvSpPr/>
          <p:nvPr/>
        </p:nvSpPr>
        <p:spPr>
          <a:xfrm>
            <a:off x="4708624" y="3805532"/>
            <a:ext cx="515453" cy="294999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SM</a:t>
            </a:r>
            <a:endParaRPr/>
          </a:p>
        </p:txBody>
      </p:sp>
      <p:sp>
        <p:nvSpPr>
          <p:cNvPr id="106" name="Google Shape;142;p15"/>
          <p:cNvSpPr/>
          <p:nvPr/>
        </p:nvSpPr>
        <p:spPr>
          <a:xfrm>
            <a:off x="5338186" y="3805532"/>
            <a:ext cx="515453" cy="294999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SM</a:t>
            </a:r>
            <a:endParaRPr/>
          </a:p>
        </p:txBody>
      </p:sp>
      <p:sp>
        <p:nvSpPr>
          <p:cNvPr id="107" name="Google Shape;143;p15"/>
          <p:cNvSpPr/>
          <p:nvPr/>
        </p:nvSpPr>
        <p:spPr>
          <a:xfrm>
            <a:off x="5996713" y="3805532"/>
            <a:ext cx="515453" cy="294999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SM</a:t>
            </a:r>
            <a:endParaRPr/>
          </a:p>
        </p:txBody>
      </p:sp>
      <p:sp>
        <p:nvSpPr>
          <p:cNvPr id="108" name="Google Shape;144;p15"/>
          <p:cNvSpPr/>
          <p:nvPr/>
        </p:nvSpPr>
        <p:spPr>
          <a:xfrm>
            <a:off x="1473921" y="3429000"/>
            <a:ext cx="515453" cy="294999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SM</a:t>
            </a:r>
            <a:endParaRPr/>
          </a:p>
        </p:txBody>
      </p:sp>
      <p:sp>
        <p:nvSpPr>
          <p:cNvPr id="109" name="Google Shape;145;p15"/>
          <p:cNvSpPr/>
          <p:nvPr/>
        </p:nvSpPr>
        <p:spPr>
          <a:xfrm>
            <a:off x="2132447" y="3429000"/>
            <a:ext cx="515453" cy="294999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SM</a:t>
            </a:r>
            <a:endParaRPr/>
          </a:p>
        </p:txBody>
      </p:sp>
      <p:sp>
        <p:nvSpPr>
          <p:cNvPr id="110" name="Google Shape;146;p15"/>
          <p:cNvSpPr/>
          <p:nvPr/>
        </p:nvSpPr>
        <p:spPr>
          <a:xfrm>
            <a:off x="7052331" y="3429000"/>
            <a:ext cx="515453" cy="294999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SM</a:t>
            </a:r>
            <a:endParaRPr/>
          </a:p>
        </p:txBody>
      </p:sp>
      <p:sp>
        <p:nvSpPr>
          <p:cNvPr id="111" name="Google Shape;147;p15"/>
          <p:cNvSpPr/>
          <p:nvPr/>
        </p:nvSpPr>
        <p:spPr>
          <a:xfrm>
            <a:off x="2762009" y="3429000"/>
            <a:ext cx="515453" cy="294999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SM</a:t>
            </a:r>
            <a:endParaRPr/>
          </a:p>
        </p:txBody>
      </p:sp>
      <p:sp>
        <p:nvSpPr>
          <p:cNvPr id="112" name="Google Shape;148;p15"/>
          <p:cNvSpPr/>
          <p:nvPr/>
        </p:nvSpPr>
        <p:spPr>
          <a:xfrm>
            <a:off x="3420535" y="3429000"/>
            <a:ext cx="515453" cy="294999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SM</a:t>
            </a:r>
            <a:endParaRPr/>
          </a:p>
        </p:txBody>
      </p:sp>
      <p:sp>
        <p:nvSpPr>
          <p:cNvPr id="113" name="Google Shape;149;p15"/>
          <p:cNvSpPr/>
          <p:nvPr/>
        </p:nvSpPr>
        <p:spPr>
          <a:xfrm>
            <a:off x="4050098" y="3429000"/>
            <a:ext cx="515453" cy="294999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SM</a:t>
            </a:r>
            <a:endParaRPr/>
          </a:p>
        </p:txBody>
      </p:sp>
      <p:sp>
        <p:nvSpPr>
          <p:cNvPr id="114" name="Google Shape;150;p15"/>
          <p:cNvSpPr/>
          <p:nvPr/>
        </p:nvSpPr>
        <p:spPr>
          <a:xfrm>
            <a:off x="4708624" y="3429000"/>
            <a:ext cx="515453" cy="294999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SM</a:t>
            </a:r>
            <a:endParaRPr/>
          </a:p>
        </p:txBody>
      </p:sp>
      <p:sp>
        <p:nvSpPr>
          <p:cNvPr id="115" name="Google Shape;151;p15"/>
          <p:cNvSpPr/>
          <p:nvPr/>
        </p:nvSpPr>
        <p:spPr>
          <a:xfrm>
            <a:off x="5338186" y="3429000"/>
            <a:ext cx="515453" cy="294999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SM</a:t>
            </a:r>
            <a:endParaRPr/>
          </a:p>
        </p:txBody>
      </p:sp>
      <p:sp>
        <p:nvSpPr>
          <p:cNvPr id="116" name="Google Shape;152;p15"/>
          <p:cNvSpPr/>
          <p:nvPr/>
        </p:nvSpPr>
        <p:spPr>
          <a:xfrm>
            <a:off x="5996713" y="3429000"/>
            <a:ext cx="515453" cy="294999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SM</a:t>
            </a:r>
            <a:endParaRPr/>
          </a:p>
        </p:txBody>
      </p:sp>
      <p:sp>
        <p:nvSpPr>
          <p:cNvPr id="117" name="矩形 116"/>
          <p:cNvSpPr/>
          <p:nvPr/>
        </p:nvSpPr>
        <p:spPr>
          <a:xfrm>
            <a:off x="395536" y="6084585"/>
            <a:ext cx="882780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/>
              <a:t>1: Adaptive memory-side last-level caching [ISCA19]</a:t>
            </a:r>
            <a:endParaRPr lang="zh-CN" altLang="en-US" sz="3200" dirty="0"/>
          </a:p>
        </p:txBody>
      </p:sp>
      <p:sp>
        <p:nvSpPr>
          <p:cNvPr id="125" name="矩形 124"/>
          <p:cNvSpPr/>
          <p:nvPr/>
        </p:nvSpPr>
        <p:spPr>
          <a:xfrm>
            <a:off x="1403648" y="4266648"/>
            <a:ext cx="6264696" cy="89054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0" name="矩形 129"/>
          <p:cNvSpPr/>
          <p:nvPr/>
        </p:nvSpPr>
        <p:spPr>
          <a:xfrm>
            <a:off x="1403648" y="3356992"/>
            <a:ext cx="6264696" cy="79208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1" name="矩形 130"/>
          <p:cNvSpPr/>
          <p:nvPr/>
        </p:nvSpPr>
        <p:spPr>
          <a:xfrm>
            <a:off x="971600" y="2564904"/>
            <a:ext cx="800231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/>
              <a:t>2: SM partitioning in multitasking GPUs [ICS18]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87</a:t>
            </a:fld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941325" y="1556792"/>
            <a:ext cx="7920630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/>
              <a:t>3: Slowdown prediction for multitasking GPUs </a:t>
            </a:r>
          </a:p>
          <a:p>
            <a:r>
              <a:rPr lang="en-US" altLang="zh-CN" sz="3200"/>
              <a:t>[ASPLOS20</a:t>
            </a:r>
            <a:r>
              <a:rPr lang="en-US" altLang="zh-CN" sz="3200" dirty="0"/>
              <a:t>]</a:t>
            </a:r>
            <a:endParaRPr lang="zh-CN" altLang="en-US" sz="3200" dirty="0"/>
          </a:p>
        </p:txBody>
      </p:sp>
      <p:sp>
        <p:nvSpPr>
          <p:cNvPr id="118" name="矩形 117"/>
          <p:cNvSpPr/>
          <p:nvPr/>
        </p:nvSpPr>
        <p:spPr>
          <a:xfrm>
            <a:off x="1187624" y="3251157"/>
            <a:ext cx="6624736" cy="262611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9" name="任意多边形 118"/>
          <p:cNvSpPr/>
          <p:nvPr/>
        </p:nvSpPr>
        <p:spPr>
          <a:xfrm>
            <a:off x="251520" y="2095402"/>
            <a:ext cx="936104" cy="2497854"/>
          </a:xfrm>
          <a:custGeom>
            <a:avLst/>
            <a:gdLst>
              <a:gd name="connsiteX0" fmla="*/ 617122 w 617122"/>
              <a:gd name="connsiteY0" fmla="*/ 1282147 h 1282147"/>
              <a:gd name="connsiteX1" fmla="*/ 896 w 617122"/>
              <a:gd name="connsiteY1" fmla="*/ 586408 h 1282147"/>
              <a:gd name="connsiteX2" fmla="*/ 507792 w 617122"/>
              <a:gd name="connsiteY2" fmla="*/ 0 h 12821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17122" h="1282147">
                <a:moveTo>
                  <a:pt x="617122" y="1282147"/>
                </a:moveTo>
                <a:cubicBezTo>
                  <a:pt x="318120" y="1041123"/>
                  <a:pt x="19118" y="800099"/>
                  <a:pt x="896" y="586408"/>
                </a:cubicBezTo>
                <a:cubicBezTo>
                  <a:pt x="-17326" y="372717"/>
                  <a:pt x="245233" y="186358"/>
                  <a:pt x="507792" y="0"/>
                </a:cubicBezTo>
              </a:path>
            </a:pathLst>
          </a:cu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接箭头连接符 5"/>
          <p:cNvCxnSpPr/>
          <p:nvPr/>
        </p:nvCxnSpPr>
        <p:spPr>
          <a:xfrm flipH="1">
            <a:off x="3866086" y="5157192"/>
            <a:ext cx="512556" cy="1008112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直接箭头连接符 119"/>
          <p:cNvCxnSpPr/>
          <p:nvPr/>
        </p:nvCxnSpPr>
        <p:spPr>
          <a:xfrm flipH="1" flipV="1">
            <a:off x="4347851" y="3073315"/>
            <a:ext cx="183191" cy="355685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204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" grpId="0"/>
      <p:bldP spid="125" grpId="0" animBg="1"/>
      <p:bldP spid="130" grpId="0" animBg="1"/>
      <p:bldP spid="131" grpId="0"/>
      <p:bldP spid="4" grpId="0"/>
      <p:bldP spid="118" grpId="0" animBg="1"/>
      <p:bldP spid="119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512" y="386726"/>
            <a:ext cx="8520600" cy="1232524"/>
          </a:xfrm>
        </p:spPr>
        <p:txBody>
          <a:bodyPr/>
          <a:lstStyle/>
          <a:p>
            <a:pPr algn="ctr"/>
            <a:r>
              <a:rPr lang="en-US" sz="4000" dirty="0"/>
              <a:t>Thank You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mtClean="0"/>
              <a:t>88</a:t>
            </a:fld>
            <a:endParaRPr lang="uk-UA"/>
          </a:p>
        </p:txBody>
      </p:sp>
      <p:sp>
        <p:nvSpPr>
          <p:cNvPr id="5" name="Google Shape;54;p13"/>
          <p:cNvSpPr txBox="1">
            <a:spLocks/>
          </p:cNvSpPr>
          <p:nvPr/>
        </p:nvSpPr>
        <p:spPr>
          <a:xfrm>
            <a:off x="0" y="2743197"/>
            <a:ext cx="9144000" cy="7942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000" b="0" i="0" u="none" strike="noStrike" cap="none" baseline="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SzPts val="1100"/>
            </a:pPr>
            <a:r>
              <a:rPr lang="en-US" altLang="zh-CN" sz="3200" dirty="0"/>
              <a:t>Exploiting Application Diversity in Throughput Processors</a:t>
            </a:r>
            <a:endParaRPr lang="en" sz="3200" dirty="0"/>
          </a:p>
        </p:txBody>
      </p:sp>
      <p:sp>
        <p:nvSpPr>
          <p:cNvPr id="6" name="Google Shape;56;p13"/>
          <p:cNvSpPr txBox="1">
            <a:spLocks/>
          </p:cNvSpPr>
          <p:nvPr/>
        </p:nvSpPr>
        <p:spPr>
          <a:xfrm>
            <a:off x="426726" y="4028219"/>
            <a:ext cx="8160037" cy="1210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" sz="2600" b="1" dirty="0">
                <a:solidFill>
                  <a:schemeClr val="tx1"/>
                </a:solidFill>
              </a:rPr>
              <a:t>Xia Zhao</a:t>
            </a:r>
            <a:endParaRPr lang="en" sz="2600" dirty="0"/>
          </a:p>
        </p:txBody>
      </p:sp>
    </p:spTree>
    <p:extLst>
      <p:ext uri="{BB962C8B-B14F-4D97-AF65-F5344CB8AC3E}">
        <p14:creationId xmlns:p14="http://schemas.microsoft.com/office/powerpoint/2010/main" val="17638970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C4B2821-4E83-3F46-BB5C-90827DF1BB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C00000"/>
                </a:solidFill>
              </a:rPr>
              <a:t>A Wide Range of GPU 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936BD0AC-CC65-2F4F-9A92-5E939EDE59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9</a:t>
            </a:fld>
            <a:endParaRPr lang="zh-CN" altLang="en-US"/>
          </a:p>
        </p:txBody>
      </p:sp>
      <p:sp>
        <p:nvSpPr>
          <p:cNvPr id="6" name="Google Shape;153;p15"/>
          <p:cNvSpPr txBox="1"/>
          <p:nvPr/>
        </p:nvSpPr>
        <p:spPr>
          <a:xfrm>
            <a:off x="0" y="5692920"/>
            <a:ext cx="9144000" cy="6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sz="3200" b="1" dirty="0">
                <a:solidFill>
                  <a:srgbClr val="C00000"/>
                </a:solidFill>
              </a:rPr>
              <a:t>Applications have different characteristics </a:t>
            </a:r>
          </a:p>
          <a:p>
            <a:pPr algn="ctr"/>
            <a:r>
              <a:rPr lang="en-US" sz="3200" b="1" dirty="0">
                <a:solidFill>
                  <a:srgbClr val="C00000"/>
                </a:solidFill>
                <a:sym typeface="Wingdings" pitchFamily="2" charset="2"/>
              </a:rPr>
              <a:t> Application diversity</a:t>
            </a:r>
            <a:endParaRPr lang="en-US" sz="3200" b="1" dirty="0">
              <a:solidFill>
                <a:srgbClr val="C00000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6588224" y="6488668"/>
            <a:ext cx="16111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Source: NVIDIA</a:t>
            </a:r>
            <a:endParaRPr lang="zh-CN" altLang="en-US" dirty="0"/>
          </a:p>
        </p:txBody>
      </p:sp>
      <p:pic>
        <p:nvPicPr>
          <p:cNvPr id="1026" name="Picture 2" descr="https://developer.nvidia.com/sites/default/files/pictures/2017/cuda-2-big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204" y="1340768"/>
            <a:ext cx="8101236" cy="4418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3990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Yu Gothic Light"/>
      <a:font script="Hang" typeface="맑은 고딕"/>
      <a:font script="Hans" typeface="DengXian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Yu Gothic"/>
      <a:font script="Hang" typeface="맑은 고딕"/>
      <a:font script="Hans" typeface="DengXian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Yu Gothic Light"/>
      <a:font script="Hang" typeface="맑은 고딕"/>
      <a:font script="Hans" typeface="DengXian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Yu Gothic"/>
      <a:font script="Hang" typeface="맑은 고딕"/>
      <a:font script="Hans" typeface="DengXian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Yu Gothic Light"/>
      <a:font script="Hang" typeface="맑은 고딕"/>
      <a:font script="Hans" typeface="DengXian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Yu Gothic"/>
      <a:font script="Hang" typeface="맑은 고딕"/>
      <a:font script="Hans" typeface="DengXian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Yu Gothic Light"/>
      <a:font script="Hang" typeface="맑은 고딕"/>
      <a:font script="Hans" typeface="DengXian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Yu Gothic"/>
      <a:font script="Hang" typeface="맑은 고딕"/>
      <a:font script="Hans" typeface="DengXian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Yu Gothic Light"/>
      <a:font script="Hang" typeface="맑은 고딕"/>
      <a:font script="Hans" typeface="DengXian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Yu Gothic"/>
      <a:font script="Hang" typeface="맑은 고딕"/>
      <a:font script="Hans" typeface="DengXian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4217</TotalTime>
  <Words>3279</Words>
  <Application>Microsoft Office PowerPoint</Application>
  <PresentationFormat>全屏显示(4:3)</PresentationFormat>
  <Paragraphs>1186</Paragraphs>
  <Slides>88</Slides>
  <Notes>76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88</vt:i4>
      </vt:variant>
    </vt:vector>
  </HeadingPairs>
  <TitlesOfParts>
    <vt:vector size="89" baseType="lpstr">
      <vt:lpstr>Office 主题</vt:lpstr>
      <vt:lpstr>Exploiting Application Diversity in Throughput Processors</vt:lpstr>
      <vt:lpstr>Problems  Software  Hardware</vt:lpstr>
      <vt:lpstr>Why GPUs?</vt:lpstr>
      <vt:lpstr>GPUs Are Changing the World </vt:lpstr>
      <vt:lpstr>Parallel Computing on GPUs</vt:lpstr>
      <vt:lpstr>Hierarchical Programming Model</vt:lpstr>
      <vt:lpstr>GPU Hardware Architecture</vt:lpstr>
      <vt:lpstr>Map GPU Software to Hardware</vt:lpstr>
      <vt:lpstr>A Wide Range of GPU Applications</vt:lpstr>
      <vt:lpstr>Two Sources of Application Diversity</vt:lpstr>
      <vt:lpstr>Two Sources of Application Diversity</vt:lpstr>
      <vt:lpstr>Three Contributions of the Talk</vt:lpstr>
      <vt:lpstr>Three Contributions of the Talk</vt:lpstr>
      <vt:lpstr>Shared LLC in Many-Core GPUs</vt:lpstr>
      <vt:lpstr>Sharing in Modern GPU Applications</vt:lpstr>
      <vt:lpstr>How About Private LLC for GPUs?</vt:lpstr>
      <vt:lpstr>GPU Application Demands</vt:lpstr>
      <vt:lpstr>Adaptive Caching in GPUs</vt:lpstr>
      <vt:lpstr>Adaptive Caching Mechanism</vt:lpstr>
      <vt:lpstr>Miss Rate Prediction and Bandwidth Model</vt:lpstr>
      <vt:lpstr>Adaptive Memory-Side Last-Level Caching</vt:lpstr>
      <vt:lpstr>NoC-Enabled Adaptive LLC </vt:lpstr>
      <vt:lpstr>NoC-Enabled Adaptive LLC </vt:lpstr>
      <vt:lpstr>Two-Stage Hierarchical Xbar (H-Xbar)</vt:lpstr>
      <vt:lpstr>Shared LLC Configuration with H-Xbar</vt:lpstr>
      <vt:lpstr>Shared LLC Configuration with H-Xbar</vt:lpstr>
      <vt:lpstr>Private LLC Configuration with H-Xbar</vt:lpstr>
      <vt:lpstr>Private LLC Configuration with H-Xbar</vt:lpstr>
      <vt:lpstr>Private LLC Configuration with H-Xbar</vt:lpstr>
      <vt:lpstr>Private LLC Configuration with H-Xbar</vt:lpstr>
      <vt:lpstr>NoC Power Optimization in Private LLC</vt:lpstr>
      <vt:lpstr>Adaptive Memory-Side Last-Level Caching</vt:lpstr>
      <vt:lpstr>Performance Improvement with Adaptive Caching</vt:lpstr>
      <vt:lpstr>Performance Improvement with Adaptive Caching</vt:lpstr>
      <vt:lpstr>Responsiveness Improvement with Adaptive Caching</vt:lpstr>
      <vt:lpstr>NoC Energy Reduction with Adaptive Caching  </vt:lpstr>
      <vt:lpstr>NoC Energy Reduction with Adaptive Caching </vt:lpstr>
      <vt:lpstr>Three Contributions of the Talk</vt:lpstr>
      <vt:lpstr>Performance of Compute-Intensive  Applications Increases Linearly</vt:lpstr>
      <vt:lpstr>Performance of Memory-Intensive Applications Saturates Quickly</vt:lpstr>
      <vt:lpstr>Resource Under-Utilization in Single Tasking</vt:lpstr>
      <vt:lpstr>Multitasking Increases Resource Utilization</vt:lpstr>
      <vt:lpstr>Spatial Multitasking in GPUs</vt:lpstr>
      <vt:lpstr>Alternative SM Partitioning</vt:lpstr>
      <vt:lpstr>Alternative SM Partitioning</vt:lpstr>
      <vt:lpstr>SM Partitioning in Multitasking GPUs</vt:lpstr>
      <vt:lpstr>Performance Optimization Opportunities for Heterogeneous Workloads</vt:lpstr>
      <vt:lpstr>Power Optimization Opportunities for Homogeneous Workloads</vt:lpstr>
      <vt:lpstr>Classification-Driven Search</vt:lpstr>
      <vt:lpstr>Classification-Driven Search</vt:lpstr>
      <vt:lpstr>Classification Model</vt:lpstr>
      <vt:lpstr>Classification-Driven Search</vt:lpstr>
      <vt:lpstr>Performance Mode</vt:lpstr>
      <vt:lpstr>Classification-Driven Search</vt:lpstr>
      <vt:lpstr>Power Mode</vt:lpstr>
      <vt:lpstr>Power Mode</vt:lpstr>
      <vt:lpstr>SM Partitioning in Multitasking GPUs</vt:lpstr>
      <vt:lpstr>CD-Search Improves Performance</vt:lpstr>
      <vt:lpstr>CD-Search Decreases Power Consumption</vt:lpstr>
      <vt:lpstr>Three Contributions of the Talk</vt:lpstr>
      <vt:lpstr>Resource Contention in Multitasking GPUs</vt:lpstr>
      <vt:lpstr>PowerPoint 演示文稿</vt:lpstr>
      <vt:lpstr>Cloud Providers Require Fairness and QoS Support in Multitasking GPUs</vt:lpstr>
      <vt:lpstr>Slowdown Prediction in Multitasking GPUs</vt:lpstr>
      <vt:lpstr>Slowdown Prediction in Multitasking GPUs</vt:lpstr>
      <vt:lpstr>White-box Model vs Black-box Model</vt:lpstr>
      <vt:lpstr>Hybrid Slowdown Model (HSM) Benefits From Both Worlds</vt:lpstr>
      <vt:lpstr>Hybrid Slowdown Model (HSM)</vt:lpstr>
      <vt:lpstr>Hybrid Slowdown Model (HSM)</vt:lpstr>
      <vt:lpstr>Performance of Compute-Bound Kernels Increases Linearly with SM Count</vt:lpstr>
      <vt:lpstr>Slowdown Prediction Based on SM Count</vt:lpstr>
      <vt:lpstr>Hybrid Slowdown Model (HSM)</vt:lpstr>
      <vt:lpstr>Performance of Memory-Bound Kernels Correlates with Memory Bandwidth Utilization</vt:lpstr>
      <vt:lpstr>Slowdown Prediction Based on Memory Bandwidth Utilization</vt:lpstr>
      <vt:lpstr>Row Buffer Hit Rate (RBH) Determines Memory Bandwidth Utilization</vt:lpstr>
      <vt:lpstr>Row Buffer Hit Rate is Similar under   Single Tasking as Multitasking</vt:lpstr>
      <vt:lpstr>Slowdown Prediction Based on  Memory Bandwidth Utilization</vt:lpstr>
      <vt:lpstr>Hybrid Slowdown Model (HSM)</vt:lpstr>
      <vt:lpstr>Compute- versus Memory-Bound Classifier</vt:lpstr>
      <vt:lpstr>HSM-based SM Allocation Policies</vt:lpstr>
      <vt:lpstr>Slowdown Prediction in Multitasking GPUs</vt:lpstr>
      <vt:lpstr>Experimental Setup</vt:lpstr>
      <vt:lpstr>High Accuracy of HSM</vt:lpstr>
      <vt:lpstr>Fairness-Aware SM Allocation</vt:lpstr>
      <vt:lpstr>QoS-Aware SM Allocation</vt:lpstr>
      <vt:lpstr>Comparing against Memory Bandwidth Partitioning</vt:lpstr>
      <vt:lpstr>Three Contributions of the Talk</vt:lpstr>
      <vt:lpstr>Thank You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Exploiting Application Diversity in Throughput Processors</dc:title>
  <dc:creator>kain</dc:creator>
  <cp:lastModifiedBy>KAIN</cp:lastModifiedBy>
  <cp:revision>1191</cp:revision>
  <dcterms:created xsi:type="dcterms:W3CDTF">2019-08-18T12:33:25Z</dcterms:created>
  <dcterms:modified xsi:type="dcterms:W3CDTF">2020-03-12T12:17:17Z</dcterms:modified>
</cp:coreProperties>
</file>